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1.xml"/><Relationship Id="rId35" Type="http://schemas.openxmlformats.org/officeDocument/2006/relationships/slide" Target="slide12.xml"/><Relationship Id="rId36" Type="http://schemas.openxmlformats.org/officeDocument/2006/relationships/slide" Target="slide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slide" Target="slide13.xml"/><Relationship Id="rId6" Type="http://schemas.openxmlformats.org/officeDocument/2006/relationships/slide" Target="slide15.xml"/><Relationship Id="rId7" Type="http://schemas.openxmlformats.org/officeDocument/2006/relationships/slide" Target="slide16.xml"/><Relationship Id="rId8" Type="http://schemas.openxmlformats.org/officeDocument/2006/relationships/slide" Target="slide17.xml"/><Relationship Id="rId9" Type="http://schemas.openxmlformats.org/officeDocument/2006/relationships/slide" Target="slide21.xml"/><Relationship Id="rId10" Type="http://schemas.openxmlformats.org/officeDocument/2006/relationships/slide" Target="slide22.xml"/><Relationship Id="rId11" Type="http://schemas.openxmlformats.org/officeDocument/2006/relationships/slide" Target="slide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1.xml"/><Relationship Id="rId8" Type="http://schemas.openxmlformats.org/officeDocument/2006/relationships/image" Target="../media/image73.png"/><Relationship Id="rId9" Type="http://schemas.openxmlformats.org/officeDocument/2006/relationships/image" Target="../media/image55.png"/><Relationship Id="rId10"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down and/or share with their partner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Have students interact with the language of the lesson and introduce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produce their own definitions to create a class-wide understanding of the term.</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Students describe the relationship between this term and another key term.</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Students discuss the exit ticket question then answer it in writing (Grades 2-12) or verbally (K-1).</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Various activities that can be used at the beginning, middle, or end of the lesson, or as a unit review.</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these out and add to the unit’s word wall as you progress through the unit.</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II</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II</a:t>
            </a:r>
            <a:r>
              <a:rPr sz="1800" i="1"/>
              <a:t> was…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100"/>
            </a:pPr>
            <a:r>
              <a:rPr sz="1100" b="1">
                <a:solidFill>
                  <a:srgbClr val="7030A0"/>
                </a:solidFill>
              </a:rPr>
              <a:t>World War I</a:t>
            </a:r>
            <a:r>
              <a:rPr sz="1100"/>
              <a:t> was so deadly and destructive that it became known by contemporaries as “the war to end all wars”. However, merely 20 years following the signing of the Treaty of Versailles, a far deadlier and more destructive conflict, </a:t>
            </a:r>
            <a:r>
              <a:rPr sz="1100" b="1">
                <a:solidFill>
                  <a:srgbClr val="7030A0"/>
                </a:solidFill>
              </a:rPr>
              <a:t>World War II</a:t>
            </a:r>
            <a:r>
              <a:rPr sz="1100"/>
              <a:t>, would be underway. What do you think people at the time of </a:t>
            </a:r>
            <a:r>
              <a:rPr sz="1100" b="1">
                <a:solidFill>
                  <a:srgbClr val="7030A0"/>
                </a:solidFill>
              </a:rPr>
              <a:t>WWI</a:t>
            </a:r>
            <a:r>
              <a:rPr sz="1100"/>
              <a:t> failed to recognize as possible precursors to </a:t>
            </a:r>
            <a:r>
              <a:rPr sz="1100" b="1">
                <a:solidFill>
                  <a:srgbClr val="7030A0"/>
                </a:solidFill>
              </a:rPr>
              <a:t>WWII</a:t>
            </a:r>
            <a:r>
              <a:rPr sz="11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It seems to me that one thing people failed to recognize after </a:t>
            </a:r>
            <a:r>
              <a:rPr sz="1800" i="1" b="1">
                <a:solidFill>
                  <a:srgbClr val="7030A0"/>
                </a:solidFill>
              </a:rPr>
              <a:t>World War I</a:t>
            </a:r>
            <a:r>
              <a:rPr sz="1800" i="1"/>
              <a:t> as a precursor to </a:t>
            </a:r>
            <a:r>
              <a:rPr sz="1800" i="1" b="1">
                <a:solidFill>
                  <a:srgbClr val="7030A0"/>
                </a:solidFill>
              </a:rPr>
              <a:t>World War II</a:t>
            </a:r>
            <a:r>
              <a:rPr sz="1800" i="1"/>
              <a:t> was…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World War I</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World War I</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World War I</a:t>
            </a:r>
            <a:r>
              <a:rPr sz="2000" i="1"/>
              <a:t>
• My visual is…
• It relates to what I’ve learned about </a:t>
            </a:r>
            <a:r>
              <a:rPr b="1" i="1" sz="2000">
                <a:solidFill>
                  <a:srgbClr val="7030A0"/>
                </a:solidFill>
              </a:rPr>
              <a:t>World War I</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World War I</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World War I.</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000"/>
            </a:pPr>
            <a:r>
              <a:rPr sz="1000" i="0" b="1">
                <a:solidFill>
                  <a:srgbClr val="7030A0"/>
                </a:solidFill>
              </a:rPr>
              <a:t>World War I</a:t>
            </a:r>
            <a:r>
              <a:rPr sz="1000" i="0"/>
              <a:t> was so deadly and destructive that it became known by contemporaries as “the war to end all wars”. However, merely 20 years following the signing of the Treaty of Versailles, a far deadlier and more destructive conflict, </a:t>
            </a:r>
            <a:r>
              <a:rPr sz="1000" i="0" b="1">
                <a:solidFill>
                  <a:srgbClr val="7030A0"/>
                </a:solidFill>
              </a:rPr>
              <a:t>World War II</a:t>
            </a:r>
            <a:r>
              <a:rPr sz="1000" i="0"/>
              <a:t>, would be underway. What do you think people at the time of </a:t>
            </a:r>
            <a:r>
              <a:rPr sz="1000" i="0" b="1">
                <a:solidFill>
                  <a:srgbClr val="7030A0"/>
                </a:solidFill>
              </a:rPr>
              <a:t>WWI</a:t>
            </a:r>
            <a:r>
              <a:rPr sz="1000" i="0"/>
              <a:t> failed to recognize as possible precursors to </a:t>
            </a:r>
            <a:r>
              <a:rPr sz="1000" i="0" b="1">
                <a:solidFill>
                  <a:srgbClr val="7030A0"/>
                </a:solidFill>
              </a:rPr>
              <a:t>WWII</a:t>
            </a:r>
            <a:r>
              <a:rPr sz="10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000"/>
            </a:pPr>
            <a:r>
              <a:rPr sz="1000" i="0" b="1">
                <a:solidFill>
                  <a:srgbClr val="7030A0"/>
                </a:solidFill>
              </a:rPr>
              <a:t>World War I</a:t>
            </a:r>
            <a:r>
              <a:rPr sz="1000" i="0"/>
              <a:t> was so deadly and destructive that it became known by contemporaries as “the war to end all wars”. However, merely 20 years following the signing of the Treaty of Versailles, a far deadlier and more destructive conflict, </a:t>
            </a:r>
            <a:r>
              <a:rPr sz="1000" i="0" b="1">
                <a:solidFill>
                  <a:srgbClr val="7030A0"/>
                </a:solidFill>
              </a:rPr>
              <a:t>World War II</a:t>
            </a:r>
            <a:r>
              <a:rPr sz="1000" i="0"/>
              <a:t>, would be underway. What do you think people at the time of </a:t>
            </a:r>
            <a:r>
              <a:rPr sz="1000" i="0" b="1">
                <a:solidFill>
                  <a:srgbClr val="7030A0"/>
                </a:solidFill>
              </a:rPr>
              <a:t>WWI</a:t>
            </a:r>
            <a:r>
              <a:rPr sz="1000" i="0"/>
              <a:t> failed to recognize as possible precursors to </a:t>
            </a:r>
            <a:r>
              <a:rPr sz="1000" i="0" b="1">
                <a:solidFill>
                  <a:srgbClr val="7030A0"/>
                </a:solidFill>
              </a:rPr>
              <a:t>WWII</a:t>
            </a:r>
            <a:r>
              <a:rPr sz="10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a:pPr>
            <a:r>
              <a:rPr sz="1800" i="1">
                <a:solidFill>
                  <a:srgbClr val="2E75B6"/>
                </a:solidFill>
              </a:rPr>
              <a:t>It seems to me that one thing people failed to recognize after </a:t>
            </a:r>
            <a:r>
              <a:rPr sz="1800" i="1" b="1">
                <a:solidFill>
                  <a:srgbClr val="2E75B6"/>
                </a:solidFill>
              </a:rPr>
              <a:t>World War I</a:t>
            </a:r>
            <a:r>
              <a:rPr sz="1800" i="1">
                <a:solidFill>
                  <a:srgbClr val="2E75B6"/>
                </a:solidFill>
              </a:rPr>
              <a:t> as a precursor to </a:t>
            </a:r>
            <a:r>
              <a:rPr sz="1800" i="1" b="1">
                <a:solidFill>
                  <a:srgbClr val="2E75B6"/>
                </a:solidFill>
              </a:rPr>
              <a:t>World War II</a:t>
            </a:r>
            <a:r>
              <a:rPr sz="1800" i="1">
                <a:solidFill>
                  <a:srgbClr val="2E75B6"/>
                </a:solidFill>
              </a:rPr>
              <a:t> was…</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was </a:t>
            </a:r>
            <a:r>
              <a:rPr sz="1100" b="1">
                <a:solidFill>
                  <a:srgbClr val="7030A0"/>
                </a:solidFill>
              </a:rPr>
              <a:t>World War I</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b="1">
                <a:solidFill>
                  <a:srgbClr val="7030A0"/>
                </a:solidFill>
              </a:rPr>
              <a:t>World War I</a:t>
            </a:r>
            <a:r>
              <a:rPr sz="1100" i="1"/>
              <a:t> was…</a:t>
            </a:r>
          </a:p>
        </p:txBody>
      </p:sp>
      <p:pic>
        <p:nvPicPr>
          <p:cNvPr id="9" name="Picture 8" descr="SocWH045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World War I</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Reminder!</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a:pP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b="1">
                <a:solidFill>
                  <a:srgbClr val="7030A0"/>
                </a:solidFill>
              </a:rPr>
              <a:t>World War I</a:t>
            </a:r>
            <a:r>
              <a:rPr sz="1000" i="0"/>
              <a:t> was so deadly and destructive that it became known by contemporaries as “the war to end all wars”. However, merely 20 years following the signing of the Treaty of Versailles, a far deadlier and more destructive conflict, </a:t>
            </a:r>
            <a:r>
              <a:rPr sz="1000" i="0" b="1">
                <a:solidFill>
                  <a:srgbClr val="7030A0"/>
                </a:solidFill>
              </a:rPr>
              <a:t>World War II</a:t>
            </a:r>
            <a:r>
              <a:rPr sz="1000" i="0"/>
              <a:t>, would be underway. What do you think people at the time of </a:t>
            </a:r>
            <a:r>
              <a:rPr sz="1000" i="0" b="1">
                <a:solidFill>
                  <a:srgbClr val="7030A0"/>
                </a:solidFill>
              </a:rPr>
              <a:t>WWI</a:t>
            </a:r>
            <a:r>
              <a:rPr sz="1000" i="0"/>
              <a:t> failed to recognize as possible precursors to </a:t>
            </a:r>
            <a:r>
              <a:rPr sz="1000" i="0" b="1">
                <a:solidFill>
                  <a:srgbClr val="7030A0"/>
                </a:solidFill>
              </a:rPr>
              <a:t>WWII</a:t>
            </a:r>
            <a:r>
              <a:rPr sz="10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Make a </a:t>
            </a:r>
            <a:r>
              <a:rPr sz="1500" b="1" u="sng">
                <a:solidFill>
                  <a:srgbClr val="2E75B6"/>
                </a:solidFill>
              </a:rPr>
              <a:t>Claim</a:t>
            </a:r>
            <a:r>
              <a:rPr sz="1500" b="0" u="sng"/>
              <a:t> with </a:t>
            </a:r>
            <a:r>
              <a:rPr sz="1500" b="1" u="sng">
                <a:solidFill>
                  <a:srgbClr val="548235"/>
                </a:solidFill>
              </a:rPr>
              <a:t>Reasoning:</a:t>
            </a:r>
          </a:p>
          <a:p>
            <a:pPr marL="256032" indent="-155448">
              <a:spcAft>
                <a:spcPts val="0"/>
              </a:spcAft>
              <a:buChar char="•"/>
              <a:defRPr sz="1500" i="1">
                <a:solidFill>
                  <a:srgbClr val="C55A11"/>
                </a:solidFill>
              </a:defRPr>
            </a:pPr>
            <a:r>
              <a:rPr sz="1500" i="1" u="sng">
                <a:solidFill>
                  <a:srgbClr val="C55A11"/>
                </a:solidFill>
              </a:rPr>
              <a:t>Based on the fact that
</a:t>
            </a:r>
            <a:r>
              <a:rPr sz="1500" i="1" u="sng">
                <a:solidFill>
                  <a:srgbClr val="C55A11"/>
                </a:solidFill>
              </a:rPr>
              <a:t>_______</a:t>
            </a:r>
            <a:r>
              <a:rPr sz="1500" i="1" u="none">
                <a:solidFill>
                  <a:srgbClr val="548235"/>
                </a:solidFill>
              </a:rPr>
              <a:t>, I infer that...
</a:t>
            </a:r>
            <a:r>
              <a:rPr sz="1500" i="1" u="none">
                <a:solidFill>
                  <a:srgbClr val="548235"/>
                </a:solidFill>
              </a:rPr>
              <a:t>because...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means that...
</a:t>
            </a:r>
            <a:r>
              <a:rPr sz="1500" i="1" u="none">
                <a:solidFill>
                  <a:srgbClr val="548235"/>
                </a:solidFill>
              </a:rPr>
              <a:t>because...</a:t>
            </a:r>
          </a:p>
          <a:p>
            <a:pPr marL="256032" indent="-155448">
              <a:spcAft>
                <a:spcPts val="0"/>
              </a:spcAft>
              <a:buChar char="•"/>
              <a:defRPr sz="1500" i="1">
                <a:solidFill>
                  <a:srgbClr val="C55A11"/>
                </a:solidFill>
              </a:defRPr>
            </a:pPr>
            <a:r>
              <a:rPr sz="1500" i="1" u="none">
                <a:solidFill>
                  <a:srgbClr val="C55A11"/>
                </a:solidFill>
              </a:rPr>
              <a:t>I see </a:t>
            </a:r>
            <a:r>
              <a:rPr sz="1500" i="1" u="sng">
                <a:solidFill>
                  <a:srgbClr val="C55A11"/>
                </a:solidFill>
              </a:rPr>
              <a:t>_______.</a:t>
            </a:r>
            <a:r>
              <a:rPr sz="1500" i="1" u="none">
                <a:solidFill>
                  <a:srgbClr val="2E75B6"/>
                </a:solidFill>
              </a:rPr>
              <a:t> This supports
my claim that...</a:t>
            </a:r>
            <a:r>
              <a:rPr sz="1500" i="1" u="none">
                <a:solidFill>
                  <a:srgbClr val="548235"/>
                </a:solidFill>
              </a:rPr>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World War I</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H027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ocWH046w.png"/>
          <p:cNvPicPr>
            <a:picLocks noChangeAspect="1"/>
          </p:cNvPicPr>
          <p:nvPr/>
        </p:nvPicPr>
        <p:blipFill>
          <a:blip r:embed="rId10"/>
          <a:stretch>
            <a:fillRect/>
          </a:stretch>
        </p:blipFill>
        <p:spPr>
          <a:xfrm>
            <a:off x="9537192" y="658368"/>
            <a:ext cx="1435608"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World War I...</a:t>
            </a:r>
            <a:r>
              <a:rPr i="1"/>
              <a:t>
From this visual, I can infer… </a:t>
            </a:r>
            <a:r>
              <a:t>(use </a:t>
            </a:r>
            <a:r>
              <a:rPr b="1">
                <a:solidFill>
                  <a:srgbClr val="7030A0"/>
                </a:solidFill>
              </a:rPr>
              <a:t>World War I</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5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World War I</a:t>
            </a:r>
            <a:r>
              <a:t>. Include 3-5 other vocabulary words in your paragraph. You may include the following stems:</a:t>
            </a:r>
          </a:p>
          <a:p>
            <a:pPr marL="182880" indent="-128016">
              <a:spcAft>
                <a:spcPts val="0"/>
              </a:spcAft>
              <a:buChar char="•"/>
            </a:pPr>
            <a:r>
              <a:rPr sz="2000" i="1" b="1">
                <a:solidFill>
                  <a:srgbClr val="7030A0"/>
                </a:solidFill>
              </a:rPr>
              <a:t>World War I</a:t>
            </a:r>
            <a:r>
              <a:rPr sz="2000" i="1"/>
              <a:t> was… </a:t>
            </a:r>
          </a:p>
          <a:p>
            <a:pPr marL="182880" indent="-128016">
              <a:spcAft>
                <a:spcPts val="0"/>
              </a:spcAft>
              <a:buChar char="•"/>
            </a:pPr>
            <a:r>
              <a:rPr sz="2000" i="1" b="1">
                <a:solidFill>
                  <a:srgbClr val="7030A0"/>
                </a:solidFill>
              </a:rPr>
              <a:t>World War I</a:t>
            </a:r>
            <a:r>
              <a:rPr sz="2000" i="1"/>
              <a:t> is related to </a:t>
            </a:r>
            <a:r>
              <a:rPr sz="2000" i="1" b="1">
                <a:solidFill>
                  <a:srgbClr val="7030A0"/>
                </a:solidFill>
              </a:rPr>
              <a:t>militarism</a:t>
            </a:r>
            <a:r>
              <a:rPr sz="2000" i="1"/>
              <a:t> because… </a:t>
            </a:r>
          </a:p>
          <a:p>
            <a:pPr marL="182880" indent="-128016">
              <a:spcAft>
                <a:spcPts val="0"/>
              </a:spcAft>
              <a:buChar char="•"/>
            </a:pPr>
            <a:r>
              <a:rPr sz="2000" i="1"/>
              <a:t>It seems to me that one thing people failed to recognize after </a:t>
            </a:r>
            <a:r>
              <a:rPr sz="2000" i="1" b="1">
                <a:solidFill>
                  <a:srgbClr val="7030A0"/>
                </a:solidFill>
              </a:rPr>
              <a:t>World War I</a:t>
            </a:r>
            <a:r>
              <a:rPr sz="2000" i="1"/>
              <a:t> as a precursor to </a:t>
            </a:r>
            <a:r>
              <a:rPr sz="2000" i="1" b="1">
                <a:solidFill>
                  <a:srgbClr val="7030A0"/>
                </a:solidFill>
              </a:rPr>
              <a:t>World War II</a:t>
            </a:r>
            <a:r>
              <a:rPr sz="2000" i="1"/>
              <a:t> was…</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2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WH04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World War I</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Today we will talk about </a:t>
            </a:r>
            <a:r>
              <a:rPr sz="2400" b="1">
                <a:solidFill>
                  <a:srgbClr val="7030A0"/>
                </a:solidFill>
              </a:rPr>
              <a:t>World War I</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000"/>
            </a:pPr>
            <a:r>
              <a:rPr sz="1000" b="1">
                <a:solidFill>
                  <a:srgbClr val="7030A0"/>
                </a:solidFill>
              </a:rPr>
              <a:t>World War I</a:t>
            </a:r>
            <a:r>
              <a:rPr sz="1000"/>
              <a:t> was so deadly and destructive that it became known by contemporaries as “the war to end all wars”. However, merely 20 years following the signing of the Treaty of Versailles, a far deadlier and more destructive conflict, </a:t>
            </a:r>
            <a:r>
              <a:rPr sz="1000" b="1">
                <a:solidFill>
                  <a:srgbClr val="7030A0"/>
                </a:solidFill>
              </a:rPr>
              <a:t>World War II</a:t>
            </a:r>
            <a:r>
              <a:rPr sz="1000"/>
              <a:t>, would be underway. What do you think people at the time of </a:t>
            </a:r>
            <a:r>
              <a:rPr sz="1000" b="1">
                <a:solidFill>
                  <a:srgbClr val="7030A0"/>
                </a:solidFill>
              </a:rPr>
              <a:t>WWI</a:t>
            </a:r>
            <a:r>
              <a:rPr sz="1000"/>
              <a:t> failed to recognize as possible precursors to </a:t>
            </a:r>
            <a:r>
              <a:rPr sz="1000" b="1">
                <a:solidFill>
                  <a:srgbClr val="7030A0"/>
                </a:solidFill>
              </a:rPr>
              <a:t>WWII</a:t>
            </a:r>
            <a:r>
              <a:rPr sz="10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sz="1400"/>
            </a:pPr>
            <a:r>
              <a:rPr sz="1400" i="1"/>
              <a:t>It seems to me that one thing people failed to recognize after </a:t>
            </a:r>
            <a:r>
              <a:rPr sz="1400" i="1" b="1">
                <a:solidFill>
                  <a:srgbClr val="7030A0"/>
                </a:solidFill>
              </a:rPr>
              <a:t>World War I</a:t>
            </a:r>
            <a:r>
              <a:rPr sz="1400" i="1"/>
              <a:t> as a precursor to </a:t>
            </a:r>
            <a:r>
              <a:rPr sz="1400" i="1" b="1">
                <a:solidFill>
                  <a:srgbClr val="7030A0"/>
                </a:solidFill>
              </a:rPr>
              <a:t>World War II</a:t>
            </a:r>
            <a:r>
              <a:rPr sz="1400" i="1"/>
              <a:t> was…</a:t>
            </a:r>
          </a:p>
        </p:txBody>
      </p:sp>
      <p:pic>
        <p:nvPicPr>
          <p:cNvPr id="38" name="Picture 37" descr="SocWH045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ocWH027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ocWH046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H04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a:t>
            </a:r>
            <a:r>
              <a:rPr sz="1800" i="1"/>
              <a:t> was… </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2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a:t>
            </a:r>
            <a:r>
              <a:rPr sz="1800" b="1">
                <a:solidFill>
                  <a:srgbClr val="7030A0"/>
                </a:solidFill>
              </a:rPr>
              <a:t>militarism</a:t>
            </a:r>
            <a:r>
              <a:rPr sz="1800"/>
              <a:t>? </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Militarism</a:t>
            </a:r>
            <a:r>
              <a:rPr sz="1800" i="1"/>
              <a:t> is…</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02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04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is </a:t>
            </a:r>
            <a:r>
              <a:rPr sz="1800" b="1">
                <a:solidFill>
                  <a:srgbClr val="7030A0"/>
                </a:solidFill>
              </a:rPr>
              <a:t>World War I</a:t>
            </a:r>
            <a:r>
              <a:rPr sz="1800"/>
              <a:t> related to </a:t>
            </a:r>
            <a:r>
              <a:rPr sz="1800" b="1">
                <a:solidFill>
                  <a:srgbClr val="7030A0"/>
                </a:solidFill>
              </a:rPr>
              <a:t>militarism</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b="1">
                <a:solidFill>
                  <a:srgbClr val="7030A0"/>
                </a:solidFill>
              </a:rPr>
              <a:t>World War I</a:t>
            </a:r>
            <a:r>
              <a:rPr sz="1800" i="1"/>
              <a:t> is related to </a:t>
            </a:r>
            <a:r>
              <a:rPr sz="1800" i="1" b="1">
                <a:solidFill>
                  <a:srgbClr val="7030A0"/>
                </a:solidFill>
              </a:rPr>
              <a:t>militarism</a:t>
            </a:r>
            <a:r>
              <a:rPr sz="1800" i="1"/>
              <a:t> because…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