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Make a connection to “proton” and write “atoms contain protons” next to the connecting line.</a:t>
            </a:r>
          </a:p>
          <a:p>
            <a:r>
              <a:t>Make a connection to “molecule” and write “atoms make up molecules” next to the connecting line.</a:t>
            </a:r>
          </a:p>
          <a:p>
            <a:r>
              <a:t>Make a connection to “matter” and write “atoms are the smallest units of matter” next to the connecting line.</a:t>
            </a:r>
          </a:p>
          <a:p>
            <a:r>
              <a:t>Make a connection to “nucleus” and write “the center of an atom is the nucleus” next to the connecting line.</a:t>
            </a:r>
          </a:p>
          <a:p/>
          <a:p>
            <a:r>
              <a:t>Alternatively, students can create a custom Vocab Connection Web (Teaching Science to English Learners by Fleenor and Beene, 2019, p.53) in which any connection can be made between any two words – there does not have a to a “central” word.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p>
            <a:r>
              <a:t>We recommend having students share whole-group and then extending what they noticed and wondered using questions like this:</a:t>
            </a:r>
          </a:p>
          <a:p>
            <a:r>
              <a:t>• So you're saying...</a:t>
            </a:r>
          </a:p>
          <a:p>
            <a:r>
              <a:t>• Did anybody else notice...?</a:t>
            </a:r>
          </a:p>
          <a:p>
            <a:r>
              <a:t>• I also noticed that. Why do you think that...?</a:t>
            </a:r>
          </a:p>
          <a:p>
            <a:r>
              <a:t>• I didn't hear anyone mention... did anyone notice...?</a:t>
            </a:r>
          </a:p>
          <a:p/>
          <a:p>
            <a:r>
              <a:t>• So you were wondering about...</a:t>
            </a:r>
          </a:p>
          <a:p>
            <a:r>
              <a:t>• Why were you wondering that?</a:t>
            </a:r>
          </a:p>
          <a:p>
            <a:r>
              <a:t>• That's interesting because...</a:t>
            </a:r>
          </a:p>
          <a:p>
            <a:r>
              <a:t>• Did anyone wonder about...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There are several different styles of writing objectives, and please adjust these objectives to meet the norms of your campus or district. Our approach is to make objectives simple so that energy can be focused on the student interaction with the objectives.
This activity is called Gearing Up for the Guiding Question and is described in more detail in Teaching Science to English Learners by Stephen Fleenor and Tina Beene (p.24-25).</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4.xml"/><Relationship Id="rId35" Type="http://schemas.openxmlformats.org/officeDocument/2006/relationships/slide" Target="slide15.xml"/><Relationship Id="rId36" Type="http://schemas.openxmlformats.org/officeDocument/2006/relationships/slide" Target="slide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4.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2.png"/><Relationship Id="rId22" Type="http://schemas.openxmlformats.org/officeDocument/2006/relationships/image" Target="../media/image63.png"/><Relationship Id="rId23" Type="http://schemas.openxmlformats.org/officeDocument/2006/relationships/image" Target="../media/image64.png"/><Relationship Id="rId24"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5.xml"/><Relationship Id="rId5" Type="http://schemas.openxmlformats.org/officeDocument/2006/relationships/slide" Target="slide16.xml"/><Relationship Id="rId6" Type="http://schemas.openxmlformats.org/officeDocument/2006/relationships/slide" Target="slide18.xml"/><Relationship Id="rId7" Type="http://schemas.openxmlformats.org/officeDocument/2006/relationships/slide" Target="slide19.xml"/><Relationship Id="rId8" Type="http://schemas.openxmlformats.org/officeDocument/2006/relationships/slide" Target="slide20.xml"/><Relationship Id="rId9" Type="http://schemas.openxmlformats.org/officeDocument/2006/relationships/slide" Target="slide24.xml"/><Relationship Id="rId10" Type="http://schemas.openxmlformats.org/officeDocument/2006/relationships/slide" Target="slide25.xml"/><Relationship Id="rId11" Type="http://schemas.openxmlformats.org/officeDocument/2006/relationships/slide" Target="slide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7.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4.xml"/><Relationship Id="rId8" Type="http://schemas.openxmlformats.org/officeDocument/2006/relationships/image" Target="../media/image73.png"/><Relationship Id="rId9" Type="http://schemas.openxmlformats.org/officeDocument/2006/relationships/image" Target="../media/image55.png"/><Relationship Id="rId10"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Navigating This Lesson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Notes for the Teacher</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How to structure conversations and accommodate for students learning English.</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Warm-Up</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Have students write down and/or share with their partner what they notice and wonder about the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Objectives Conversation</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Have students interact with the language of the lesson and introduce the exit ticket question.</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Observational Conversation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Students produce their own definitions to create a class-wide understanding of the term.</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Relational Conversation</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Students describe the relationship between this term and another key term.</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3" name="Picture 32" descr="lesson-plan-relational-11.png"/>
          <p:cNvPicPr>
            <a:picLocks noChangeAspect="1"/>
          </p:cNvPicPr>
          <p:nvPr/>
        </p:nvPicPr>
        <p:blipFill>
          <a:blip r:embed="rId17"/>
          <a:stretch>
            <a:fillRect/>
          </a:stretch>
        </p:blipFill>
        <p:spPr>
          <a:xfrm>
            <a:off x="11210544" y="685800"/>
            <a:ext cx="914400" cy="914400"/>
          </a:xfrm>
          <a:prstGeom prst="rect">
            <a:avLst/>
          </a:prstGeom>
        </p:spPr>
      </p:pic>
      <p:sp>
        <p:nvSpPr>
          <p:cNvPr id="34" name="TextBox 33">
            <a:hlinkClick r:id="rId18"/>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Inferential Conversation + Exit Ticket</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Students discuss the exit ticket question then answer it in writing (Grades 2-12) or verbally (K-1).</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9" name="Picture 38" descr="lesson-plan-inferential-12.png"/>
          <p:cNvPicPr>
            <a:picLocks noChangeAspect="1"/>
          </p:cNvPicPr>
          <p:nvPr/>
        </p:nvPicPr>
        <p:blipFill>
          <a:blip r:embed="rId20"/>
          <a:stretch>
            <a:fillRect/>
          </a:stretch>
        </p:blipFill>
        <p:spPr>
          <a:xfrm>
            <a:off x="11210544" y="1856232"/>
            <a:ext cx="914400" cy="914400"/>
          </a:xfrm>
          <a:prstGeom prst="rect">
            <a:avLst/>
          </a:prstGeom>
        </p:spPr>
      </p:pic>
      <p:sp>
        <p:nvSpPr>
          <p:cNvPr id="40" name="TextBox 39">
            <a:hlinkClick r:id="rId21"/>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41" name="TextBox 40"/>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Extension Activities</a:t>
            </a:r>
          </a:p>
        </p:txBody>
      </p:sp>
      <p:sp>
        <p:nvSpPr>
          <p:cNvPr id="42" name="TextBox 41"/>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Various activities that can be used at the beginning, middle, or end of the lesson, or as a unit review.</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45" name="Picture 44" descr="lesson-plan-extension-13.png"/>
          <p:cNvPicPr>
            <a:picLocks noChangeAspect="1"/>
          </p:cNvPicPr>
          <p:nvPr/>
        </p:nvPicPr>
        <p:blipFill>
          <a:blip r:embed="rId23"/>
          <a:stretch>
            <a:fillRect/>
          </a:stretch>
        </p:blipFill>
        <p:spPr>
          <a:xfrm>
            <a:off x="11210544" y="3026664"/>
            <a:ext cx="914400" cy="914400"/>
          </a:xfrm>
          <a:prstGeom prst="rect">
            <a:avLst/>
          </a:prstGeom>
        </p:spPr>
      </p:pic>
      <p:sp>
        <p:nvSpPr>
          <p:cNvPr id="46" name="TextBox 45">
            <a:hlinkClick r:id="rId24"/>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Word Wall Visuals</a:t>
            </a:r>
          </a:p>
        </p:txBody>
      </p:sp>
      <p:sp>
        <p:nvSpPr>
          <p:cNvPr id="48" name="TextBox 47"/>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Print these out and add to the unit’s word wall as you progress through the unit.</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51" name="Picture 50" descr="lesson-plan-word-wall-14.png"/>
          <p:cNvPicPr>
            <a:picLocks noChangeAspect="1"/>
          </p:cNvPicPr>
          <p:nvPr/>
        </p:nvPicPr>
        <p:blipFill>
          <a:blip r:embed="rId26"/>
          <a:stretch>
            <a:fillRect/>
          </a:stretch>
        </p:blipFill>
        <p:spPr>
          <a:xfrm>
            <a:off x="11210544" y="4197096"/>
            <a:ext cx="914400" cy="914400"/>
          </a:xfrm>
          <a:prstGeom prst="rect">
            <a:avLst/>
          </a:prstGeom>
        </p:spPr>
      </p:pic>
      <p:sp>
        <p:nvSpPr>
          <p:cNvPr id="52" name="TextBox 51">
            <a:hlinkClick r:id="rId27"/>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Show 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was </a:t>
            </a:r>
            <a:r>
              <a:rPr sz="1800" b="1">
                <a:solidFill>
                  <a:srgbClr val="7030A0"/>
                </a:solidFill>
              </a:rPr>
              <a:t>World War I</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World War I</a:t>
            </a:r>
            <a:r>
              <a:rPr sz="1800" i="1"/>
              <a:t> was…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H0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H0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Relational Question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How is </a:t>
            </a:r>
            <a:r>
              <a:rPr sz="1800" b="1">
                <a:solidFill>
                  <a:srgbClr val="7030A0"/>
                </a:solidFill>
              </a:rPr>
              <a:t>trench warfare</a:t>
            </a:r>
            <a:r>
              <a:rPr sz="1800"/>
              <a:t> related to </a:t>
            </a:r>
            <a:r>
              <a:rPr sz="1800" b="1">
                <a:solidFill>
                  <a:srgbClr val="7030A0"/>
                </a:solidFill>
              </a:rPr>
              <a:t>World War I</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b="1">
                <a:solidFill>
                  <a:srgbClr val="7030A0"/>
                </a:solidFill>
              </a:rPr>
              <a:t>Trench warfare</a:t>
            </a:r>
            <a:r>
              <a:rPr sz="1800" i="1"/>
              <a:t> is related to  </a:t>
            </a:r>
            <a:r>
              <a:rPr sz="1800" i="1" b="1">
                <a:solidFill>
                  <a:srgbClr val="7030A0"/>
                </a:solidFill>
              </a:rPr>
              <a:t>World War I</a:t>
            </a:r>
            <a:r>
              <a:rPr sz="1800" i="1"/>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was </a:t>
            </a:r>
            <a:r>
              <a:rPr sz="1800" b="1">
                <a:solidFill>
                  <a:srgbClr val="7030A0"/>
                </a:solidFill>
              </a:rPr>
              <a:t>World War I</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World War I</a:t>
            </a:r>
            <a:r>
              <a:rPr sz="1800" i="1"/>
              <a:t> was…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was </a:t>
            </a:r>
            <a:r>
              <a:rPr sz="1800" b="1">
                <a:solidFill>
                  <a:srgbClr val="7030A0"/>
                </a:solidFill>
              </a:rPr>
              <a:t>World War II</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World War II</a:t>
            </a:r>
            <a:r>
              <a:rPr sz="1800" i="1"/>
              <a:t> was…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Inferential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200"/>
            </a:pPr>
            <a:r>
              <a:rPr sz="1200"/>
              <a:t>World War I represents the most extensive and iconic example of </a:t>
            </a:r>
            <a:r>
              <a:rPr sz="1200" b="1">
                <a:solidFill>
                  <a:srgbClr val="7030A0"/>
                </a:solidFill>
              </a:rPr>
              <a:t>trench warfare</a:t>
            </a:r>
            <a:r>
              <a:rPr sz="1200"/>
              <a:t> in history, but it played a much smaller role in </a:t>
            </a:r>
            <a:r>
              <a:rPr sz="1200" b="1">
                <a:solidFill>
                  <a:srgbClr val="7030A0"/>
                </a:solidFill>
              </a:rPr>
              <a:t>World War II</a:t>
            </a:r>
            <a:r>
              <a:rPr sz="1200"/>
              <a:t> only twenty years later. Why do you think </a:t>
            </a:r>
            <a:r>
              <a:rPr sz="1200" b="1">
                <a:solidFill>
                  <a:srgbClr val="7030A0"/>
                </a:solidFill>
              </a:rPr>
              <a:t>trench warfare</a:t>
            </a:r>
            <a:r>
              <a:rPr sz="1200"/>
              <a:t> was so prominent in </a:t>
            </a:r>
            <a:r>
              <a:rPr sz="1200" b="1">
                <a:solidFill>
                  <a:srgbClr val="7030A0"/>
                </a:solidFill>
              </a:rPr>
              <a:t>World War I</a:t>
            </a:r>
            <a:r>
              <a:rPr sz="1200"/>
              <a:t>, but much less significant in </a:t>
            </a:r>
            <a:r>
              <a:rPr sz="1200" b="1">
                <a:solidFill>
                  <a:srgbClr val="7030A0"/>
                </a:solidFill>
              </a:rPr>
              <a:t>World War II</a:t>
            </a:r>
            <a:r>
              <a:rPr sz="12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One possible reason why </a:t>
            </a:r>
            <a:r>
              <a:rPr sz="1800" i="1" b="1">
                <a:solidFill>
                  <a:srgbClr val="7030A0"/>
                </a:solidFill>
              </a:rPr>
              <a:t>trench warfare</a:t>
            </a:r>
            <a:r>
              <a:rPr sz="1800" i="1"/>
              <a:t> was more prominent in </a:t>
            </a:r>
            <a:r>
              <a:rPr sz="1800" i="1" b="1">
                <a:solidFill>
                  <a:srgbClr val="7030A0"/>
                </a:solidFill>
              </a:rPr>
              <a:t>WWI</a:t>
            </a:r>
            <a:r>
              <a:rPr sz="1800" i="1"/>
              <a:t> than </a:t>
            </a:r>
            <a:r>
              <a:rPr sz="1800" i="1" b="1">
                <a:solidFill>
                  <a:srgbClr val="7030A0"/>
                </a:solidFill>
              </a:rPr>
              <a:t>WWII</a:t>
            </a:r>
            <a:r>
              <a:rPr sz="1800" i="1"/>
              <a:t> is…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an alternative closure/exit ticket to the lesson. Have students write everything they’ve learned about the vocabulary word, structured with the sentence stems of their structured conversations and key vocabulary.</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Jump to this slide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trench warfare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trench warfare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trench warfare</a:t>
            </a:r>
            <a:r>
              <a:rPr sz="2000" i="1"/>
              <a:t>
• My visual is…
• It relates to what I’ve learned about </a:t>
            </a:r>
            <a:r>
              <a:rPr b="1" i="1" sz="2000">
                <a:solidFill>
                  <a:srgbClr val="7030A0"/>
                </a:solidFill>
              </a:rPr>
              <a:t>trench warfare</a:t>
            </a:r>
            <a:r>
              <a:rPr sz="2000"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trench warfare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trench warfare.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Structuring Conversations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This may sound like...</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What is </a:t>
            </a:r>
            <a:r>
              <a:rPr sz="1100" b="1">
                <a:solidFill>
                  <a:srgbClr val="7030A0"/>
                </a:solidFill>
              </a:rPr>
              <a:t>trench warfare</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b="1">
                <a:solidFill>
                  <a:srgbClr val="7030A0"/>
                </a:solidFill>
              </a:rPr>
              <a:t>Trench warfare</a:t>
            </a:r>
            <a:r>
              <a:rPr sz="1100" i="1"/>
              <a:t> is…</a:t>
            </a:r>
          </a:p>
        </p:txBody>
      </p:sp>
      <p:pic>
        <p:nvPicPr>
          <p:cNvPr id="9" name="Picture 8" descr="SocWH043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Class, let’s pronounce this word out loud: (read </a:t>
            </a:r>
            <a:r>
              <a:rPr sz="1600" b="1" i="0" u="none">
                <a:solidFill>
                  <a:srgbClr val="7030A0"/>
                </a:solidFill>
              </a:rPr>
              <a:t>trench warfare</a:t>
            </a:r>
            <a:r>
              <a:rPr sz="1600" b="1" i="0" u="none"/>
              <a:t> out loud slowly).</a:t>
            </a:r>
          </a:p>
          <a:p>
            <a:pPr marL="283464" indent="-201168">
              <a:spcAft>
                <a:spcPts val="600"/>
              </a:spcAft>
              <a:buAutoNum type="arabicPeriod" startAt="2"/>
            </a:pPr>
            <a:r>
              <a:rPr sz="1600" b="1" i="0" u="none"/>
              <a:t>Can everybody </a:t>
            </a:r>
            <a:r>
              <a:rPr sz="1600" b="1" i="0" u="none">
                <a:solidFill>
                  <a:srgbClr val="0070C0"/>
                </a:solidFill>
              </a:rPr>
              <a:t>_______ </a:t>
            </a:r>
            <a:r>
              <a:rPr sz="1600" b="1" i="0" u="none">
                <a:solidFill>
                  <a:srgbClr val="0070C0"/>
                </a:solidFill>
              </a:rPr>
              <a:t>(signal)</a:t>
            </a:r>
            <a:r>
              <a:rPr sz="1600" b="1" i="0" u="none"/>
              <a:t>? Think about this question. When you are ready to finish this sentence, </a:t>
            </a:r>
            <a:r>
              <a:rPr sz="1600" b="1" i="0" u="none">
                <a:solidFill>
                  <a:srgbClr val="009999"/>
                </a:solidFill>
              </a:rPr>
              <a:t>_______ </a:t>
            </a:r>
            <a:r>
              <a:rPr sz="1600" b="1" i="0" u="none">
                <a:solidFill>
                  <a:srgbClr val="009999"/>
                </a:solidFill>
              </a:rPr>
              <a:t>(stem)</a:t>
            </a:r>
            <a:r>
              <a:rPr sz="1600" b="1" i="0" u="none"/>
              <a:t>, show me by </a:t>
            </a:r>
            <a:r>
              <a:rPr sz="1600" b="1" i="0" u="none">
                <a:solidFill>
                  <a:srgbClr val="0070C0"/>
                </a:solidFill>
              </a:rPr>
              <a:t>_______ </a:t>
            </a:r>
            <a:r>
              <a:rPr sz="1600" b="1" i="0" u="none">
                <a:solidFill>
                  <a:srgbClr val="0070C0"/>
                </a:solidFill>
              </a:rPr>
              <a:t>(undo the signal).</a:t>
            </a:r>
          </a:p>
          <a:p>
            <a:pPr marL="283464" indent="-201168">
              <a:spcAft>
                <a:spcPts val="600"/>
              </a:spcAft>
              <a:buAutoNum type="arabicPeriod" startAt="3"/>
            </a:pPr>
            <a:r>
              <a:rPr sz="1600" b="1" i="0" u="none"/>
              <a:t>You are going to share with </a:t>
            </a:r>
            <a:r>
              <a:rPr sz="1600" b="1" i="0" u="none">
                <a:solidFill>
                  <a:srgbClr val="548235"/>
                </a:solidFill>
              </a:rPr>
              <a:t>_______ </a:t>
            </a:r>
            <a:r>
              <a:rPr sz="1600" b="1" i="0" u="none">
                <a:solidFill>
                  <a:srgbClr val="548235"/>
                </a:solidFill>
              </a:rPr>
              <a:t>(share)</a:t>
            </a:r>
            <a:r>
              <a:rPr sz="1600" b="1" i="0" u="none"/>
              <a:t>. The person in your group that will go first is </a:t>
            </a:r>
            <a:r>
              <a:rPr sz="1600" b="1" i="0" u="none">
                <a:solidFill>
                  <a:srgbClr val="BF9000"/>
                </a:solidFill>
              </a:rPr>
              <a:t>_______.</a:t>
            </a:r>
          </a:p>
          <a:p>
            <a:pPr marL="283464" indent="-201168">
              <a:spcAft>
                <a:spcPts val="600"/>
              </a:spcAft>
              <a:buAutoNum type="arabicPeriod" startAt="4"/>
            </a:pPr>
            <a:r>
              <a:rPr sz="1600" b="1" i="0" u="none"/>
              <a:t>I’m going to </a:t>
            </a:r>
            <a:r>
              <a:rPr sz="1600" b="1" i="0" u="none">
                <a:solidFill>
                  <a:srgbClr val="C00000"/>
                </a:solidFill>
              </a:rPr>
              <a:t>_______ </a:t>
            </a:r>
            <a:r>
              <a:rPr sz="1600" b="1" i="0" u="none">
                <a:solidFill>
                  <a:srgbClr val="C00000"/>
                </a:solidFill>
              </a:rPr>
              <a:t>(assess)</a:t>
            </a:r>
            <a:r>
              <a:rPr sz="1600" b="1" i="0" u="none"/>
              <a:t>. It’s okay if you say what you said or what your partner said, as long as you use </a:t>
            </a:r>
            <a:r>
              <a:rPr sz="1600" b="1" i="0" u="none">
                <a:solidFill>
                  <a:srgbClr val="7030A0"/>
                </a:solidFill>
              </a:rPr>
              <a:t>________ </a:t>
            </a:r>
            <a:r>
              <a:rPr sz="1600" b="1" i="0" u="none">
                <a:solidFill>
                  <a:srgbClr val="7030A0"/>
                </a:solidFill>
              </a:rPr>
              <a:t>(vocabulary word)</a:t>
            </a:r>
            <a:r>
              <a:rPr sz="1600" b="1" i="0" u="none"/>
              <a:t> in a complete sentence. I recommend you use the sentence stem, </a:t>
            </a:r>
            <a:r>
              <a:rPr sz="1600" b="1" i="0" u="none">
                <a:solidFill>
                  <a:srgbClr val="009999"/>
                </a:solidFill>
              </a:rPr>
              <a:t>________ </a:t>
            </a:r>
            <a:r>
              <a:rPr sz="1600" b="1" i="0" u="none">
                <a:solidFill>
                  <a:srgbClr val="009999"/>
                </a:solidFill>
              </a:rPr>
              <a:t>(stem).</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What does this look like?</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Reminder!</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a:pPr>
            <a:r>
              <a:rPr sz="1800" b="0">
                <a:solidFill>
                  <a:srgbClr val="FFFFFF"/>
                </a:solidFill>
              </a:rPr>
              <a:t>This lesson should only be used by teachers who have an </a:t>
            </a:r>
            <a:r>
              <a:rPr sz="1800" b="1">
                <a:solidFill>
                  <a:srgbClr val="FFFFFF"/>
                </a:solidFill>
              </a:rPr>
              <a:t>active VNG license.</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Choose a question:</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One thing I don't know is...</a:t>
            </a:r>
          </a:p>
          <a:p>
            <a:pPr marL="256032" indent="-155448">
              <a:spcAft>
                <a:spcPts val="1000"/>
              </a:spcAft>
              <a:buChar char="•"/>
              <a:defRPr sz="1800" i="1"/>
            </a:pPr>
            <a:r>
              <a:rPr sz="1800" i="1"/>
              <a:t>One thing I wonder is...</a:t>
            </a:r>
          </a:p>
          <a:p>
            <a:pPr marL="256032" indent="-155448">
              <a:spcAft>
                <a:spcPts val="1000"/>
              </a:spcAft>
              <a:buChar char="•"/>
              <a:defRPr sz="1800" i="1"/>
            </a:pPr>
            <a:r>
              <a:rPr sz="1800" i="1"/>
              <a:t>I did not understand when we talked about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886968"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1956816"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Signal: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Share: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sz="1000"/>
            </a:pPr>
            <a:r>
              <a:rPr sz="1000" i="0"/>
              <a:t>World War I represents the most extensive and iconic example of </a:t>
            </a:r>
            <a:r>
              <a:rPr sz="1000" i="0" b="1">
                <a:solidFill>
                  <a:srgbClr val="7030A0"/>
                </a:solidFill>
              </a:rPr>
              <a:t>trench warfare</a:t>
            </a:r>
            <a:r>
              <a:rPr sz="1000" i="0"/>
              <a:t> in history, but it played a much smaller role in </a:t>
            </a:r>
            <a:r>
              <a:rPr sz="1000" i="0" b="1">
                <a:solidFill>
                  <a:srgbClr val="7030A0"/>
                </a:solidFill>
              </a:rPr>
              <a:t>World War II</a:t>
            </a:r>
            <a:r>
              <a:rPr sz="1000" i="0"/>
              <a:t> only twenty years later. Why do you think </a:t>
            </a:r>
            <a:r>
              <a:rPr sz="1000" i="0" b="1">
                <a:solidFill>
                  <a:srgbClr val="7030A0"/>
                </a:solidFill>
              </a:rPr>
              <a:t>trench warfare</a:t>
            </a:r>
            <a:r>
              <a:rPr sz="1000" i="0"/>
              <a:t> was so prominent in </a:t>
            </a:r>
            <a:r>
              <a:rPr sz="1000" i="0" b="1">
                <a:solidFill>
                  <a:srgbClr val="7030A0"/>
                </a:solidFill>
              </a:rPr>
              <a:t>World War I</a:t>
            </a:r>
            <a:r>
              <a:rPr sz="1000" i="0"/>
              <a:t>, but much less significant in </a:t>
            </a:r>
            <a:r>
              <a:rPr sz="1000" i="0" b="1">
                <a:solidFill>
                  <a:srgbClr val="7030A0"/>
                </a:solidFill>
              </a:rPr>
              <a:t>World War II</a:t>
            </a:r>
            <a:r>
              <a:rPr sz="10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Provide </a:t>
            </a:r>
            <a:r>
              <a:rPr sz="1800" b="1" u="sng">
                <a:solidFill>
                  <a:srgbClr val="C55A11"/>
                </a:solidFill>
              </a:rPr>
              <a:t>Evidence:</a:t>
            </a:r>
          </a:p>
          <a:p>
            <a:pPr marL="256032" indent="-155448">
              <a:spcAft>
                <a:spcPts val="0"/>
              </a:spcAft>
              <a:buChar char="•"/>
              <a:defRPr sz="1800" i="1">
                <a:solidFill>
                  <a:srgbClr val="C55A11"/>
                </a:solidFill>
              </a:defRPr>
            </a:pPr>
            <a:r>
              <a:rPr sz="1800" i="1">
                <a:solidFill>
                  <a:srgbClr val="C55A11"/>
                </a:solidFill>
              </a:rPr>
              <a:t>I see that...</a:t>
            </a:r>
          </a:p>
          <a:p>
            <a:pPr marL="256032" indent="-155448">
              <a:spcAft>
                <a:spcPts val="0"/>
              </a:spcAft>
              <a:buChar char="•"/>
              <a:defRPr sz="1800" i="1">
                <a:solidFill>
                  <a:srgbClr val="C55A11"/>
                </a:solidFill>
              </a:defRPr>
            </a:pPr>
            <a:r>
              <a:rPr sz="1800" i="1">
                <a:solidFill>
                  <a:srgbClr val="C55A11"/>
                </a:solidFill>
              </a:rPr>
              <a:t>I know that...</a:t>
            </a:r>
          </a:p>
          <a:p>
            <a:pPr marL="256032" indent="-155448">
              <a:spcAft>
                <a:spcPts val="0"/>
              </a:spcAft>
              <a:buChar char="•"/>
              <a:defRPr sz="1800" i="1">
                <a:solidFill>
                  <a:srgbClr val="C55A11"/>
                </a:solidFill>
              </a:defRPr>
            </a:pPr>
            <a:r>
              <a:rPr sz="1800" i="1">
                <a:solidFill>
                  <a:srgbClr val="C55A11"/>
                </a:solidFill>
              </a:rPr>
              <a:t>I read that...</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sz="1000"/>
            </a:pPr>
            <a:r>
              <a:rPr sz="1000" i="0"/>
              <a:t>World War I represents the most extensive and iconic example of </a:t>
            </a:r>
            <a:r>
              <a:rPr sz="1000" i="0" b="1">
                <a:solidFill>
                  <a:srgbClr val="7030A0"/>
                </a:solidFill>
              </a:rPr>
              <a:t>trench warfare</a:t>
            </a:r>
            <a:r>
              <a:rPr sz="1000" i="0"/>
              <a:t> in history, but it played a much smaller role in </a:t>
            </a:r>
            <a:r>
              <a:rPr sz="1000" i="0" b="1">
                <a:solidFill>
                  <a:srgbClr val="7030A0"/>
                </a:solidFill>
              </a:rPr>
              <a:t>World War II</a:t>
            </a:r>
            <a:r>
              <a:rPr sz="1000" i="0"/>
              <a:t> only twenty years later. Why do you think </a:t>
            </a:r>
            <a:r>
              <a:rPr sz="1000" i="0" b="1">
                <a:solidFill>
                  <a:srgbClr val="7030A0"/>
                </a:solidFill>
              </a:rPr>
              <a:t>trench warfare</a:t>
            </a:r>
            <a:r>
              <a:rPr sz="1000" i="0"/>
              <a:t> was so prominent in </a:t>
            </a:r>
            <a:r>
              <a:rPr sz="1000" i="0" b="1">
                <a:solidFill>
                  <a:srgbClr val="7030A0"/>
                </a:solidFill>
              </a:rPr>
              <a:t>World War I</a:t>
            </a:r>
            <a:r>
              <a:rPr sz="1000" i="0"/>
              <a:t>, but much less significant in </a:t>
            </a:r>
            <a:r>
              <a:rPr sz="1000" i="0" b="1">
                <a:solidFill>
                  <a:srgbClr val="7030A0"/>
                </a:solidFill>
              </a:rPr>
              <a:t>World War II</a:t>
            </a:r>
            <a:r>
              <a:rPr sz="1000" i="0"/>
              <a:t>?</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Claim</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a:pPr>
            <a:r>
              <a:rPr sz="1800" i="1">
                <a:solidFill>
                  <a:srgbClr val="2E75B6"/>
                </a:solidFill>
              </a:rPr>
              <a:t>One possible reason why </a:t>
            </a:r>
            <a:r>
              <a:rPr sz="1800" i="1" b="1">
                <a:solidFill>
                  <a:srgbClr val="2E75B6"/>
                </a:solidFill>
              </a:rPr>
              <a:t>trench warfare</a:t>
            </a:r>
            <a:r>
              <a:rPr sz="1800" i="1">
                <a:solidFill>
                  <a:srgbClr val="2E75B6"/>
                </a:solidFill>
              </a:rPr>
              <a:t> was more prominent in </a:t>
            </a:r>
            <a:r>
              <a:rPr sz="1800" i="1" b="1">
                <a:solidFill>
                  <a:srgbClr val="2E75B6"/>
                </a:solidFill>
              </a:rPr>
              <a:t>WWI</a:t>
            </a:r>
            <a:r>
              <a:rPr sz="1800" i="1">
                <a:solidFill>
                  <a:srgbClr val="2E75B6"/>
                </a:solidFill>
              </a:rPr>
              <a:t> than </a:t>
            </a:r>
            <a:r>
              <a:rPr sz="1800" i="1" b="1">
                <a:solidFill>
                  <a:srgbClr val="2E75B6"/>
                </a:solidFill>
              </a:rPr>
              <a:t>WWII</a:t>
            </a:r>
            <a:r>
              <a:rPr sz="1800" i="1">
                <a:solidFill>
                  <a:srgbClr val="2E75B6"/>
                </a:solidFill>
              </a:rPr>
              <a:t> is… </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000"/>
            </a:pPr>
            <a:r>
              <a:rPr sz="1000" i="0"/>
              <a:t>World War I represents the most extensive and iconic example of </a:t>
            </a:r>
            <a:r>
              <a:rPr sz="1000" i="0" b="1">
                <a:solidFill>
                  <a:srgbClr val="7030A0"/>
                </a:solidFill>
              </a:rPr>
              <a:t>trench warfare</a:t>
            </a:r>
            <a:r>
              <a:rPr sz="1000" i="0"/>
              <a:t> in history, but it played a much smaller role in </a:t>
            </a:r>
            <a:r>
              <a:rPr sz="1000" i="0" b="1">
                <a:solidFill>
                  <a:srgbClr val="7030A0"/>
                </a:solidFill>
              </a:rPr>
              <a:t>World War II</a:t>
            </a:r>
            <a:r>
              <a:rPr sz="1000" i="0"/>
              <a:t> only twenty years later. Why do you think </a:t>
            </a:r>
            <a:r>
              <a:rPr sz="1000" i="0" b="1">
                <a:solidFill>
                  <a:srgbClr val="7030A0"/>
                </a:solidFill>
              </a:rPr>
              <a:t>trench warfare</a:t>
            </a:r>
            <a:r>
              <a:rPr sz="1000" i="0"/>
              <a:t> was so prominent in </a:t>
            </a:r>
            <a:r>
              <a:rPr sz="1000" i="0" b="1">
                <a:solidFill>
                  <a:srgbClr val="7030A0"/>
                </a:solidFill>
              </a:rPr>
              <a:t>World War I</a:t>
            </a:r>
            <a:r>
              <a:rPr sz="1000" i="0"/>
              <a:t>, but much less significant in </a:t>
            </a:r>
            <a:r>
              <a:rPr sz="1000" i="0" b="1">
                <a:solidFill>
                  <a:srgbClr val="7030A0"/>
                </a:solidFill>
              </a:rPr>
              <a:t>World War II</a:t>
            </a:r>
            <a:r>
              <a:rPr sz="1000" i="0"/>
              <a:t>?</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Make a </a:t>
            </a:r>
            <a:r>
              <a:rPr sz="1500" b="1" u="sng">
                <a:solidFill>
                  <a:srgbClr val="2E75B6"/>
                </a:solidFill>
              </a:rPr>
              <a:t>Claim</a:t>
            </a:r>
            <a:r>
              <a:rPr sz="1500" b="0" u="sng"/>
              <a:t> with </a:t>
            </a:r>
            <a:r>
              <a:rPr sz="1500" b="1" u="sng">
                <a:solidFill>
                  <a:srgbClr val="548235"/>
                </a:solidFill>
              </a:rPr>
              <a:t>Reasoning:</a:t>
            </a:r>
          </a:p>
          <a:p>
            <a:pPr marL="256032" indent="-155448">
              <a:spcAft>
                <a:spcPts val="0"/>
              </a:spcAft>
              <a:buChar char="•"/>
              <a:defRPr sz="1500" i="1">
                <a:solidFill>
                  <a:srgbClr val="C55A11"/>
                </a:solidFill>
              </a:defRPr>
            </a:pPr>
            <a:r>
              <a:rPr sz="1500" i="1" u="sng">
                <a:solidFill>
                  <a:srgbClr val="C55A11"/>
                </a:solidFill>
              </a:rPr>
              <a:t>Based on the fact that
</a:t>
            </a:r>
            <a:r>
              <a:rPr sz="1500" i="1" u="sng">
                <a:solidFill>
                  <a:srgbClr val="C55A11"/>
                </a:solidFill>
              </a:rPr>
              <a:t>_______</a:t>
            </a:r>
            <a:r>
              <a:rPr sz="1500" i="1" u="none">
                <a:solidFill>
                  <a:srgbClr val="548235"/>
                </a:solidFill>
              </a:rPr>
              <a:t>, I infer that...
</a:t>
            </a:r>
            <a:r>
              <a:rPr sz="1500" i="1" u="none">
                <a:solidFill>
                  <a:srgbClr val="548235"/>
                </a:solidFill>
              </a:rPr>
              <a:t>because...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means that...
</a:t>
            </a:r>
            <a:r>
              <a:rPr sz="1500" i="1" u="none">
                <a:solidFill>
                  <a:srgbClr val="548235"/>
                </a:solidFill>
              </a:rPr>
              <a:t>because...</a:t>
            </a:r>
          </a:p>
          <a:p>
            <a:pPr marL="256032" indent="-155448">
              <a:spcAft>
                <a:spcPts val="0"/>
              </a:spcAft>
              <a:buChar char="•"/>
              <a:defRPr sz="1500" i="1">
                <a:solidFill>
                  <a:srgbClr val="C55A11"/>
                </a:solidFill>
              </a:defRPr>
            </a:pPr>
            <a:r>
              <a:rPr sz="1500" i="1" u="none">
                <a:solidFill>
                  <a:srgbClr val="C55A11"/>
                </a:solidFill>
              </a:rPr>
              <a:t>I see </a:t>
            </a:r>
            <a:r>
              <a:rPr sz="1500" i="1" u="sng">
                <a:solidFill>
                  <a:srgbClr val="C55A11"/>
                </a:solidFill>
              </a:rPr>
              <a:t>_______.</a:t>
            </a:r>
            <a:r>
              <a:rPr sz="1500" i="1" u="none">
                <a:solidFill>
                  <a:srgbClr val="2E75B6"/>
                </a:solidFill>
              </a:rPr>
              <a:t> This supports
my claim that...</a:t>
            </a:r>
            <a:r>
              <a:rPr sz="1500" i="1" u="none">
                <a:solidFill>
                  <a:srgbClr val="548235"/>
                </a:solidFill>
              </a:rPr>
              <a:t> because...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trench warfare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H045w.png"/>
          <p:cNvPicPr>
            <a:picLocks noChangeAspect="1"/>
          </p:cNvPicPr>
          <p:nvPr/>
        </p:nvPicPr>
        <p:blipFill>
          <a:blip r:embed="rId9"/>
          <a:stretch>
            <a:fillRect/>
          </a:stretch>
        </p:blipFill>
        <p:spPr>
          <a:xfrm>
            <a:off x="4873752" y="658368"/>
            <a:ext cx="1435608" cy="1078992"/>
          </a:xfrm>
          <a:prstGeom prst="rect">
            <a:avLst/>
          </a:prstGeom>
        </p:spPr>
      </p:pic>
      <p:pic>
        <p:nvPicPr>
          <p:cNvPr id="21" name="Picture 20" descr="SocWH045w.png"/>
          <p:cNvPicPr>
            <a:picLocks noChangeAspect="1"/>
          </p:cNvPicPr>
          <p:nvPr/>
        </p:nvPicPr>
        <p:blipFill>
          <a:blip r:embed="rId9"/>
          <a:stretch>
            <a:fillRect/>
          </a:stretch>
        </p:blipFill>
        <p:spPr>
          <a:xfrm>
            <a:off x="9537192" y="658368"/>
            <a:ext cx="1435608" cy="1078992"/>
          </a:xfrm>
          <a:prstGeom prst="rect">
            <a:avLst/>
          </a:prstGeom>
        </p:spPr>
      </p:pic>
      <p:pic>
        <p:nvPicPr>
          <p:cNvPr id="22" name="Picture 21" descr="SocWH046w.png"/>
          <p:cNvPicPr>
            <a:picLocks noChangeAspect="1"/>
          </p:cNvPicPr>
          <p:nvPr/>
        </p:nvPicPr>
        <p:blipFill>
          <a:blip r:embed="rId10"/>
          <a:stretch>
            <a:fillRect/>
          </a:stretch>
        </p:blipFill>
        <p:spPr>
          <a:xfrm>
            <a:off x="9537192" y="5559552"/>
            <a:ext cx="1435608"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trench warfare...</a:t>
            </a:r>
            <a:r>
              <a:rPr i="1"/>
              <a:t>
From this visual, I can infer… </a:t>
            </a:r>
            <a:r>
              <a:t>(use </a:t>
            </a:r>
            <a:r>
              <a:rPr b="1">
                <a:solidFill>
                  <a:srgbClr val="7030A0"/>
                </a:solidFill>
              </a:rPr>
              <a:t>trench warfare</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3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Writing</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Write a paragraph describing the term </a:t>
            </a:r>
            <a:r>
              <a:rPr b="1" sz="2000">
                <a:solidFill>
                  <a:srgbClr val="7030A0"/>
                </a:solidFill>
              </a:rPr>
              <a:t>trench warfare</a:t>
            </a:r>
            <a:r>
              <a:t>. Include 3-5 other vocabulary words in your paragraph. You may include the following stems:</a:t>
            </a:r>
          </a:p>
          <a:p>
            <a:pPr marL="182880" indent="-128016">
              <a:spcAft>
                <a:spcPts val="0"/>
              </a:spcAft>
              <a:buChar char="•"/>
            </a:pPr>
            <a:r>
              <a:rPr sz="2000" i="1" b="1">
                <a:solidFill>
                  <a:srgbClr val="7030A0"/>
                </a:solidFill>
              </a:rPr>
              <a:t>Trench warfare</a:t>
            </a:r>
            <a:r>
              <a:rPr sz="2000" i="1"/>
              <a:t> is…</a:t>
            </a:r>
          </a:p>
          <a:p>
            <a:pPr marL="182880" indent="-128016">
              <a:spcAft>
                <a:spcPts val="0"/>
              </a:spcAft>
              <a:buChar char="•"/>
            </a:pPr>
            <a:r>
              <a:rPr sz="2000" i="1" b="1">
                <a:solidFill>
                  <a:srgbClr val="7030A0"/>
                </a:solidFill>
              </a:rPr>
              <a:t>Trench warfare</a:t>
            </a:r>
            <a:r>
              <a:rPr sz="2000" i="1"/>
              <a:t> is related to  </a:t>
            </a:r>
            <a:r>
              <a:rPr sz="2000" i="1" b="1">
                <a:solidFill>
                  <a:srgbClr val="7030A0"/>
                </a:solidFill>
              </a:rPr>
              <a:t>World War I</a:t>
            </a:r>
            <a:r>
              <a:rPr sz="2000" i="1"/>
              <a:t> because… </a:t>
            </a:r>
          </a:p>
          <a:p>
            <a:pPr marL="182880" indent="-128016">
              <a:spcAft>
                <a:spcPts val="0"/>
              </a:spcAft>
              <a:buChar char="•"/>
            </a:pPr>
            <a:r>
              <a:rPr sz="2000" i="1"/>
              <a:t>One possible reason why </a:t>
            </a:r>
            <a:r>
              <a:rPr sz="2000" i="1" b="1">
                <a:solidFill>
                  <a:srgbClr val="7030A0"/>
                </a:solidFill>
              </a:rPr>
              <a:t>trench warfare</a:t>
            </a:r>
            <a:r>
              <a:rPr sz="2000" i="1"/>
              <a:t> was more prominent in </a:t>
            </a:r>
            <a:r>
              <a:rPr sz="2000" i="1" b="1">
                <a:solidFill>
                  <a:srgbClr val="7030A0"/>
                </a:solidFill>
              </a:rPr>
              <a:t>WWI</a:t>
            </a:r>
            <a:r>
              <a:rPr sz="2000" i="1"/>
              <a:t> than </a:t>
            </a:r>
            <a:r>
              <a:rPr sz="2000" i="1" b="1">
                <a:solidFill>
                  <a:srgbClr val="7030A0"/>
                </a:solidFill>
              </a:rPr>
              <a:t>WWII</a:t>
            </a:r>
            <a:r>
              <a:rPr sz="2000" i="1"/>
              <a:t> is… </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04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0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using a randomization system</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b="0" i="0" u="none">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b="0" i="0" u="none">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b="0" i="0" u="none">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b="0" i="0" u="none">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b="0" i="0" u="none">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b="0" i="0" u="none">
                <a:latin typeface="Calibri"/>
              </a:defRPr>
            </a:pPr>
            <a:r>
              <a:t>Student A/B/C/D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b="0" i="0" u="none">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b="0" i="0" u="none">
                <a:latin typeface="Calibri"/>
              </a:defRPr>
            </a:pPr>
            <a:r>
              <a:t>closest to window</a:t>
            </a:r>
          </a:p>
        </p:txBody>
      </p:sp>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04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r>
              <a:rPr b="0" i="0" sz="1800"/>
              <a:t> </a:t>
            </a:r>
            <a:r>
              <a:rPr b="0" i="1" sz="1800"/>
              <a:t>Does your beginner read in Spanish?</a:t>
            </a:r>
            <a:r>
              <a:rPr b="0" i="0" sz="1800"/>
              <a:t>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things you notice in this image.
</a:t>
            </a:r>
            <a:r>
              <a:rPr b="0" i="1"/>
              <a:t>I notice…
</a:t>
            </a:r>
            <a:r>
              <a:rPr b="1" i="0"/>
              <a:t>1 thing you wonder about in this image.
</a:t>
            </a:r>
            <a:r>
              <a:rPr b="0" i="1"/>
              <a:t>I wonder…</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ocWH04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Objectives Conversation</a:t>
            </a:r>
          </a:p>
          <a:p>
            <a:pPr>
              <a:spcAft>
                <a:spcPts val="1000"/>
              </a:spcAft>
            </a:pPr>
            <a:r>
              <a:rPr sz="1800" b="0">
                <a:solidFill>
                  <a:srgbClr val="000000"/>
                </a:solidFill>
              </a:rPr>
              <a:t>Based on the </a:t>
            </a:r>
            <a:r>
              <a:rPr sz="1800" b="1">
                <a:solidFill>
                  <a:srgbClr val="000000"/>
                </a:solidFill>
              </a:rPr>
              <a:t>language objective</a:t>
            </a:r>
            <a:r>
              <a:rPr sz="1800" b="0">
                <a:solidFill>
                  <a:srgbClr val="000000"/>
                </a:solidFill>
              </a:rPr>
              <a:t> and the images,
complete one of these:</a:t>
            </a:r>
          </a:p>
          <a:p>
            <a:pPr marL="256032" indent="-146304">
              <a:spcAft>
                <a:spcPts val="800"/>
              </a:spcAft>
              <a:buChar char="•"/>
              <a:defRPr>
                <a:solidFill>
                  <a:srgbClr val="548235"/>
                </a:solidFill>
              </a:defRPr>
            </a:pPr>
            <a:r>
              <a:rPr sz="1800" i="1">
                <a:solidFill>
                  <a:srgbClr val="548235"/>
                </a:solidFill>
              </a:rPr>
              <a:t>I think the question is asking...</a:t>
            </a:r>
          </a:p>
          <a:p>
            <a:pPr marL="256032" indent="-146304">
              <a:spcAft>
                <a:spcPts val="800"/>
              </a:spcAft>
              <a:buChar char="•"/>
              <a:defRPr>
                <a:solidFill>
                  <a:srgbClr val="000000"/>
                </a:solidFill>
              </a:defRPr>
            </a:pPr>
            <a:r>
              <a:rPr sz="1800" i="1">
                <a:solidFill>
                  <a:srgbClr val="000000"/>
                </a:solidFill>
              </a:rPr>
              <a:t>I think that the term _____ means... because...</a:t>
            </a:r>
          </a:p>
          <a:p>
            <a:pPr marL="256032" indent="-146304">
              <a:spcAft>
                <a:spcPts val="800"/>
              </a:spcAft>
              <a:buChar char="•"/>
              <a:defRPr>
                <a:solidFill>
                  <a:srgbClr val="548235"/>
                </a:solidFill>
              </a:defRPr>
            </a:pPr>
            <a:r>
              <a:rPr sz="1800" i="1">
                <a:solidFill>
                  <a:srgbClr val="548235"/>
                </a:solidFill>
              </a:rPr>
              <a:t>The picture makes me think of... because...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Today’s Focus: </a:t>
            </a:r>
            <a:r>
              <a:rPr sz="2700" b="1">
                <a:solidFill>
                  <a:srgbClr val="7030A0"/>
                </a:solidFill>
              </a:rPr>
              <a:t>trench warfare</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Content Objective</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Today we will talk about </a:t>
            </a:r>
            <a:r>
              <a:rPr sz="2400" b="1">
                <a:solidFill>
                  <a:srgbClr val="7030A0"/>
                </a:solidFill>
              </a:rPr>
              <a:t>trench warfare</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Language Objective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In complete sentences, I can answer this question using the vocabulary words to the right:</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000"/>
            </a:pPr>
            <a:r>
              <a:rPr sz="1000"/>
              <a:t>World War I represents the most extensive and iconic example of </a:t>
            </a:r>
            <a:r>
              <a:rPr sz="1000" b="1">
                <a:solidFill>
                  <a:srgbClr val="7030A0"/>
                </a:solidFill>
              </a:rPr>
              <a:t>trench warfare</a:t>
            </a:r>
            <a:r>
              <a:rPr sz="1000"/>
              <a:t> in history, but it played a much smaller role in </a:t>
            </a:r>
            <a:r>
              <a:rPr sz="1000" b="1">
                <a:solidFill>
                  <a:srgbClr val="7030A0"/>
                </a:solidFill>
              </a:rPr>
              <a:t>World War II</a:t>
            </a:r>
            <a:r>
              <a:rPr sz="1000"/>
              <a:t> only twenty years later. Why do you think </a:t>
            </a:r>
            <a:r>
              <a:rPr sz="1000" b="1">
                <a:solidFill>
                  <a:srgbClr val="7030A0"/>
                </a:solidFill>
              </a:rPr>
              <a:t>trench warfare</a:t>
            </a:r>
            <a:r>
              <a:rPr sz="1000"/>
              <a:t> was so prominent in </a:t>
            </a:r>
            <a:r>
              <a:rPr sz="1000" b="1">
                <a:solidFill>
                  <a:srgbClr val="7030A0"/>
                </a:solidFill>
              </a:rPr>
              <a:t>World War I</a:t>
            </a:r>
            <a:r>
              <a:rPr sz="1000"/>
              <a:t>, but much less significant in </a:t>
            </a:r>
            <a:r>
              <a:rPr sz="1000" b="1">
                <a:solidFill>
                  <a:srgbClr val="7030A0"/>
                </a:solidFill>
              </a:rPr>
              <a:t>World War II</a:t>
            </a:r>
            <a:r>
              <a:rPr sz="1000"/>
              <a:t>?</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a:pPr>
            <a:r>
              <a:rPr sz="1800" i="1"/>
              <a:t>One possible reason why </a:t>
            </a:r>
            <a:r>
              <a:rPr sz="1800" i="1" b="1">
                <a:solidFill>
                  <a:srgbClr val="7030A0"/>
                </a:solidFill>
              </a:rPr>
              <a:t>trench warfare</a:t>
            </a:r>
            <a:r>
              <a:rPr sz="1800" i="1"/>
              <a:t> was more prominent in </a:t>
            </a:r>
            <a:r>
              <a:rPr sz="1800" i="1" b="1">
                <a:solidFill>
                  <a:srgbClr val="7030A0"/>
                </a:solidFill>
              </a:rPr>
              <a:t>WWI</a:t>
            </a:r>
            <a:r>
              <a:rPr sz="1800" i="1"/>
              <a:t> than </a:t>
            </a:r>
            <a:r>
              <a:rPr sz="1800" i="1" b="1">
                <a:solidFill>
                  <a:srgbClr val="7030A0"/>
                </a:solidFill>
              </a:rPr>
              <a:t>WWII</a:t>
            </a:r>
            <a:r>
              <a:rPr sz="1800" i="1"/>
              <a:t> is… </a:t>
            </a:r>
          </a:p>
        </p:txBody>
      </p:sp>
      <p:pic>
        <p:nvPicPr>
          <p:cNvPr id="38" name="Picture 37" descr="SocWH043w.png"/>
          <p:cNvPicPr>
            <a:picLocks noChangeAspect="1"/>
          </p:cNvPicPr>
          <p:nvPr/>
        </p:nvPicPr>
        <p:blipFill>
          <a:blip r:embed="rId23"/>
          <a:stretch>
            <a:fillRect/>
          </a:stretch>
        </p:blipFill>
        <p:spPr>
          <a:xfrm>
            <a:off x="9144000" y="0"/>
            <a:ext cx="3054096" cy="2286000"/>
          </a:xfrm>
          <a:prstGeom prst="rect">
            <a:avLst/>
          </a:prstGeom>
        </p:spPr>
      </p:pic>
      <p:pic>
        <p:nvPicPr>
          <p:cNvPr id="39" name="Picture 38" descr="SocWH045w.png"/>
          <p:cNvPicPr>
            <a:picLocks noChangeAspect="1"/>
          </p:cNvPicPr>
          <p:nvPr/>
        </p:nvPicPr>
        <p:blipFill>
          <a:blip r:embed="rId24"/>
          <a:stretch>
            <a:fillRect/>
          </a:stretch>
        </p:blipFill>
        <p:spPr>
          <a:xfrm>
            <a:off x="9144000" y="2286000"/>
            <a:ext cx="3054096" cy="2286000"/>
          </a:xfrm>
          <a:prstGeom prst="rect">
            <a:avLst/>
          </a:prstGeom>
        </p:spPr>
      </p:pic>
      <p:pic>
        <p:nvPicPr>
          <p:cNvPr id="40" name="Picture 39" descr="SocWH046w.png"/>
          <p:cNvPicPr>
            <a:picLocks noChangeAspect="1"/>
          </p:cNvPicPr>
          <p:nvPr/>
        </p:nvPicPr>
        <p:blipFill>
          <a:blip r:embed="rId25"/>
          <a:stretch>
            <a:fillRect/>
          </a:stretch>
        </p:blipFill>
        <p:spPr>
          <a:xfrm>
            <a:off x="9144000" y="4572000"/>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H04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What is </a:t>
            </a:r>
            <a:r>
              <a:rPr sz="1800" b="1">
                <a:solidFill>
                  <a:srgbClr val="7030A0"/>
                </a:solidFill>
              </a:rPr>
              <a:t>trench warfare</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Trench warfare</a:t>
            </a:r>
            <a:r>
              <a:rPr sz="1800" i="1"/>
              <a:t> is…</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was </a:t>
            </a:r>
            <a:r>
              <a:rPr sz="1800" b="1">
                <a:solidFill>
                  <a:srgbClr val="7030A0"/>
                </a:solidFill>
              </a:rPr>
              <a:t>World War I</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World War I</a:t>
            </a:r>
            <a:r>
              <a:rPr sz="1800" i="1"/>
              <a:t> was… </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H0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H0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Relational Question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How is </a:t>
            </a:r>
            <a:r>
              <a:rPr sz="1800" b="1">
                <a:solidFill>
                  <a:srgbClr val="7030A0"/>
                </a:solidFill>
              </a:rPr>
              <a:t>trench warfare</a:t>
            </a:r>
            <a:r>
              <a:rPr sz="1800"/>
              <a:t> related to </a:t>
            </a:r>
            <a:r>
              <a:rPr sz="1800" b="1">
                <a:solidFill>
                  <a:srgbClr val="7030A0"/>
                </a:solidFill>
              </a:rPr>
              <a:t>World War I</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b="1">
                <a:solidFill>
                  <a:srgbClr val="7030A0"/>
                </a:solidFill>
              </a:rPr>
              <a:t>Trench warfare</a:t>
            </a:r>
            <a:r>
              <a:rPr sz="1800" i="1"/>
              <a:t> is related to  </a:t>
            </a:r>
            <a:r>
              <a:rPr sz="1800" i="1" b="1">
                <a:solidFill>
                  <a:srgbClr val="7030A0"/>
                </a:solidFill>
              </a:rPr>
              <a:t>World War I</a:t>
            </a:r>
            <a:r>
              <a:rPr sz="1800" i="1"/>
              <a:t> because…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