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warm-up before being introduced to the word, or as a review at the end of the lesson. This activity can be done independently or in groups.</a:t>
            </a:r>
          </a:p>
          <a:p/>
          <a:p>
            <a:r>
              <a:t>This activity is called Complete the Picture and is described in more detail in Teaching Science to English Learners by Stephen Fleenor and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prediction warm-up before being introduced to the word, or as a review at the end of the lesson.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example, if the central word is “atom”, a student might:</a:t>
            </a:r>
          </a:p>
          <a:p>
            <a:r>
              <a:t>Make a connection to “proton” and write “atoms contain protons” next to the connecting line.</a:t>
            </a:r>
          </a:p>
          <a:p>
            <a:r>
              <a:t>Make a connection to “molecule” and write “atoms make up molecules” next to the connecting line.</a:t>
            </a:r>
          </a:p>
          <a:p>
            <a:r>
              <a:t>Make a connection to “matter” and write “atoms are the smallest units of matter” next to the connecting line.</a:t>
            </a:r>
          </a:p>
          <a:p>
            <a:r>
              <a:t>Make a connection to “nucleus” and write “the center of an atom is the nucleus” next to the connecting line.</a:t>
            </a:r>
          </a:p>
          <a:p/>
          <a:p>
            <a:r>
              <a:t>Alternatively, students can create a custom Vocab Connection Web (Teaching Science to English Learners by Fleenor and Beene, 2019, p.53) in which any connection can be made between any two words – there does not have a to a “central” word.</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students are finished, it is recommended that they share their paragraphs with a partner or group, with time afterwards to make any edits to their paragraphs.</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a:p/>
          <a:p>
            <a:r>
              <a:t>For a modelled example of supporting students to prepare them for randomization, see 7 Steps to a Language-Rich Interactive Classroom by John Seidlitz &amp;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can be done independently, with a partner, or students can create individual lists and then share with a partner.</a:t>
            </a:r>
          </a:p>
          <a:p/>
          <a:p>
            <a:r>
              <a:t>We recommend having students share whole-group and then extending what they noticed and wondered using questions like this:</a:t>
            </a:r>
          </a:p>
          <a:p>
            <a:r>
              <a:t>• So you're saying...</a:t>
            </a:r>
          </a:p>
          <a:p>
            <a:r>
              <a:t>• Did anybody else notice...?</a:t>
            </a:r>
          </a:p>
          <a:p>
            <a:r>
              <a:t>• I also noticed that. Why do you think that...?</a:t>
            </a:r>
          </a:p>
          <a:p>
            <a:r>
              <a:t>• I didn't hear anyone mention... did anyone notice...?</a:t>
            </a:r>
          </a:p>
          <a:p/>
          <a:p>
            <a:r>
              <a:t>• So you were wondering about...</a:t>
            </a:r>
          </a:p>
          <a:p>
            <a:r>
              <a:t>• Why were you wondering that?</a:t>
            </a:r>
          </a:p>
          <a:p>
            <a:r>
              <a:t>• That's interesting because...</a:t>
            </a:r>
          </a:p>
          <a:p>
            <a:r>
              <a:t>• Did anyone wonder about...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It is recommended that the language objective is writing (for Grades 2-12) with speaking occurring during structured conversations throughout the lesson.</a:t>
            </a:r>
          </a:p>
          <a:p/>
          <a:p/>
          <a:p>
            <a:pPr/>
            <a:r>
              <a:t>The content objective can be edited to use the specific verbiage of the learning standard.
</a:t>
            </a:r>
            <a:r>
              <a:t>Note: There are several different styles of writing objectives, and please adjust these objectives to meet the norms of your campus or district. Our approach is to make objectives simple so that energy can be focused on the student interaction with the objectives.
This activity is called Gearing Up for the Guiding Question and is described in more detail in Teaching Science to English Learners by Stephen Fleenor and Tina Beene (p.24-25).</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2.xml"/><Relationship Id="rId35" Type="http://schemas.openxmlformats.org/officeDocument/2006/relationships/slide" Target="slide13.xml"/><Relationship Id="rId36" Type="http://schemas.openxmlformats.org/officeDocument/2006/relationships/slide" Target="slide2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61.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62.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2.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3.png"/><Relationship Id="rId22" Type="http://schemas.openxmlformats.org/officeDocument/2006/relationships/image" Target="../media/image64.png"/><Relationship Id="rId23" Type="http://schemas.openxmlformats.org/officeDocument/2006/relationships/image" Target="../media/image65.png"/><Relationship Id="rId24" Type="http://schemas.openxmlformats.org/officeDocument/2006/relationships/image" Target="../media/image6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3.xml"/><Relationship Id="rId5" Type="http://schemas.openxmlformats.org/officeDocument/2006/relationships/slide" Target="slide14.xml"/><Relationship Id="rId6" Type="http://schemas.openxmlformats.org/officeDocument/2006/relationships/slide" Target="slide16.xml"/><Relationship Id="rId7" Type="http://schemas.openxmlformats.org/officeDocument/2006/relationships/slide" Target="slide17.xml"/><Relationship Id="rId8" Type="http://schemas.openxmlformats.org/officeDocument/2006/relationships/slide" Target="slide18.xml"/><Relationship Id="rId9" Type="http://schemas.openxmlformats.org/officeDocument/2006/relationships/slide" Target="slide22.xml"/><Relationship Id="rId10" Type="http://schemas.openxmlformats.org/officeDocument/2006/relationships/slide" Target="slide23.xml"/><Relationship Id="rId11" Type="http://schemas.openxmlformats.org/officeDocument/2006/relationships/slide" Target="slide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7.png"/><Relationship Id="rId6" Type="http://schemas.openxmlformats.org/officeDocument/2006/relationships/image" Target="../media/image30.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7.png"/><Relationship Id="rId6" Type="http://schemas.openxmlformats.org/officeDocument/2006/relationships/image" Target="../media/image30.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8.png"/><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9.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70.png"/><Relationship Id="rId19" Type="http://schemas.openxmlformats.org/officeDocument/2006/relationships/image" Target="../media/image71.png"/><Relationship Id="rId20" Type="http://schemas.openxmlformats.org/officeDocument/2006/relationships/image" Target="../media/image72.png"/><Relationship Id="rId21" Type="http://schemas.openxmlformats.org/officeDocument/2006/relationships/image" Target="../media/image73.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70.png"/><Relationship Id="rId19" Type="http://schemas.openxmlformats.org/officeDocument/2006/relationships/image" Target="../media/image71.png"/><Relationship Id="rId20" Type="http://schemas.openxmlformats.org/officeDocument/2006/relationships/image" Target="../media/image72.png"/><Relationship Id="rId21" Type="http://schemas.openxmlformats.org/officeDocument/2006/relationships/image" Target="../media/image73.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70.png"/><Relationship Id="rId19" Type="http://schemas.openxmlformats.org/officeDocument/2006/relationships/image" Target="../media/image71.png"/><Relationship Id="rId20" Type="http://schemas.openxmlformats.org/officeDocument/2006/relationships/image" Target="../media/image72.png"/><Relationship Id="rId21" Type="http://schemas.openxmlformats.org/officeDocument/2006/relationships/image" Target="../media/image73.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70.png"/><Relationship Id="rId19" Type="http://schemas.openxmlformats.org/officeDocument/2006/relationships/image" Target="../media/image71.png"/><Relationship Id="rId20" Type="http://schemas.openxmlformats.org/officeDocument/2006/relationships/image" Target="../media/image72.png"/><Relationship Id="rId21" Type="http://schemas.openxmlformats.org/officeDocument/2006/relationships/image" Target="../media/image73.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2.xml"/><Relationship Id="rId8" Type="http://schemas.openxmlformats.org/officeDocument/2006/relationships/image" Target="../media/image74.png"/><Relationship Id="rId9" Type="http://schemas.openxmlformats.org/officeDocument/2006/relationships/image" Target="../media/image55.png"/><Relationship Id="rId10" Type="http://schemas.openxmlformats.org/officeDocument/2006/relationships/image" Target="../media/image56.png"/><Relationship Id="rId11" Type="http://schemas.openxmlformats.org/officeDocument/2006/relationships/image" Target="../media/image7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5.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image" Target="../media/image56.png"/><Relationship Id="rId2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7.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image" Target="../media/image60.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7.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Navigating This Lesson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Notes for the Teacher</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How to structure conversations and accommodate for students learning English.</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Warm-Up</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Have students write down and/or share with their partner what they notice and wonder about the visual.</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Objectives Conversation</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Have students interact with the language of the lesson and introduce the exit ticket question.</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Observational Conversation</a:t>
            </a:r>
          </a:p>
        </p:txBody>
      </p:sp>
      <p:sp>
        <p:nvSpPr>
          <p:cNvPr id="24" name="TextBox 23"/>
          <p:cNvSpPr txBox="1"/>
          <p:nvPr/>
        </p:nvSpPr>
        <p:spPr>
          <a:xfrm>
            <a:off x="457200" y="4480560"/>
            <a:ext cx="2761488" cy="603504"/>
          </a:xfrm>
          <a:prstGeom prst="rect">
            <a:avLst/>
          </a:prstGeom>
          <a:noFill/>
        </p:spPr>
        <p:txBody>
          <a:bodyPr wrap="square">
            <a:spAutoFit/>
          </a:bodyPr>
          <a:lstStyle/>
          <a:p>
            <a:pPr>
              <a:defRPr sz="1200" b="0" i="1" u="none">
                <a:solidFill>
                  <a:srgbClr val="C55A11"/>
                </a:solidFill>
              </a:defRPr>
            </a:pPr>
            <a:r>
              <a:t>Students produce their own definitions to create a class-wide understanding of the term.</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Relational Conversation</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Students describe the relationship between this term and another key term.</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Inferential Conversation + Exit Ticket</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Students discuss the exit ticket question then answer it in writing (Grades 2-12) or verbally (K-1).</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1" name="TextBox 40"/>
          <p:cNvSpPr txBox="1"/>
          <p:nvPr/>
        </p:nvSpPr>
        <p:spPr>
          <a:xfrm>
            <a:off x="6419088" y="3017520"/>
            <a:ext cx="2926080" cy="329184"/>
          </a:xfrm>
          <a:prstGeom prst="rect">
            <a:avLst/>
          </a:prstGeom>
          <a:noFill/>
        </p:spPr>
        <p:txBody>
          <a:bodyPr wrap="square">
            <a:spAutoFit/>
          </a:bodyPr>
          <a:lstStyle/>
          <a:p>
            <a:pPr marL="292608" indent="-201168">
              <a:buChar char="•"/>
              <a:defRPr sz="1600" b="1" i="0" u="none">
                <a:solidFill>
                  <a:srgbClr val="946F00"/>
                </a:solidFill>
              </a:defRPr>
            </a:pPr>
            <a:r>
              <a:t>Extension Activities</a:t>
            </a:r>
          </a:p>
        </p:txBody>
      </p:sp>
      <p:sp>
        <p:nvSpPr>
          <p:cNvPr id="42" name="TextBox 41"/>
          <p:cNvSpPr txBox="1"/>
          <p:nvPr/>
        </p:nvSpPr>
        <p:spPr>
          <a:xfrm>
            <a:off x="6711696" y="3310128"/>
            <a:ext cx="2761488" cy="603504"/>
          </a:xfrm>
          <a:prstGeom prst="rect">
            <a:avLst/>
          </a:prstGeom>
          <a:noFill/>
        </p:spPr>
        <p:txBody>
          <a:bodyPr wrap="square">
            <a:spAutoFit/>
          </a:bodyPr>
          <a:lstStyle/>
          <a:p>
            <a:pPr>
              <a:defRPr sz="1200" b="0" i="1" u="none">
                <a:solidFill>
                  <a:srgbClr val="946F00"/>
                </a:solidFill>
              </a:defRPr>
            </a:pPr>
            <a:r>
              <a:t>Various activities that can be used at the beginning, middle, or end of the lesson, or as a unit review.</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Word Wall Visuals</a:t>
            </a:r>
          </a:p>
        </p:txBody>
      </p:sp>
      <p:sp>
        <p:nvSpPr>
          <p:cNvPr id="48" name="TextBox 47"/>
          <p:cNvSpPr txBox="1"/>
          <p:nvPr/>
        </p:nvSpPr>
        <p:spPr>
          <a:xfrm>
            <a:off x="6711696" y="4480560"/>
            <a:ext cx="2761488" cy="603504"/>
          </a:xfrm>
          <a:prstGeom prst="rect">
            <a:avLst/>
          </a:prstGeom>
          <a:noFill/>
        </p:spPr>
        <p:txBody>
          <a:bodyPr wrap="square">
            <a:spAutoFit/>
          </a:bodyPr>
          <a:lstStyle/>
          <a:p>
            <a:pPr>
              <a:defRPr sz="1200" b="0" i="1" u="none">
                <a:solidFill>
                  <a:srgbClr val="000000"/>
                </a:solidFill>
              </a:defRPr>
            </a:pPr>
            <a:r>
              <a:t>Print these out and add to the unit’s word wall as you progress through the unit.</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009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408176"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1536192"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is a </a:t>
            </a:r>
            <a:r>
              <a:rPr sz="1800" b="1">
                <a:solidFill>
                  <a:srgbClr val="7030A0"/>
                </a:solidFill>
              </a:rPr>
              <a:t>city-state</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A </a:t>
            </a:r>
            <a:r>
              <a:rPr sz="1800" i="1" b="1">
                <a:solidFill>
                  <a:srgbClr val="7030A0"/>
                </a:solidFill>
              </a:rPr>
              <a:t>city-state</a:t>
            </a:r>
            <a:r>
              <a:rPr sz="1800" i="1"/>
              <a:t> is… </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015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408176"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242316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is an </a:t>
            </a:r>
            <a:r>
              <a:rPr sz="1800" b="1">
                <a:solidFill>
                  <a:srgbClr val="7030A0"/>
                </a:solidFill>
              </a:rPr>
              <a:t>empire</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An </a:t>
            </a:r>
            <a:r>
              <a:rPr sz="1800" i="1" b="1">
                <a:solidFill>
                  <a:srgbClr val="7030A0"/>
                </a:solidFill>
              </a:rPr>
              <a:t>empire</a:t>
            </a:r>
            <a:r>
              <a:rPr sz="1800" i="1"/>
              <a:t> is… </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038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832104"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1847088"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2423160"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Inferential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Why do you think </a:t>
            </a:r>
            <a:r>
              <a:rPr sz="1800" b="1">
                <a:solidFill>
                  <a:srgbClr val="7030A0"/>
                </a:solidFill>
              </a:rPr>
              <a:t>Sumer</a:t>
            </a:r>
            <a:r>
              <a:rPr sz="1800"/>
              <a:t> developed independent </a:t>
            </a:r>
            <a:r>
              <a:rPr sz="1800" b="1">
                <a:solidFill>
                  <a:srgbClr val="7030A0"/>
                </a:solidFill>
              </a:rPr>
              <a:t>city-states</a:t>
            </a:r>
            <a:r>
              <a:rPr sz="1800"/>
              <a:t> instead of a single unified </a:t>
            </a:r>
            <a:r>
              <a:rPr sz="1800" b="1">
                <a:solidFill>
                  <a:srgbClr val="7030A0"/>
                </a:solidFill>
              </a:rPr>
              <a:t>empire</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Perhaps </a:t>
            </a:r>
            <a:r>
              <a:rPr sz="1800" i="1" b="1">
                <a:solidFill>
                  <a:srgbClr val="7030A0"/>
                </a:solidFill>
              </a:rPr>
              <a:t>Sumer</a:t>
            </a:r>
            <a:r>
              <a:rPr sz="1800" i="1"/>
              <a:t> developed independent </a:t>
            </a:r>
            <a:r>
              <a:rPr sz="1800" i="1" b="1">
                <a:solidFill>
                  <a:srgbClr val="7030A0"/>
                </a:solidFill>
              </a:rPr>
              <a:t>city-states</a:t>
            </a:r>
            <a:r>
              <a:rPr sz="1800" i="1"/>
              <a:t> instead of a single unified </a:t>
            </a:r>
            <a:r>
              <a:rPr sz="1800" i="1" b="1">
                <a:solidFill>
                  <a:srgbClr val="7030A0"/>
                </a:solidFill>
              </a:rPr>
              <a:t>empire</a:t>
            </a:r>
            <a:r>
              <a:rPr sz="1800" i="1"/>
              <a:t> because… </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Extension Activities​</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400"/>
              <a:t>Use any or all of the activities in the following slides between structured conversations or after students have completed all of the structured conversations.</a:t>
            </a:r>
          </a:p>
        </p:txBody>
      </p:sp>
      <p:sp>
        <p:nvSpPr>
          <p:cNvPr id="6" name="TextBox 5"/>
          <p:cNvSpPr txBox="1"/>
          <p:nvPr/>
        </p:nvSpPr>
        <p:spPr>
          <a:xfrm>
            <a:off x="420624" y="1536192"/>
            <a:ext cx="5678424" cy="4800600"/>
          </a:xfrm>
          <a:prstGeom prst="rect">
            <a:avLst/>
          </a:prstGeom>
          <a:noFill/>
        </p:spPr>
        <p:txBody>
          <a:bodyPr wrap="square" anchor="ctr">
            <a:spAutoFit/>
          </a:bodyPr>
          <a:lstStyle/>
          <a:p>
            <a:pPr algn="l"/>
            <a:r>
              <a:rPr b="1" i="0" sz="2000"/>
              <a:t>•   Draw and Write</a:t>
            </a:r>
          </a:p>
          <a:p>
            <a:pPr algn="l"/>
            <a:r>
              <a:rPr b="0" i="1" sz="2000"/>
              <a:t>Have students draw the vocabulary word and label it with key lesson terms, then write about how it connects to their understanding of the word.</a:t>
            </a:r>
          </a:p>
          <a:p>
            <a:pPr algn="l"/>
            <a:r>
              <a:rPr b="1" i="0" sz="2000"/>
              <a:t>•   Complete the Picture</a:t>
            </a:r>
            <a:r>
              <a:rPr b="0" i="0" sz="2000"/>
              <a:t> </a:t>
            </a:r>
          </a:p>
          <a:p>
            <a:pPr algn="l"/>
            <a:r>
              <a:rPr b="0" i="1" sz="2000"/>
              <a:t>Do this before showing the complete visual for a prediction activity, or after showing the visual for a recall exercise.</a:t>
            </a:r>
          </a:p>
          <a:p>
            <a:pPr algn="l"/>
            <a:r>
              <a:rPr b="1" i="0" sz="2000"/>
              <a:t>•   Fill It In</a:t>
            </a:r>
          </a:p>
          <a:p>
            <a:pPr algn="l"/>
            <a:r>
              <a:rPr b="0" i="1" sz="2000"/>
              <a:t>Like “Complete the Picture”, this activity is also excellent as either a preview or a review.</a:t>
            </a:r>
          </a:p>
          <a:p>
            <a:pPr algn="l"/>
            <a:r>
              <a:rPr b="1" i="0" sz="2000"/>
              <a:t>•   Evidence-Claim-Reasoning</a:t>
            </a:r>
          </a:p>
          <a:p>
            <a:pPr algn="l"/>
            <a:r>
              <a:rPr b="0" i="1" sz="2000"/>
              <a:t>Have students create a question, then answer it with a claim and evidence-based reasoning.</a:t>
            </a:r>
          </a:p>
        </p:txBody>
      </p:sp>
      <p:sp>
        <p:nvSpPr>
          <p:cNvPr id="7" name="TextBox 6"/>
          <p:cNvSpPr txBox="1"/>
          <p:nvPr/>
        </p:nvSpPr>
        <p:spPr>
          <a:xfrm>
            <a:off x="6099048" y="2304288"/>
            <a:ext cx="5678424" cy="3474720"/>
          </a:xfrm>
          <a:prstGeom prst="rect">
            <a:avLst/>
          </a:prstGeom>
          <a:noFill/>
        </p:spPr>
        <p:txBody>
          <a:bodyPr wrap="square" anchor="ctr">
            <a:spAutoFit/>
          </a:bodyPr>
          <a:lstStyle/>
          <a:p>
            <a:pPr algn="l"/>
            <a:r>
              <a:rPr b="1" i="0" sz="2000"/>
              <a:t>•   Vocab Connection Web</a:t>
            </a:r>
          </a:p>
          <a:p>
            <a:pPr algn="l"/>
            <a:r>
              <a:rPr b="0" i="1" sz="2000"/>
              <a:t>Have students make connections to other words in this unit, or other words in previous units. Excellent as a unit review!</a:t>
            </a:r>
          </a:p>
          <a:p>
            <a:pPr algn="l"/>
            <a:r>
              <a:rPr b="1" i="0" sz="2000"/>
              <a:t>•   Roving Paragraph</a:t>
            </a:r>
            <a:r>
              <a:rPr b="0" i="0" sz="2000"/>
              <a:t> </a:t>
            </a:r>
          </a:p>
          <a:p>
            <a:pPr algn="l"/>
            <a:r>
              <a:rPr b="0" i="1" sz="2000"/>
              <a:t>Get students moving, and writing! Can be done at any point in the lesson, but it makes an excellent review at the end of the lesson.</a:t>
            </a:r>
          </a:p>
          <a:p>
            <a:pPr algn="l"/>
            <a:r>
              <a:rPr b="1" i="0" sz="2000"/>
              <a:t>•   Open Writing</a:t>
            </a:r>
          </a:p>
          <a:p>
            <a:pPr algn="l"/>
            <a:r>
              <a:rPr b="0" i="1" sz="2000"/>
              <a:t>This is highly recommended after the structured conversations are complete, as an alternative closure/exit ticket to the lesson. Have students write everything they’ve learned about the vocabulary word, structured with the sentence stems of their structured conversations and key vocabulary.</a:t>
            </a:r>
          </a:p>
        </p:txBody>
      </p:sp>
      <p:sp>
        <p:nvSpPr>
          <p:cNvPr id="8" name="TextBox 7">
            <a:hlinkClick action="ppaction://hlinksldjump" r:id="rId5"/>
          </p:cNvPr>
          <p:cNvSpPr txBox="1"/>
          <p:nvPr/>
        </p:nvSpPr>
        <p:spPr>
          <a:xfrm>
            <a:off x="4663440" y="299008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9" name="TextBox 8">
            <a:hlinkClick action="ppaction://hlinksldjump" r:id="rId6"/>
          </p:cNvPr>
          <p:cNvSpPr txBox="1"/>
          <p:nvPr/>
        </p:nvSpPr>
        <p:spPr>
          <a:xfrm>
            <a:off x="4663440"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0" name="TextBox 9">
            <a:hlinkClick action="ppaction://hlinksldjump" r:id="rId7"/>
          </p:cNvPr>
          <p:cNvSpPr txBox="1"/>
          <p:nvPr/>
        </p:nvSpPr>
        <p:spPr>
          <a:xfrm>
            <a:off x="4663440" y="5038344"/>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1" name="TextBox 10">
            <a:hlinkClick action="ppaction://hlinksldjump" r:id="rId8"/>
          </p:cNvPr>
          <p:cNvSpPr txBox="1"/>
          <p:nvPr/>
        </p:nvSpPr>
        <p:spPr>
          <a:xfrm>
            <a:off x="4663440" y="5934456"/>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2" name="TextBox 11">
            <a:hlinkClick action="ppaction://hlinksldjump" r:id="rId9"/>
          </p:cNvPr>
          <p:cNvSpPr txBox="1"/>
          <p:nvPr/>
        </p:nvSpPr>
        <p:spPr>
          <a:xfrm>
            <a:off x="10671048" y="271576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3" name="TextBox 12">
            <a:hlinkClick action="ppaction://hlinksldjump" r:id="rId10"/>
          </p:cNvPr>
          <p:cNvSpPr txBox="1"/>
          <p:nvPr/>
        </p:nvSpPr>
        <p:spPr>
          <a:xfrm>
            <a:off x="10671048"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4" name="TextBox 13">
            <a:hlinkClick action="ppaction://hlinksldjump" r:id="rId11"/>
          </p:cNvPr>
          <p:cNvSpPr txBox="1"/>
          <p:nvPr/>
        </p:nvSpPr>
        <p:spPr>
          <a:xfrm>
            <a:off x="10671048" y="6281928"/>
            <a:ext cx="1737360" cy="274320"/>
          </a:xfrm>
          <a:prstGeom prst="rect">
            <a:avLst/>
          </a:prstGeom>
          <a:noFill/>
        </p:spPr>
        <p:txBody>
          <a:bodyPr wrap="none">
            <a:spAutoFit/>
          </a:bodyPr>
          <a:lstStyle/>
          <a:p>
            <a:pPr algn="l">
              <a:defRPr sz="1200" b="1" i="0" u="sng">
                <a:solidFill>
                  <a:srgbClr val="0070C0"/>
                </a:solidFill>
              </a:defRPr>
            </a:pPr>
            <a:r>
              <a:t>Jump to this slide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a representation for the term </a:t>
            </a:r>
            <a:r>
              <a:rPr b="1">
                <a:solidFill>
                  <a:srgbClr val="7030A0"/>
                </a:solidFill>
              </a:rPr>
              <a:t>Sumer</a:t>
            </a:r>
            <a:r>
              <a:t>. Label your visual with the terms: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Sumer</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Explain how your visual relates to what you’ve learned about </a:t>
            </a:r>
            <a:r>
              <a:rPr b="1">
                <a:solidFill>
                  <a:srgbClr val="7030A0"/>
                </a:solidFill>
              </a:rPr>
              <a:t>Sumer</a:t>
            </a:r>
            <a:r>
              <a:rPr sz="2000" i="1"/>
              <a:t>
• My visual is…
• It relates to what I’ve learned about </a:t>
            </a:r>
            <a:r>
              <a:rPr b="1" i="1" sz="2000">
                <a:solidFill>
                  <a:srgbClr val="7030A0"/>
                </a:solidFill>
              </a:rPr>
              <a:t>Sumer</a:t>
            </a:r>
            <a:r>
              <a:rPr sz="2000" i="1"/>
              <a:t> because...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Sumer</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Complete the Picture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what you think the rest of the image looks like for the term </a:t>
            </a:r>
            <a:r>
              <a:rPr b="1">
                <a:solidFill>
                  <a:srgbClr val="7030A0"/>
                </a:solidFill>
              </a:rPr>
              <a:t>Sumer.</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8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Fill It In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Fill in the grey boxes in this visual as best you can.
Work with a partner or share your completed visual with a partner when you finish.</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Choose a question:</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One thing I don't know is...</a:t>
            </a:r>
          </a:p>
          <a:p>
            <a:pPr marL="256032" indent="-155448">
              <a:spcAft>
                <a:spcPts val="1000"/>
              </a:spcAft>
              <a:buChar char="•"/>
              <a:defRPr sz="1800" i="1"/>
            </a:pPr>
            <a:r>
              <a:rPr sz="1800" i="1"/>
              <a:t>One thing I wonder is...</a:t>
            </a:r>
          </a:p>
          <a:p>
            <a:pPr marL="256032" indent="-155448">
              <a:spcAft>
                <a:spcPts val="1000"/>
              </a:spcAft>
              <a:buChar char="•"/>
              <a:defRPr sz="1800" i="1"/>
            </a:pPr>
            <a:r>
              <a:rPr sz="1800" i="1"/>
              <a:t>I did not understand when we talked about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886968"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1956816"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Signal: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Share: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sz="1700"/>
            </a:pPr>
            <a:r>
              <a:rPr sz="1700" i="0"/>
              <a:t>Why do you think </a:t>
            </a:r>
            <a:r>
              <a:rPr sz="1700" i="0" b="1">
                <a:solidFill>
                  <a:srgbClr val="7030A0"/>
                </a:solidFill>
              </a:rPr>
              <a:t>Sumer</a:t>
            </a:r>
            <a:r>
              <a:rPr sz="1700" i="0"/>
              <a:t> developed independent </a:t>
            </a:r>
            <a:r>
              <a:rPr sz="1700" i="0" b="1">
                <a:solidFill>
                  <a:srgbClr val="7030A0"/>
                </a:solidFill>
              </a:rPr>
              <a:t>city-states</a:t>
            </a:r>
            <a:r>
              <a:rPr sz="1700" i="0"/>
              <a:t> instead of a single unified </a:t>
            </a:r>
            <a:r>
              <a:rPr sz="1700" i="0" b="1">
                <a:solidFill>
                  <a:srgbClr val="7030A0"/>
                </a:solidFill>
              </a:rPr>
              <a:t>empire</a:t>
            </a:r>
            <a:r>
              <a:rPr sz="1700" i="0"/>
              <a:t>?</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Provide </a:t>
            </a:r>
            <a:r>
              <a:rPr sz="1800" b="1" u="sng">
                <a:solidFill>
                  <a:srgbClr val="C55A11"/>
                </a:solidFill>
              </a:rPr>
              <a:t>Evidence:</a:t>
            </a:r>
          </a:p>
          <a:p>
            <a:pPr marL="256032" indent="-155448">
              <a:spcAft>
                <a:spcPts val="0"/>
              </a:spcAft>
              <a:buChar char="•"/>
              <a:defRPr sz="1800" i="1">
                <a:solidFill>
                  <a:srgbClr val="C55A11"/>
                </a:solidFill>
              </a:defRPr>
            </a:pPr>
            <a:r>
              <a:rPr sz="1800" i="1">
                <a:solidFill>
                  <a:srgbClr val="C55A11"/>
                </a:solidFill>
              </a:rPr>
              <a:t>I see that...</a:t>
            </a:r>
          </a:p>
          <a:p>
            <a:pPr marL="256032" indent="-155448">
              <a:spcAft>
                <a:spcPts val="0"/>
              </a:spcAft>
              <a:buChar char="•"/>
              <a:defRPr sz="1800" i="1">
                <a:solidFill>
                  <a:srgbClr val="C55A11"/>
                </a:solidFill>
              </a:defRPr>
            </a:pPr>
            <a:r>
              <a:rPr sz="1800" i="1">
                <a:solidFill>
                  <a:srgbClr val="C55A11"/>
                </a:solidFill>
              </a:rPr>
              <a:t>I know that...</a:t>
            </a:r>
          </a:p>
          <a:p>
            <a:pPr marL="256032" indent="-155448">
              <a:spcAft>
                <a:spcPts val="0"/>
              </a:spcAft>
              <a:buChar char="•"/>
              <a:defRPr sz="1800" i="1">
                <a:solidFill>
                  <a:srgbClr val="C55A11"/>
                </a:solidFill>
              </a:defRPr>
            </a:pPr>
            <a:r>
              <a:rPr sz="1800" i="1">
                <a:solidFill>
                  <a:srgbClr val="C55A11"/>
                </a:solidFill>
              </a:rPr>
              <a:t>I read that...</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Structuring Conversations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This may sound like...</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What was </a:t>
            </a:r>
            <a:r>
              <a:rPr sz="1100" b="1">
                <a:solidFill>
                  <a:srgbClr val="7030A0"/>
                </a:solidFill>
              </a:rPr>
              <a:t>Sumer</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b="1">
                <a:solidFill>
                  <a:srgbClr val="7030A0"/>
                </a:solidFill>
              </a:rPr>
              <a:t>Sumer</a:t>
            </a:r>
            <a:r>
              <a:rPr sz="1100" i="1"/>
              <a:t> was…</a:t>
            </a:r>
          </a:p>
        </p:txBody>
      </p:sp>
      <p:pic>
        <p:nvPicPr>
          <p:cNvPr id="9" name="Picture 8" descr="SocWH038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Class, let’s pronounce this word out loud: (read </a:t>
            </a:r>
            <a:r>
              <a:rPr sz="1600" b="1" i="0" u="none">
                <a:solidFill>
                  <a:srgbClr val="7030A0"/>
                </a:solidFill>
              </a:rPr>
              <a:t>Sumer</a:t>
            </a:r>
            <a:r>
              <a:rPr sz="1600" b="1" i="0" u="none"/>
              <a:t> out loud slowly).</a:t>
            </a:r>
          </a:p>
          <a:p>
            <a:pPr marL="283464" indent="-201168">
              <a:spcAft>
                <a:spcPts val="600"/>
              </a:spcAft>
              <a:buAutoNum type="arabicPeriod" startAt="2"/>
            </a:pPr>
            <a:r>
              <a:rPr sz="1600" b="1" i="0" u="none"/>
              <a:t>Can everybody </a:t>
            </a:r>
            <a:r>
              <a:rPr sz="1600" b="1" i="0" u="none">
                <a:solidFill>
                  <a:srgbClr val="0070C0"/>
                </a:solidFill>
              </a:rPr>
              <a:t>_______ </a:t>
            </a:r>
            <a:r>
              <a:rPr sz="1600" b="1" i="0" u="none">
                <a:solidFill>
                  <a:srgbClr val="0070C0"/>
                </a:solidFill>
              </a:rPr>
              <a:t>(signal)</a:t>
            </a:r>
            <a:r>
              <a:rPr sz="1600" b="1" i="0" u="none"/>
              <a:t>? Think about this question. When you are ready to finish this sentence, </a:t>
            </a:r>
            <a:r>
              <a:rPr sz="1600" b="1" i="0" u="none">
                <a:solidFill>
                  <a:srgbClr val="009999"/>
                </a:solidFill>
              </a:rPr>
              <a:t>_______ </a:t>
            </a:r>
            <a:r>
              <a:rPr sz="1600" b="1" i="0" u="none">
                <a:solidFill>
                  <a:srgbClr val="009999"/>
                </a:solidFill>
              </a:rPr>
              <a:t>(stem)</a:t>
            </a:r>
            <a:r>
              <a:rPr sz="1600" b="1" i="0" u="none"/>
              <a:t>, show me by </a:t>
            </a:r>
            <a:r>
              <a:rPr sz="1600" b="1" i="0" u="none">
                <a:solidFill>
                  <a:srgbClr val="0070C0"/>
                </a:solidFill>
              </a:rPr>
              <a:t>_______ </a:t>
            </a:r>
            <a:r>
              <a:rPr sz="1600" b="1" i="0" u="none">
                <a:solidFill>
                  <a:srgbClr val="0070C0"/>
                </a:solidFill>
              </a:rPr>
              <a:t>(undo the signal).</a:t>
            </a:r>
          </a:p>
          <a:p>
            <a:pPr marL="283464" indent="-201168">
              <a:spcAft>
                <a:spcPts val="600"/>
              </a:spcAft>
              <a:buAutoNum type="arabicPeriod" startAt="3"/>
            </a:pPr>
            <a:r>
              <a:rPr sz="1600" b="1" i="0" u="none"/>
              <a:t>You are going to share with </a:t>
            </a:r>
            <a:r>
              <a:rPr sz="1600" b="1" i="0" u="none">
                <a:solidFill>
                  <a:srgbClr val="548235"/>
                </a:solidFill>
              </a:rPr>
              <a:t>_______ </a:t>
            </a:r>
            <a:r>
              <a:rPr sz="1600" b="1" i="0" u="none">
                <a:solidFill>
                  <a:srgbClr val="548235"/>
                </a:solidFill>
              </a:rPr>
              <a:t>(share)</a:t>
            </a:r>
            <a:r>
              <a:rPr sz="1600" b="1" i="0" u="none"/>
              <a:t>. The person in your group that will go first is </a:t>
            </a:r>
            <a:r>
              <a:rPr sz="1600" b="1" i="0" u="none">
                <a:solidFill>
                  <a:srgbClr val="BF9000"/>
                </a:solidFill>
              </a:rPr>
              <a:t>_______.</a:t>
            </a:r>
          </a:p>
          <a:p>
            <a:pPr marL="283464" indent="-201168">
              <a:spcAft>
                <a:spcPts val="600"/>
              </a:spcAft>
              <a:buAutoNum type="arabicPeriod" startAt="4"/>
            </a:pPr>
            <a:r>
              <a:rPr sz="1600" b="1" i="0" u="none"/>
              <a:t>I’m going to </a:t>
            </a:r>
            <a:r>
              <a:rPr sz="1600" b="1" i="0" u="none">
                <a:solidFill>
                  <a:srgbClr val="C00000"/>
                </a:solidFill>
              </a:rPr>
              <a:t>_______ </a:t>
            </a:r>
            <a:r>
              <a:rPr sz="1600" b="1" i="0" u="none">
                <a:solidFill>
                  <a:srgbClr val="C00000"/>
                </a:solidFill>
              </a:rPr>
              <a:t>(assess)</a:t>
            </a:r>
            <a:r>
              <a:rPr sz="1600" b="1" i="0" u="none"/>
              <a:t>. It’s okay if you say what you said or what your partner said, as long as you use </a:t>
            </a:r>
            <a:r>
              <a:rPr sz="1600" b="1" i="0" u="none">
                <a:solidFill>
                  <a:srgbClr val="7030A0"/>
                </a:solidFill>
              </a:rPr>
              <a:t>________ </a:t>
            </a:r>
            <a:r>
              <a:rPr sz="1600" b="1" i="0" u="none">
                <a:solidFill>
                  <a:srgbClr val="7030A0"/>
                </a:solidFill>
              </a:rPr>
              <a:t>(vocabulary word)</a:t>
            </a:r>
            <a:r>
              <a:rPr sz="1600" b="1" i="0" u="none"/>
              <a:t> in a complete sentence. I recommend you use the sentence stem, </a:t>
            </a:r>
            <a:r>
              <a:rPr sz="1600" b="1" i="0" u="none">
                <a:solidFill>
                  <a:srgbClr val="009999"/>
                </a:solidFill>
              </a:rPr>
              <a:t>________ </a:t>
            </a:r>
            <a:r>
              <a:rPr sz="1600" b="1" i="0" u="none">
                <a:solidFill>
                  <a:srgbClr val="009999"/>
                </a:solidFill>
              </a:rPr>
              <a:t>(stem).</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What does this look like?</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Reminder!</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a:pPr>
            <a:r>
              <a:rPr sz="1800" b="0">
                <a:solidFill>
                  <a:srgbClr val="FFFFFF"/>
                </a:solidFill>
              </a:rPr>
              <a:t>This lesson should only be used by teachers who have an </a:t>
            </a:r>
            <a:r>
              <a:rPr sz="1800" b="1">
                <a:solidFill>
                  <a:srgbClr val="FFFFFF"/>
                </a:solidFill>
              </a:rPr>
              <a:t>active VNG license.</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a:pPr>
            <a:r>
              <a:rPr sz="1800" i="0"/>
              <a:t>Why do you think </a:t>
            </a:r>
            <a:r>
              <a:rPr sz="1800" i="0" b="1">
                <a:solidFill>
                  <a:srgbClr val="7030A0"/>
                </a:solidFill>
              </a:rPr>
              <a:t>Sumer</a:t>
            </a:r>
            <a:r>
              <a:rPr sz="1800" i="0"/>
              <a:t> developed independent </a:t>
            </a:r>
            <a:r>
              <a:rPr sz="1800" i="0" b="1">
                <a:solidFill>
                  <a:srgbClr val="7030A0"/>
                </a:solidFill>
              </a:rPr>
              <a:t>city-states</a:t>
            </a:r>
            <a:r>
              <a:rPr sz="1800" i="0"/>
              <a:t> instead of a single unified </a:t>
            </a:r>
            <a:r>
              <a:rPr sz="1800" i="0" b="1">
                <a:solidFill>
                  <a:srgbClr val="7030A0"/>
                </a:solidFill>
              </a:rPr>
              <a:t>empire</a:t>
            </a:r>
            <a:r>
              <a:rPr sz="1800" i="0"/>
              <a:t>?</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Claim</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a:pPr>
            <a:r>
              <a:rPr sz="1800" i="1">
                <a:solidFill>
                  <a:srgbClr val="2E75B6"/>
                </a:solidFill>
              </a:rPr>
              <a:t>Perhaps </a:t>
            </a:r>
            <a:r>
              <a:rPr sz="1800" i="1" b="1">
                <a:solidFill>
                  <a:srgbClr val="2E75B6"/>
                </a:solidFill>
              </a:rPr>
              <a:t>Sumer</a:t>
            </a:r>
            <a:r>
              <a:rPr sz="1800" i="1">
                <a:solidFill>
                  <a:srgbClr val="2E75B6"/>
                </a:solidFill>
              </a:rPr>
              <a:t> developed independent </a:t>
            </a:r>
            <a:r>
              <a:rPr sz="1800" i="1" b="1">
                <a:solidFill>
                  <a:srgbClr val="2E75B6"/>
                </a:solidFill>
              </a:rPr>
              <a:t>city-states</a:t>
            </a:r>
            <a:r>
              <a:rPr sz="1800" i="1">
                <a:solidFill>
                  <a:srgbClr val="2E75B6"/>
                </a:solidFill>
              </a:rPr>
              <a:t> instead of a single unified </a:t>
            </a:r>
            <a:r>
              <a:rPr sz="1800" i="1" b="1">
                <a:solidFill>
                  <a:srgbClr val="2E75B6"/>
                </a:solidFill>
              </a:rPr>
              <a:t>empire</a:t>
            </a:r>
            <a:r>
              <a:rPr sz="1800" i="1">
                <a:solidFill>
                  <a:srgbClr val="2E75B6"/>
                </a:solidFill>
              </a:rPr>
              <a:t> because… </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886968"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1956816"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Signal: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Share: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100"/>
            </a:pPr>
            <a:r>
              <a:rPr sz="1100" i="0"/>
              <a:t>Why do you think </a:t>
            </a:r>
            <a:r>
              <a:rPr sz="1100" i="0" b="1">
                <a:solidFill>
                  <a:srgbClr val="7030A0"/>
                </a:solidFill>
              </a:rPr>
              <a:t>Sumer</a:t>
            </a:r>
            <a:r>
              <a:rPr sz="1100" i="0"/>
              <a:t> developed independent </a:t>
            </a:r>
            <a:r>
              <a:rPr sz="1100" i="0" b="1">
                <a:solidFill>
                  <a:srgbClr val="7030A0"/>
                </a:solidFill>
              </a:rPr>
              <a:t>city-states</a:t>
            </a:r>
            <a:r>
              <a:rPr sz="1100" i="0"/>
              <a:t> instead of a single unified </a:t>
            </a:r>
            <a:r>
              <a:rPr sz="1100" i="0" b="1">
                <a:solidFill>
                  <a:srgbClr val="7030A0"/>
                </a:solidFill>
              </a:rPr>
              <a:t>empire</a:t>
            </a:r>
            <a:r>
              <a:rPr sz="1100" i="0"/>
              <a:t>?</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Make a </a:t>
            </a:r>
            <a:r>
              <a:rPr sz="1500" b="1" u="sng">
                <a:solidFill>
                  <a:srgbClr val="2E75B6"/>
                </a:solidFill>
              </a:rPr>
              <a:t>Claim</a:t>
            </a:r>
            <a:r>
              <a:rPr sz="1500" b="0" u="sng"/>
              <a:t> with </a:t>
            </a:r>
            <a:r>
              <a:rPr sz="1500" b="1" u="sng">
                <a:solidFill>
                  <a:srgbClr val="548235"/>
                </a:solidFill>
              </a:rPr>
              <a:t>Reasoning:</a:t>
            </a:r>
          </a:p>
          <a:p>
            <a:pPr marL="256032" indent="-155448">
              <a:spcAft>
                <a:spcPts val="0"/>
              </a:spcAft>
              <a:buChar char="•"/>
              <a:defRPr sz="1500" i="1">
                <a:solidFill>
                  <a:srgbClr val="C55A11"/>
                </a:solidFill>
              </a:defRPr>
            </a:pPr>
            <a:r>
              <a:rPr sz="1500" i="1" u="sng">
                <a:solidFill>
                  <a:srgbClr val="C55A11"/>
                </a:solidFill>
              </a:rPr>
              <a:t>Based on the fact that
</a:t>
            </a:r>
            <a:r>
              <a:rPr sz="1500" i="1" u="sng">
                <a:solidFill>
                  <a:srgbClr val="C55A11"/>
                </a:solidFill>
              </a:rPr>
              <a:t>_______</a:t>
            </a:r>
            <a:r>
              <a:rPr sz="1500" i="1" u="none">
                <a:solidFill>
                  <a:srgbClr val="548235"/>
                </a:solidFill>
              </a:rPr>
              <a:t>, I infer that...
</a:t>
            </a:r>
            <a:r>
              <a:rPr sz="1500" i="1" u="none">
                <a:solidFill>
                  <a:srgbClr val="548235"/>
                </a:solidFill>
              </a:rPr>
              <a:t>because...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means that...
</a:t>
            </a:r>
            <a:r>
              <a:rPr sz="1500" i="1" u="none">
                <a:solidFill>
                  <a:srgbClr val="548235"/>
                </a:solidFill>
              </a:rPr>
              <a:t>because...</a:t>
            </a:r>
          </a:p>
          <a:p>
            <a:pPr marL="256032" indent="-155448">
              <a:spcAft>
                <a:spcPts val="0"/>
              </a:spcAft>
              <a:buChar char="•"/>
              <a:defRPr sz="1500" i="1">
                <a:solidFill>
                  <a:srgbClr val="C55A11"/>
                </a:solidFill>
              </a:defRPr>
            </a:pPr>
            <a:r>
              <a:rPr sz="1500" i="1" u="none">
                <a:solidFill>
                  <a:srgbClr val="C55A11"/>
                </a:solidFill>
              </a:rPr>
              <a:t>I see </a:t>
            </a:r>
            <a:r>
              <a:rPr sz="1500" i="1" u="sng">
                <a:solidFill>
                  <a:srgbClr val="C55A11"/>
                </a:solidFill>
              </a:rPr>
              <a:t>_______.</a:t>
            </a:r>
            <a:r>
              <a:rPr sz="1500" i="1" u="none">
                <a:solidFill>
                  <a:srgbClr val="2E75B6"/>
                </a:solidFill>
              </a:rPr>
              <a:t> This supports
my claim that...</a:t>
            </a:r>
            <a:r>
              <a:rPr sz="1500" i="1" u="none">
                <a:solidFill>
                  <a:srgbClr val="548235"/>
                </a:solidFill>
              </a:rPr>
              <a:t> because...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8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Vocab Connection Web</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Make a word map connecting </a:t>
            </a:r>
            <a:r>
              <a:rPr b="1">
                <a:solidFill>
                  <a:srgbClr val="7030A0"/>
                </a:solidFill>
              </a:rPr>
              <a:t>Sumer</a:t>
            </a:r>
            <a:r>
              <a:t> to 3-5 other vocabulary words.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Next to each connecting line, describe how the two words are related.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Work with a partner or share your word map with a partner when you finish.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en_related.png"/>
          <p:cNvPicPr>
            <a:picLocks noChangeAspect="1"/>
          </p:cNvPicPr>
          <p:nvPr/>
        </p:nvPicPr>
        <p:blipFill>
          <a:blip r:embed="rId8"/>
          <a:stretch>
            <a:fillRect/>
          </a:stretch>
        </p:blipFill>
        <p:spPr>
          <a:xfrm>
            <a:off x="5431536" y="1792224"/>
            <a:ext cx="1407621" cy="853440"/>
          </a:xfrm>
          <a:prstGeom prst="rect">
            <a:avLst/>
          </a:prstGeom>
        </p:spPr>
      </p:pic>
      <p:pic>
        <p:nvPicPr>
          <p:cNvPr id="17" name="Picture 16" descr="en_related.png"/>
          <p:cNvPicPr>
            <a:picLocks noChangeAspect="1"/>
          </p:cNvPicPr>
          <p:nvPr/>
        </p:nvPicPr>
        <p:blipFill>
          <a:blip r:embed="rId8"/>
          <a:stretch>
            <a:fillRect/>
          </a:stretch>
        </p:blipFill>
        <p:spPr>
          <a:xfrm>
            <a:off x="9134856" y="1792224"/>
            <a:ext cx="1407621" cy="853440"/>
          </a:xfrm>
          <a:prstGeom prst="rect">
            <a:avLst/>
          </a:prstGeom>
        </p:spPr>
      </p:pic>
      <p:pic>
        <p:nvPicPr>
          <p:cNvPr id="18" name="Picture 17" descr="en_related.png"/>
          <p:cNvPicPr>
            <a:picLocks noChangeAspect="1"/>
          </p:cNvPicPr>
          <p:nvPr/>
        </p:nvPicPr>
        <p:blipFill>
          <a:blip r:embed="rId8"/>
          <a:stretch>
            <a:fillRect/>
          </a:stretch>
        </p:blipFill>
        <p:spPr>
          <a:xfrm>
            <a:off x="9134856" y="4800600"/>
            <a:ext cx="1407621" cy="853440"/>
          </a:xfrm>
          <a:prstGeom prst="rect">
            <a:avLst/>
          </a:prstGeom>
        </p:spPr>
      </p:pic>
      <p:pic>
        <p:nvPicPr>
          <p:cNvPr id="19" name="Picture 18" descr="en_related.png"/>
          <p:cNvPicPr>
            <a:picLocks noChangeAspect="1"/>
          </p:cNvPicPr>
          <p:nvPr/>
        </p:nvPicPr>
        <p:blipFill>
          <a:blip r:embed="rId8"/>
          <a:stretch>
            <a:fillRect/>
          </a:stretch>
        </p:blipFill>
        <p:spPr>
          <a:xfrm>
            <a:off x="5431536" y="4800600"/>
            <a:ext cx="1407621" cy="853440"/>
          </a:xfrm>
          <a:prstGeom prst="rect">
            <a:avLst/>
          </a:prstGeom>
        </p:spPr>
      </p:pic>
      <p:pic>
        <p:nvPicPr>
          <p:cNvPr id="20" name="Picture 19" descr="SocWH031w.png"/>
          <p:cNvPicPr>
            <a:picLocks noChangeAspect="1"/>
          </p:cNvPicPr>
          <p:nvPr/>
        </p:nvPicPr>
        <p:blipFill>
          <a:blip r:embed="rId9"/>
          <a:stretch>
            <a:fillRect/>
          </a:stretch>
        </p:blipFill>
        <p:spPr>
          <a:xfrm>
            <a:off x="4873752" y="658368"/>
            <a:ext cx="1435608" cy="1078992"/>
          </a:xfrm>
          <a:prstGeom prst="rect">
            <a:avLst/>
          </a:prstGeom>
        </p:spPr>
      </p:pic>
      <p:pic>
        <p:nvPicPr>
          <p:cNvPr id="21" name="Picture 20" descr="SocWH009w.png"/>
          <p:cNvPicPr>
            <a:picLocks noChangeAspect="1"/>
          </p:cNvPicPr>
          <p:nvPr/>
        </p:nvPicPr>
        <p:blipFill>
          <a:blip r:embed="rId10"/>
          <a:stretch>
            <a:fillRect/>
          </a:stretch>
        </p:blipFill>
        <p:spPr>
          <a:xfrm>
            <a:off x="9537192" y="658368"/>
            <a:ext cx="1435608" cy="1078992"/>
          </a:xfrm>
          <a:prstGeom prst="rect">
            <a:avLst/>
          </a:prstGeom>
        </p:spPr>
      </p:pic>
      <p:pic>
        <p:nvPicPr>
          <p:cNvPr id="22" name="Picture 21" descr="SocWH015w.png"/>
          <p:cNvPicPr>
            <a:picLocks noChangeAspect="1"/>
          </p:cNvPicPr>
          <p:nvPr/>
        </p:nvPicPr>
        <p:blipFill>
          <a:blip r:embed="rId11"/>
          <a:stretch>
            <a:fillRect/>
          </a:stretch>
        </p:blipFill>
        <p:spPr>
          <a:xfrm>
            <a:off x="9537192" y="5559552"/>
            <a:ext cx="1435608" cy="1078992"/>
          </a:xfrm>
          <a:prstGeom prst="rect">
            <a:avLst/>
          </a:prstGeom>
        </p:spPr>
      </p:pic>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Write a sentence using either sentence stem: </a:t>
            </a:r>
            <a:r>
              <a:rPr i="1"/>
              <a:t>
The term </a:t>
            </a:r>
            <a:r>
              <a:rPr b="1">
                <a:solidFill>
                  <a:srgbClr val="7030A0"/>
                </a:solidFill>
              </a:rPr>
              <a:t>Sumer...</a:t>
            </a:r>
            <a:r>
              <a:rPr i="1"/>
              <a:t>
From this visual, I can infer… </a:t>
            </a:r>
            <a:r>
              <a:t>(use </a:t>
            </a:r>
            <a:r>
              <a:rPr b="1">
                <a:solidFill>
                  <a:srgbClr val="7030A0"/>
                </a:solidFill>
              </a:rPr>
              <a:t>Sumer</a:t>
            </a:r>
            <a:r>
              <a:t> in your response)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Find another student and add their sentence to yours, using a transition word:​</a:t>
            </a:r>
            <a:r>
              <a:rPr sz="1600"/>
              <a:t>
• </a:t>
            </a:r>
            <a:r>
              <a:rPr sz="2400" i="1"/>
              <a:t>Also, …</a:t>
            </a:r>
            <a:r>
              <a:rPr sz="1600"/>
              <a:t>
• </a:t>
            </a:r>
            <a:r>
              <a:rPr sz="2400" i="1"/>
              <a:t>Additionally, …</a:t>
            </a:r>
            <a:r>
              <a:rPr sz="1600"/>
              <a:t>
• </a:t>
            </a:r>
            <a:r>
              <a:rPr sz="2400" i="1"/>
              <a:t>Furthermore, …</a:t>
            </a:r>
            <a:r>
              <a:rPr sz="1600"/>
              <a:t>
• </a:t>
            </a:r>
            <a:r>
              <a:rPr sz="2400" i="1"/>
              <a:t>Next, …</a:t>
            </a:r>
            <a:r>
              <a:rPr sz="1600"/>
              <a:t>
• </a:t>
            </a:r>
            <a:r>
              <a:rPr sz="2400" i="1"/>
              <a:t>For example, …</a:t>
            </a:r>
            <a:r>
              <a:rPr sz="1600"/>
              <a:t>
• </a:t>
            </a:r>
            <a:r>
              <a:rPr sz="2400" i="1"/>
              <a:t>Lastly, …</a:t>
            </a:r>
            <a:r>
              <a:rPr sz="1600"/>
              <a:t>
• </a:t>
            </a:r>
            <a:r>
              <a:rPr sz="2400" i="1"/>
              <a:t>Therefore, …</a:t>
            </a:r>
            <a:r>
              <a:rPr sz="2400"/>
              <a:t>
Repeat 2 to 4 times.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038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Writing</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Write a paragraph describing the term </a:t>
            </a:r>
            <a:r>
              <a:rPr b="1" sz="2000">
                <a:solidFill>
                  <a:srgbClr val="7030A0"/>
                </a:solidFill>
              </a:rPr>
              <a:t>Sumer</a:t>
            </a:r>
            <a:r>
              <a:t>. Include 3-5 other vocabulary words in your paragraph. You may include the following stems:</a:t>
            </a:r>
          </a:p>
          <a:p>
            <a:pPr marL="182880" indent="-128016">
              <a:spcAft>
                <a:spcPts val="0"/>
              </a:spcAft>
              <a:buChar char="•"/>
            </a:pPr>
            <a:r>
              <a:rPr sz="2000" i="1" b="1">
                <a:solidFill>
                  <a:srgbClr val="7030A0"/>
                </a:solidFill>
              </a:rPr>
              <a:t>Sumer</a:t>
            </a:r>
            <a:r>
              <a:rPr sz="2000" i="1"/>
              <a:t> was…</a:t>
            </a:r>
          </a:p>
          <a:p>
            <a:pPr marL="182880" indent="-128016">
              <a:spcAft>
                <a:spcPts val="0"/>
              </a:spcAft>
              <a:buChar char="•"/>
            </a:pPr>
            <a:r>
              <a:rPr sz="2000" i="1" b="1">
                <a:solidFill>
                  <a:srgbClr val="7030A0"/>
                </a:solidFill>
              </a:rPr>
              <a:t>Sumer</a:t>
            </a:r>
            <a:r>
              <a:rPr sz="2000" i="1"/>
              <a:t> is related to the </a:t>
            </a:r>
            <a:r>
              <a:rPr sz="2000" i="1" b="1">
                <a:solidFill>
                  <a:srgbClr val="7030A0"/>
                </a:solidFill>
              </a:rPr>
              <a:t>Neolithic Revolution</a:t>
            </a:r>
            <a:r>
              <a:rPr sz="2000" i="1"/>
              <a:t> because… </a:t>
            </a:r>
          </a:p>
          <a:p>
            <a:pPr marL="182880" indent="-128016">
              <a:spcAft>
                <a:spcPts val="0"/>
              </a:spcAft>
              <a:buChar char="•"/>
            </a:pPr>
            <a:r>
              <a:rPr sz="2000" i="1"/>
              <a:t>Perhaps </a:t>
            </a:r>
            <a:r>
              <a:rPr sz="2000" i="1" b="1">
                <a:solidFill>
                  <a:srgbClr val="7030A0"/>
                </a:solidFill>
              </a:rPr>
              <a:t>Sumer</a:t>
            </a:r>
            <a:r>
              <a:rPr sz="2000" i="1"/>
              <a:t> developed independent </a:t>
            </a:r>
            <a:r>
              <a:rPr sz="2000" i="1" b="1">
                <a:solidFill>
                  <a:srgbClr val="7030A0"/>
                </a:solidFill>
              </a:rPr>
              <a:t>city-states</a:t>
            </a:r>
            <a:r>
              <a:rPr sz="2000" i="1"/>
              <a:t> instead of a single unified </a:t>
            </a:r>
            <a:r>
              <a:rPr sz="2000" i="1" b="1">
                <a:solidFill>
                  <a:srgbClr val="7030A0"/>
                </a:solidFill>
              </a:rPr>
              <a:t>empire</a:t>
            </a:r>
            <a:r>
              <a:rPr sz="2000" i="1"/>
              <a:t> because… </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038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031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009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015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6519672" y="4389120"/>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7168896" y="4434840"/>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799831" y="4389120"/>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430768" y="4389120"/>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58400" y="4389120"/>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0762488" y="4389120"/>
            <a:ext cx="594360" cy="594360"/>
          </a:xfrm>
          <a:prstGeom prst="rect">
            <a:avLst/>
          </a:prstGeom>
        </p:spPr>
      </p:pic>
      <p:sp>
        <p:nvSpPr>
          <p:cNvPr id="19" name="TextBox 18"/>
          <p:cNvSpPr txBox="1"/>
          <p:nvPr/>
        </p:nvSpPr>
        <p:spPr>
          <a:xfrm>
            <a:off x="9336024" y="4325112"/>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Guide to Icons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Signal: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Assess:</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Share:</a:t>
            </a:r>
          </a:p>
        </p:txBody>
      </p:sp>
      <p:sp>
        <p:nvSpPr>
          <p:cNvPr id="24" name="TextBox 23"/>
          <p:cNvSpPr txBox="1"/>
          <p:nvPr/>
        </p:nvSpPr>
        <p:spPr>
          <a:xfrm>
            <a:off x="6364224" y="3858768"/>
            <a:ext cx="1545336" cy="466344"/>
          </a:xfrm>
          <a:prstGeom prst="rect">
            <a:avLst/>
          </a:prstGeom>
          <a:noFill/>
        </p:spPr>
        <p:txBody>
          <a:bodyPr wrap="none">
            <a:spAutoFit/>
          </a:bodyPr>
          <a:lstStyle/>
          <a:p>
            <a:pPr>
              <a:defRPr sz="2800" b="1" i="1"/>
            </a:pPr>
            <a:r>
              <a:t>Goes 1ˢᵗ:</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raise your thumb, lower when ready</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stand up, sit down when ready</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raise your hand, lower when ready</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hand on head, lower when ready</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using a randomization system</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one student from each group</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all students write response</a:t>
            </a:r>
          </a:p>
        </p:txBody>
      </p:sp>
      <p:sp>
        <p:nvSpPr>
          <p:cNvPr id="32" name="TextBox 31"/>
          <p:cNvSpPr txBox="1"/>
          <p:nvPr/>
        </p:nvSpPr>
        <p:spPr>
          <a:xfrm>
            <a:off x="795528" y="5138928"/>
            <a:ext cx="1444752" cy="740664"/>
          </a:xfrm>
          <a:prstGeom prst="rect">
            <a:avLst/>
          </a:prstGeom>
          <a:noFill/>
        </p:spPr>
        <p:txBody>
          <a:bodyPr wrap="square">
            <a:spAutoFit/>
          </a:bodyPr>
          <a:lstStyle/>
          <a:p>
            <a:pPr algn="ctr">
              <a:defRPr sz="1400" b="0" i="0" u="none">
                <a:latin typeface="Calibri"/>
              </a:defRPr>
            </a:pPr>
            <a:r>
              <a:t>with shoulder partner or away partner</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with table group</a:t>
            </a:r>
          </a:p>
        </p:txBody>
      </p:sp>
      <p:sp>
        <p:nvSpPr>
          <p:cNvPr id="34" name="TextBox 33"/>
          <p:cNvSpPr txBox="1"/>
          <p:nvPr/>
        </p:nvSpPr>
        <p:spPr>
          <a:xfrm>
            <a:off x="6364224" y="5038344"/>
            <a:ext cx="804672" cy="521207"/>
          </a:xfrm>
          <a:prstGeom prst="rect">
            <a:avLst/>
          </a:prstGeom>
          <a:noFill/>
        </p:spPr>
        <p:txBody>
          <a:bodyPr wrap="square">
            <a:spAutoFit/>
          </a:bodyPr>
          <a:lstStyle/>
          <a:p>
            <a:pPr algn="ctr">
              <a:defRPr sz="1400" b="0" i="0" u="none">
                <a:latin typeface="Calibri"/>
              </a:defRPr>
            </a:pPr>
            <a:r>
              <a:t>lightest shoe</a:t>
            </a:r>
          </a:p>
        </p:txBody>
      </p:sp>
      <p:sp>
        <p:nvSpPr>
          <p:cNvPr id="35" name="TextBox 34"/>
          <p:cNvSpPr txBox="1"/>
          <p:nvPr/>
        </p:nvSpPr>
        <p:spPr>
          <a:xfrm>
            <a:off x="7004304" y="5038344"/>
            <a:ext cx="804672" cy="521207"/>
          </a:xfrm>
          <a:prstGeom prst="rect">
            <a:avLst/>
          </a:prstGeom>
          <a:noFill/>
        </p:spPr>
        <p:txBody>
          <a:bodyPr wrap="square">
            <a:spAutoFit/>
          </a:bodyPr>
          <a:lstStyle/>
          <a:p>
            <a:pPr algn="ctr">
              <a:defRPr sz="1400" b="0" i="0" u="none">
                <a:latin typeface="Calibri"/>
              </a:defRPr>
            </a:pPr>
            <a:r>
              <a:t>darkest shoe</a:t>
            </a:r>
          </a:p>
        </p:txBody>
      </p:sp>
      <p:sp>
        <p:nvSpPr>
          <p:cNvPr id="36" name="TextBox 35"/>
          <p:cNvSpPr txBox="1"/>
          <p:nvPr/>
        </p:nvSpPr>
        <p:spPr>
          <a:xfrm>
            <a:off x="7644383" y="5038344"/>
            <a:ext cx="841248" cy="521207"/>
          </a:xfrm>
          <a:prstGeom prst="rect">
            <a:avLst/>
          </a:prstGeom>
          <a:noFill/>
        </p:spPr>
        <p:txBody>
          <a:bodyPr wrap="square">
            <a:spAutoFit/>
          </a:bodyPr>
          <a:lstStyle/>
          <a:p>
            <a:pPr algn="ctr">
              <a:defRPr sz="1400" b="0" i="0" u="none">
                <a:latin typeface="Calibri"/>
              </a:defRPr>
            </a:pPr>
            <a:r>
              <a:t>brightest shirt</a:t>
            </a:r>
          </a:p>
        </p:txBody>
      </p:sp>
      <p:sp>
        <p:nvSpPr>
          <p:cNvPr id="37" name="TextBox 36"/>
          <p:cNvSpPr txBox="1"/>
          <p:nvPr/>
        </p:nvSpPr>
        <p:spPr>
          <a:xfrm>
            <a:off x="8321040" y="5038344"/>
            <a:ext cx="804672" cy="521207"/>
          </a:xfrm>
          <a:prstGeom prst="rect">
            <a:avLst/>
          </a:prstGeom>
          <a:noFill/>
        </p:spPr>
        <p:txBody>
          <a:bodyPr wrap="square">
            <a:spAutoFit/>
          </a:bodyPr>
          <a:lstStyle/>
          <a:p>
            <a:pPr algn="ctr">
              <a:defRPr sz="1400" b="0" i="0" u="none">
                <a:latin typeface="Calibri"/>
              </a:defRPr>
            </a:pPr>
            <a:r>
              <a:t>darkest shirt</a:t>
            </a:r>
          </a:p>
        </p:txBody>
      </p:sp>
      <p:sp>
        <p:nvSpPr>
          <p:cNvPr id="38" name="TextBox 37"/>
          <p:cNvSpPr txBox="1"/>
          <p:nvPr/>
        </p:nvSpPr>
        <p:spPr>
          <a:xfrm>
            <a:off x="8951976" y="5038344"/>
            <a:ext cx="1143000" cy="521207"/>
          </a:xfrm>
          <a:prstGeom prst="rect">
            <a:avLst/>
          </a:prstGeom>
          <a:noFill/>
        </p:spPr>
        <p:txBody>
          <a:bodyPr wrap="square">
            <a:spAutoFit/>
          </a:bodyPr>
          <a:lstStyle/>
          <a:p>
            <a:pPr algn="ctr">
              <a:defRPr sz="1400" b="0" i="0" u="none">
                <a:latin typeface="Calibri"/>
              </a:defRPr>
            </a:pPr>
            <a:r>
              <a:t>Student A/B/C/D (editable)</a:t>
            </a:r>
          </a:p>
        </p:txBody>
      </p:sp>
      <p:sp>
        <p:nvSpPr>
          <p:cNvPr id="39" name="TextBox 38"/>
          <p:cNvSpPr txBox="1"/>
          <p:nvPr/>
        </p:nvSpPr>
        <p:spPr>
          <a:xfrm>
            <a:off x="9939528" y="5038344"/>
            <a:ext cx="804672" cy="521207"/>
          </a:xfrm>
          <a:prstGeom prst="rect">
            <a:avLst/>
          </a:prstGeom>
          <a:noFill/>
        </p:spPr>
        <p:txBody>
          <a:bodyPr wrap="square">
            <a:spAutoFit/>
          </a:bodyPr>
          <a:lstStyle/>
          <a:p>
            <a:pPr algn="ctr">
              <a:defRPr sz="1400" b="0" i="0" u="none">
                <a:latin typeface="Calibri"/>
              </a:defRPr>
            </a:pPr>
            <a:r>
              <a:t>closest to door</a:t>
            </a:r>
          </a:p>
        </p:txBody>
      </p:sp>
      <p:sp>
        <p:nvSpPr>
          <p:cNvPr id="40" name="TextBox 39"/>
          <p:cNvSpPr txBox="1"/>
          <p:nvPr/>
        </p:nvSpPr>
        <p:spPr>
          <a:xfrm>
            <a:off x="10570464" y="5038344"/>
            <a:ext cx="950976" cy="521207"/>
          </a:xfrm>
          <a:prstGeom prst="rect">
            <a:avLst/>
          </a:prstGeom>
          <a:noFill/>
        </p:spPr>
        <p:txBody>
          <a:bodyPr wrap="square">
            <a:spAutoFit/>
          </a:bodyPr>
          <a:lstStyle/>
          <a:p>
            <a:pPr algn="ctr">
              <a:defRPr sz="1400" b="0" i="0" u="none">
                <a:latin typeface="Calibri"/>
              </a:defRPr>
            </a:pPr>
            <a:r>
              <a:t>closest to window</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Accommodations for Newcomers or Beginner Emergent Bilingual Students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Seat beginners next to students who follow instruction well</a:t>
            </a:r>
            <a:r>
              <a:rPr b="0" i="0" sz="1800"/>
              <a:t>, so they can model behavior during the structured conversations.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Have students </a:t>
            </a:r>
            <a:r>
              <a:rPr b="1" i="0" sz="1800"/>
              <a:t>echo new vocabulary words</a:t>
            </a:r>
            <a:r>
              <a:rPr b="0" i="0" sz="1800"/>
              <a:t> after you, pronouncing them </a:t>
            </a:r>
            <a:r>
              <a:rPr b="1" i="0" sz="1800"/>
              <a:t>together as a class</a:t>
            </a:r>
            <a:r>
              <a:rPr b="0" i="0" sz="1800"/>
              <a:t>. It’s even more effective for beginners if you </a:t>
            </a:r>
            <a:r>
              <a:rPr b="1" i="0" sz="1800"/>
              <a:t>break up each syllable</a:t>
            </a:r>
            <a:r>
              <a:rPr b="0" i="0" sz="1800"/>
              <a:t> while pointing to your mouth.</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Allow students to translanguage</a:t>
            </a:r>
            <a:r>
              <a:rPr b="0" i="0" sz="1800"/>
              <a:t>, or use multiple languages within a single sentence. </a:t>
            </a:r>
            <a:r>
              <a:rPr b="1" i="0" sz="1800"/>
              <a:t>Emphasize that they use the vocabulary word as it is presented</a:t>
            </a:r>
            <a:r>
              <a:rPr b="0" i="0" sz="1800"/>
              <a:t>, but otherwise encourage beginners to express themselves however they’re most comfortable.</a:t>
            </a:r>
          </a:p>
        </p:txBody>
      </p:sp>
      <p:sp>
        <p:nvSpPr>
          <p:cNvPr id="12" name="TextBox 11"/>
          <p:cNvSpPr txBox="1"/>
          <p:nvPr/>
        </p:nvSpPr>
        <p:spPr>
          <a:xfrm>
            <a:off x="6574536" y="2843784"/>
            <a:ext cx="3557016" cy="1481328"/>
          </a:xfrm>
          <a:prstGeom prst="rect">
            <a:avLst/>
          </a:prstGeom>
          <a:noFill/>
        </p:spPr>
        <p:txBody>
          <a:bodyPr wrap="square" anchor="ctr">
            <a:spAutoFit/>
          </a:bodyPr>
          <a:lstStyle/>
          <a:p>
            <a:pPr algn="l"/>
            <a:r>
              <a:rPr b="0" i="0" sz="1800"/>
              <a:t>Have beginners participate in structured conversations, but </a:t>
            </a:r>
            <a:r>
              <a:rPr b="1" i="0" sz="1800"/>
              <a:t>make sure they’re ready before including them in the randomization pool </a:t>
            </a:r>
            <a:r>
              <a:rPr b="0" i="0" sz="1800"/>
              <a:t>to be called on whole-class.</a:t>
            </a:r>
          </a:p>
        </p:txBody>
      </p:sp>
      <p:sp>
        <p:nvSpPr>
          <p:cNvPr id="13" name="TextBox 12"/>
          <p:cNvSpPr txBox="1"/>
          <p:nvPr/>
        </p:nvSpPr>
        <p:spPr>
          <a:xfrm>
            <a:off x="137160" y="5157216"/>
            <a:ext cx="5184648" cy="1353312"/>
          </a:xfrm>
          <a:prstGeom prst="rect">
            <a:avLst/>
          </a:prstGeom>
          <a:noFill/>
        </p:spPr>
        <p:txBody>
          <a:bodyPr wrap="square" anchor="ctr">
            <a:spAutoFit/>
          </a:bodyPr>
          <a:lstStyle/>
          <a:p>
            <a:pPr algn="l"/>
            <a:r>
              <a:rPr b="1" i="0" sz="1800"/>
              <a:t>Share the visuals and sentence stems</a:t>
            </a:r>
            <a:r>
              <a:rPr b="0" i="0" sz="1800"/>
              <a:t> with beginners </a:t>
            </a:r>
            <a:r>
              <a:rPr b="1" i="0" sz="1800"/>
              <a:t>the day before</a:t>
            </a:r>
            <a:r>
              <a:rPr b="0" i="0" sz="1800"/>
              <a:t> and have them write out their responses ahead of time. </a:t>
            </a:r>
          </a:p>
          <a:p>
            <a:pPr algn="l"/>
            <a:r>
              <a:rPr b="0" i="0" sz="1800"/>
              <a:t> </a:t>
            </a:r>
            <a:r>
              <a:rPr b="0" i="1" sz="1800"/>
              <a:t>Does your beginner read in Spanish?</a:t>
            </a:r>
            <a:r>
              <a:rPr b="0" i="0" sz="1800"/>
              <a:t> Try providing the Spanish visuals to your newcomer </a:t>
            </a:r>
            <a:r>
              <a:rPr b="1" i="0" sz="1800"/>
              <a:t>the day before</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If sentence stems are complex, </a:t>
            </a:r>
          </a:p>
          <a:p>
            <a:r>
              <a:rPr b="1"/>
              <a:t>encourage beginners to use these alternative stems: </a:t>
            </a:r>
          </a:p>
          <a:p>
            <a:r>
              <a:rPr>
                <a:solidFill>
                  <a:srgbClr val="843C0C"/>
                </a:solidFill>
              </a:rPr>
              <a:t>Observational:</a:t>
            </a:r>
          </a:p>
          <a:p>
            <a:r>
              <a:rPr i="1">
                <a:solidFill>
                  <a:srgbClr val="C55A11"/>
                </a:solidFill>
              </a:rPr>
              <a:t>I notice… or [word] is…</a:t>
            </a:r>
          </a:p>
          <a:p>
            <a:r>
              <a:rPr>
                <a:solidFill>
                  <a:srgbClr val="7030A0"/>
                </a:solidFill>
              </a:rPr>
              <a:t>Relational:</a:t>
            </a:r>
          </a:p>
          <a:p>
            <a:r>
              <a:rPr i="1">
                <a:solidFill>
                  <a:srgbClr val="954ECA"/>
                </a:solidFill>
              </a:rPr>
              <a:t>[word #1] is…, but [word #2] is…</a:t>
            </a:r>
          </a:p>
          <a:p>
            <a:r>
              <a:rPr>
                <a:solidFill>
                  <a:srgbClr val="1F4E79"/>
                </a:solidFill>
              </a:rPr>
              <a:t>Inferential:</a:t>
            </a:r>
          </a:p>
          <a:p>
            <a:r>
              <a:rPr i="1">
                <a:solidFill>
                  <a:srgbClr val="2E75B6"/>
                </a:solidFill>
              </a:rPr>
              <a:t>I think [word]… or I predict [word]…</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5394960"/>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861304"/>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5239512"/>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78815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Warm-Up</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things you notice in this image.
</a:t>
            </a:r>
            <a:r>
              <a:rPr b="0" i="1"/>
              <a:t>I notice…
</a:t>
            </a:r>
            <a:r>
              <a:rPr b="1" i="0"/>
              <a:t>1 thing you wonder about in this image.
</a:t>
            </a:r>
            <a:r>
              <a:rPr b="0" i="1"/>
              <a:t>I wonder…</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WH038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Objectives Conversation</a:t>
            </a:r>
          </a:p>
          <a:p>
            <a:pPr>
              <a:spcAft>
                <a:spcPts val="1000"/>
              </a:spcAft>
            </a:pPr>
            <a:r>
              <a:rPr sz="1800" b="0">
                <a:solidFill>
                  <a:srgbClr val="000000"/>
                </a:solidFill>
              </a:rPr>
              <a:t>Based on the </a:t>
            </a:r>
            <a:r>
              <a:rPr sz="1800" b="1">
                <a:solidFill>
                  <a:srgbClr val="000000"/>
                </a:solidFill>
              </a:rPr>
              <a:t>language objective</a:t>
            </a:r>
            <a:r>
              <a:rPr sz="1800" b="0">
                <a:solidFill>
                  <a:srgbClr val="000000"/>
                </a:solidFill>
              </a:rPr>
              <a:t> and the images,
complete one of these:</a:t>
            </a:r>
          </a:p>
          <a:p>
            <a:pPr marL="256032" indent="-146304">
              <a:spcAft>
                <a:spcPts val="800"/>
              </a:spcAft>
              <a:buChar char="•"/>
              <a:defRPr>
                <a:solidFill>
                  <a:srgbClr val="548235"/>
                </a:solidFill>
              </a:defRPr>
            </a:pPr>
            <a:r>
              <a:rPr sz="1800" i="1">
                <a:solidFill>
                  <a:srgbClr val="548235"/>
                </a:solidFill>
              </a:rPr>
              <a:t>I think the question is asking...</a:t>
            </a:r>
          </a:p>
          <a:p>
            <a:pPr marL="256032" indent="-146304">
              <a:spcAft>
                <a:spcPts val="800"/>
              </a:spcAft>
              <a:buChar char="•"/>
              <a:defRPr>
                <a:solidFill>
                  <a:srgbClr val="000000"/>
                </a:solidFill>
              </a:defRPr>
            </a:pPr>
            <a:r>
              <a:rPr sz="1800" i="1">
                <a:solidFill>
                  <a:srgbClr val="000000"/>
                </a:solidFill>
              </a:rPr>
              <a:t>I think that the term _____ means... because...</a:t>
            </a:r>
          </a:p>
          <a:p>
            <a:pPr marL="256032" indent="-146304">
              <a:spcAft>
                <a:spcPts val="800"/>
              </a:spcAft>
              <a:buChar char="•"/>
              <a:defRPr>
                <a:solidFill>
                  <a:srgbClr val="548235"/>
                </a:solidFill>
              </a:defRPr>
            </a:pPr>
            <a:r>
              <a:rPr sz="1800" i="1">
                <a:solidFill>
                  <a:srgbClr val="548235"/>
                </a:solidFill>
              </a:rPr>
              <a:t>The picture makes me think of... because...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408176"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914400"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Today’s Focus: </a:t>
            </a:r>
            <a:r>
              <a:rPr sz="2700" b="1">
                <a:solidFill>
                  <a:srgbClr val="7030A0"/>
                </a:solidFill>
              </a:rPr>
              <a:t>Sumer</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Content Objective</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Today we will talk about </a:t>
            </a:r>
            <a:r>
              <a:rPr sz="2400" b="1">
                <a:solidFill>
                  <a:srgbClr val="7030A0"/>
                </a:solidFill>
              </a:rPr>
              <a:t>Sumer</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Language Objective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In complete sentences, I can answer this question using the vocabulary words to the right:</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600"/>
            </a:pPr>
            <a:r>
              <a:rPr sz="1600"/>
              <a:t>Why do you think </a:t>
            </a:r>
            <a:r>
              <a:rPr sz="1600" b="1">
                <a:solidFill>
                  <a:srgbClr val="7030A0"/>
                </a:solidFill>
              </a:rPr>
              <a:t>Sumer</a:t>
            </a:r>
            <a:r>
              <a:rPr sz="1600"/>
              <a:t> developed independent </a:t>
            </a:r>
            <a:r>
              <a:rPr sz="1600" b="1">
                <a:solidFill>
                  <a:srgbClr val="7030A0"/>
                </a:solidFill>
              </a:rPr>
              <a:t>city-states</a:t>
            </a:r>
            <a:r>
              <a:rPr sz="1600"/>
              <a:t> instead of a single unified </a:t>
            </a:r>
            <a:r>
              <a:rPr sz="1600" b="1">
                <a:solidFill>
                  <a:srgbClr val="7030A0"/>
                </a:solidFill>
              </a:rPr>
              <a:t>empire</a:t>
            </a:r>
            <a:r>
              <a:rPr sz="1600"/>
              <a:t>?</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600"/>
            </a:pPr>
            <a:r>
              <a:rPr sz="1600" i="1"/>
              <a:t>Perhaps </a:t>
            </a:r>
            <a:r>
              <a:rPr sz="1600" i="1" b="1">
                <a:solidFill>
                  <a:srgbClr val="7030A0"/>
                </a:solidFill>
              </a:rPr>
              <a:t>Sumer</a:t>
            </a:r>
            <a:r>
              <a:rPr sz="1600" i="1"/>
              <a:t> developed independent </a:t>
            </a:r>
            <a:r>
              <a:rPr sz="1600" i="1" b="1">
                <a:solidFill>
                  <a:srgbClr val="7030A0"/>
                </a:solidFill>
              </a:rPr>
              <a:t>city-states</a:t>
            </a:r>
            <a:r>
              <a:rPr sz="1600" i="1"/>
              <a:t> instead of a single unified </a:t>
            </a:r>
            <a:r>
              <a:rPr sz="1600" i="1" b="1">
                <a:solidFill>
                  <a:srgbClr val="7030A0"/>
                </a:solidFill>
              </a:rPr>
              <a:t>empire</a:t>
            </a:r>
            <a:r>
              <a:rPr sz="1600" i="1"/>
              <a:t> because… </a:t>
            </a:r>
          </a:p>
        </p:txBody>
      </p:sp>
      <p:pic>
        <p:nvPicPr>
          <p:cNvPr id="38" name="Picture 37" descr="SocWH038w.png"/>
          <p:cNvPicPr>
            <a:picLocks noChangeAspect="1"/>
          </p:cNvPicPr>
          <p:nvPr/>
        </p:nvPicPr>
        <p:blipFill>
          <a:blip r:embed="rId23"/>
          <a:stretch>
            <a:fillRect/>
          </a:stretch>
        </p:blipFill>
        <p:spPr>
          <a:xfrm>
            <a:off x="9144000" y="0"/>
            <a:ext cx="3054096" cy="2286000"/>
          </a:xfrm>
          <a:prstGeom prst="rect">
            <a:avLst/>
          </a:prstGeom>
        </p:spPr>
      </p:pic>
      <p:pic>
        <p:nvPicPr>
          <p:cNvPr id="39" name="Picture 38" descr="SocWH031w.png"/>
          <p:cNvPicPr>
            <a:picLocks noChangeAspect="1"/>
          </p:cNvPicPr>
          <p:nvPr/>
        </p:nvPicPr>
        <p:blipFill>
          <a:blip r:embed="rId24"/>
          <a:stretch>
            <a:fillRect/>
          </a:stretch>
        </p:blipFill>
        <p:spPr>
          <a:xfrm>
            <a:off x="9144000" y="2286000"/>
            <a:ext cx="3054096" cy="2286000"/>
          </a:xfrm>
          <a:prstGeom prst="rect">
            <a:avLst/>
          </a:prstGeom>
        </p:spPr>
      </p:pic>
      <p:pic>
        <p:nvPicPr>
          <p:cNvPr id="40" name="Picture 39" descr="SocWH009w.png"/>
          <p:cNvPicPr>
            <a:picLocks noChangeAspect="1"/>
          </p:cNvPicPr>
          <p:nvPr/>
        </p:nvPicPr>
        <p:blipFill>
          <a:blip r:embed="rId25"/>
          <a:stretch>
            <a:fillRect/>
          </a:stretch>
        </p:blipFill>
        <p:spPr>
          <a:xfrm>
            <a:off x="9144000" y="4572000"/>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WH038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914400"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What was </a:t>
            </a:r>
            <a:r>
              <a:rPr sz="1800" b="1">
                <a:solidFill>
                  <a:srgbClr val="7030A0"/>
                </a:solidFill>
              </a:rPr>
              <a:t>Sumer</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b="1">
                <a:solidFill>
                  <a:srgbClr val="7030A0"/>
                </a:solidFill>
              </a:rPr>
              <a:t>Sumer</a:t>
            </a:r>
            <a:r>
              <a:rPr sz="1800" i="1"/>
              <a:t> was…</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031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993392"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1865376"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was the </a:t>
            </a:r>
            <a:r>
              <a:rPr sz="1800" b="1">
                <a:solidFill>
                  <a:srgbClr val="7030A0"/>
                </a:solidFill>
              </a:rPr>
              <a:t>Neolithic Revolution</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 </a:t>
            </a:r>
            <a:r>
              <a:rPr sz="1800" i="1" b="1">
                <a:solidFill>
                  <a:srgbClr val="7030A0"/>
                </a:solidFill>
              </a:rPr>
              <a:t>The Neolithic Revolution</a:t>
            </a:r>
            <a:r>
              <a:rPr sz="1800" i="1"/>
              <a:t> was…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Signal: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Share: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Goes 1ˢᵗ:</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Assess:</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4956048"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005072"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065776"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WH031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WH038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Relational Question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How is </a:t>
            </a:r>
            <a:r>
              <a:rPr sz="1800" b="1">
                <a:solidFill>
                  <a:srgbClr val="7030A0"/>
                </a:solidFill>
              </a:rPr>
              <a:t>Sumer</a:t>
            </a:r>
            <a:r>
              <a:rPr sz="1800"/>
              <a:t> related to the </a:t>
            </a:r>
            <a:r>
              <a:rPr sz="1800" b="1">
                <a:solidFill>
                  <a:srgbClr val="7030A0"/>
                </a:solidFill>
              </a:rPr>
              <a:t>Neolithic Revolution</a:t>
            </a:r>
            <a:r>
              <a:rPr sz="1800"/>
              <a:t>?</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b="1">
                <a:solidFill>
                  <a:srgbClr val="7030A0"/>
                </a:solidFill>
              </a:rPr>
              <a:t>Sumer</a:t>
            </a:r>
            <a:r>
              <a:rPr sz="1800" i="1"/>
              <a:t> is related to the </a:t>
            </a:r>
            <a:r>
              <a:rPr sz="1800" i="1" b="1">
                <a:solidFill>
                  <a:srgbClr val="7030A0"/>
                </a:solidFill>
              </a:rPr>
              <a:t>Neolithic Revolution</a:t>
            </a:r>
            <a:r>
              <a:rPr sz="1800" i="1"/>
              <a:t> because…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