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4.xml"/><Relationship Id="rId35" Type="http://schemas.openxmlformats.org/officeDocument/2006/relationships/slide" Target="slide15.xml"/><Relationship Id="rId36" Type="http://schemas.openxmlformats.org/officeDocument/2006/relationships/slide" Target="slide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4.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2.png"/><Relationship Id="rId22" Type="http://schemas.openxmlformats.org/officeDocument/2006/relationships/image" Target="../media/image63.png"/><Relationship Id="rId23" Type="http://schemas.openxmlformats.org/officeDocument/2006/relationships/image" Target="../media/image64.png"/><Relationship Id="rId24" Type="http://schemas.openxmlformats.org/officeDocument/2006/relationships/image" Target="../media/image6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5.xml"/><Relationship Id="rId5" Type="http://schemas.openxmlformats.org/officeDocument/2006/relationships/slide" Target="slide16.xml"/><Relationship Id="rId6" Type="http://schemas.openxmlformats.org/officeDocument/2006/relationships/slide" Target="slide18.xml"/><Relationship Id="rId7" Type="http://schemas.openxmlformats.org/officeDocument/2006/relationships/slide" Target="slide19.xml"/><Relationship Id="rId8" Type="http://schemas.openxmlformats.org/officeDocument/2006/relationships/slide" Target="slide20.xml"/><Relationship Id="rId9" Type="http://schemas.openxmlformats.org/officeDocument/2006/relationships/slide" Target="slide24.xml"/><Relationship Id="rId10" Type="http://schemas.openxmlformats.org/officeDocument/2006/relationships/slide" Target="slide25.xml"/><Relationship Id="rId11" Type="http://schemas.openxmlformats.org/officeDocument/2006/relationships/slide" Target="slide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7.png"/><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8.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4.xml"/><Relationship Id="rId8" Type="http://schemas.openxmlformats.org/officeDocument/2006/relationships/image" Target="../media/image73.png"/><Relationship Id="rId9" Type="http://schemas.openxmlformats.org/officeDocument/2006/relationships/image" Target="../media/image55.png"/><Relationship Id="rId10" Type="http://schemas.openxmlformats.org/officeDocument/2006/relationships/image" Target="../media/image5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0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is </a:t>
            </a:r>
            <a:r>
              <a:rPr sz="1800" b="1">
                <a:solidFill>
                  <a:srgbClr val="7030A0"/>
                </a:solidFill>
              </a:rPr>
              <a:t>agriculture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Agriculture</a:t>
            </a:r>
            <a:r>
              <a:rPr sz="1800" i="1"/>
              <a:t> is… </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002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010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does the rise of </a:t>
            </a:r>
            <a:r>
              <a:rPr sz="1800" b="1">
                <a:solidFill>
                  <a:srgbClr val="7030A0"/>
                </a:solidFill>
              </a:rPr>
              <a:t>civilizations</a:t>
            </a:r>
            <a:r>
              <a:rPr sz="1800"/>
              <a:t> relate to </a:t>
            </a:r>
            <a:r>
              <a:rPr sz="1800" b="1">
                <a:solidFill>
                  <a:srgbClr val="7030A0"/>
                </a:solidFill>
              </a:rPr>
              <a:t>agriculture</a:t>
            </a:r>
            <a:r>
              <a:rPr sz="1800"/>
              <a:t>?  </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One way the rise of </a:t>
            </a:r>
            <a:r>
              <a:rPr sz="1800" i="1" b="1">
                <a:solidFill>
                  <a:srgbClr val="7030A0"/>
                </a:solidFill>
              </a:rPr>
              <a:t>civilizations</a:t>
            </a:r>
            <a:r>
              <a:rPr sz="1800" i="1"/>
              <a:t> relates to </a:t>
            </a:r>
            <a:r>
              <a:rPr sz="1800" i="1" b="1">
                <a:solidFill>
                  <a:srgbClr val="7030A0"/>
                </a:solidFill>
              </a:rPr>
              <a:t>agriculture</a:t>
            </a:r>
            <a:r>
              <a:rPr sz="1800" i="1"/>
              <a:t> is… </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0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91440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is </a:t>
            </a:r>
            <a:r>
              <a:rPr sz="1800" b="1">
                <a:solidFill>
                  <a:srgbClr val="7030A0"/>
                </a:solidFill>
              </a:rPr>
              <a:t>agriculture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Agriculture</a:t>
            </a:r>
            <a:r>
              <a:rPr sz="1800" i="1"/>
              <a:t> is… </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1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are </a:t>
            </a:r>
            <a:r>
              <a:rPr sz="1800" b="1">
                <a:solidFill>
                  <a:srgbClr val="7030A0"/>
                </a:solidFill>
              </a:rPr>
              <a:t>hunter-gatherers</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Hunter-gatherers</a:t>
            </a:r>
            <a:r>
              <a:rPr sz="1800" i="1"/>
              <a:t> are… </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10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91440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Why do you think societies become less egalitarian when transitioning from a </a:t>
            </a:r>
            <a:r>
              <a:rPr sz="1800" b="1">
                <a:solidFill>
                  <a:srgbClr val="7030A0"/>
                </a:solidFill>
              </a:rPr>
              <a:t>hunter-gatherer</a:t>
            </a:r>
            <a:r>
              <a:rPr sz="1800"/>
              <a:t> lifestyle to urbanized </a:t>
            </a:r>
            <a:r>
              <a:rPr sz="1800" b="1">
                <a:solidFill>
                  <a:srgbClr val="7030A0"/>
                </a:solidFill>
              </a:rPr>
              <a:t>agricultural</a:t>
            </a:r>
            <a:r>
              <a:rPr sz="1800"/>
              <a:t> </a:t>
            </a:r>
            <a:r>
              <a:rPr sz="1800" b="1">
                <a:solidFill>
                  <a:srgbClr val="7030A0"/>
                </a:solidFill>
              </a:rPr>
              <a:t>civilizations</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Why do you think societies become less egalitarian when transitioning from a </a:t>
            </a:r>
            <a:r>
              <a:rPr sz="1800" i="1" b="1">
                <a:solidFill>
                  <a:srgbClr val="7030A0"/>
                </a:solidFill>
              </a:rPr>
              <a:t>hunter-gatherer</a:t>
            </a:r>
            <a:r>
              <a:rPr sz="1800" i="1"/>
              <a:t> lifestyle to urbanized </a:t>
            </a:r>
            <a:r>
              <a:rPr sz="1800" i="1" b="1">
                <a:solidFill>
                  <a:srgbClr val="7030A0"/>
                </a:solidFill>
              </a:rPr>
              <a:t>agricultural</a:t>
            </a:r>
            <a:r>
              <a:rPr sz="1800" i="1"/>
              <a:t> </a:t>
            </a:r>
            <a:r>
              <a:rPr sz="1800" i="1" b="1">
                <a:solidFill>
                  <a:srgbClr val="7030A0"/>
                </a:solidFill>
              </a:rPr>
              <a:t>civilizations</a:t>
            </a:r>
            <a:r>
              <a:rPr sz="1800" i="1"/>
              <a: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civilization</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civilization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civilization</a:t>
            </a:r>
            <a:r>
              <a:rPr sz="2000" i="1"/>
              <a:t>
• My visual is…
• It relates to what I’ve learned about </a:t>
            </a:r>
            <a:r>
              <a:rPr b="1" i="1" sz="2000">
                <a:solidFill>
                  <a:srgbClr val="7030A0"/>
                </a:solidFill>
              </a:rPr>
              <a:t>civilization</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civilization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civilization.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is a </a:t>
            </a:r>
            <a:r>
              <a:rPr sz="1100" b="1">
                <a:solidFill>
                  <a:srgbClr val="7030A0"/>
                </a:solidFill>
              </a:rPr>
              <a:t>civilization</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A </a:t>
            </a:r>
            <a:r>
              <a:rPr sz="1100" i="1" b="1">
                <a:solidFill>
                  <a:srgbClr val="7030A0"/>
                </a:solidFill>
              </a:rPr>
              <a:t>civilization</a:t>
            </a:r>
            <a:r>
              <a:rPr sz="1100" i="1"/>
              <a:t> is…</a:t>
            </a:r>
          </a:p>
        </p:txBody>
      </p:sp>
      <p:pic>
        <p:nvPicPr>
          <p:cNvPr id="9" name="Picture 8" descr="SocWH010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civilization</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400"/>
            </a:pPr>
            <a:r>
              <a:rPr sz="1400" i="0"/>
              <a:t>Why do you think societies become less egalitarian when transitioning from a </a:t>
            </a:r>
            <a:r>
              <a:rPr sz="1400" i="0" b="1">
                <a:solidFill>
                  <a:srgbClr val="7030A0"/>
                </a:solidFill>
              </a:rPr>
              <a:t>hunter-gatherer</a:t>
            </a:r>
            <a:r>
              <a:rPr sz="1400" i="0"/>
              <a:t> lifestyle to urbanized </a:t>
            </a:r>
            <a:r>
              <a:rPr sz="1400" i="0" b="1">
                <a:solidFill>
                  <a:srgbClr val="7030A0"/>
                </a:solidFill>
              </a:rPr>
              <a:t>agricultural</a:t>
            </a:r>
            <a:r>
              <a:rPr sz="1400" i="0"/>
              <a:t> </a:t>
            </a:r>
            <a:r>
              <a:rPr sz="1400" i="0" b="1">
                <a:solidFill>
                  <a:srgbClr val="7030A0"/>
                </a:solidFill>
              </a:rPr>
              <a:t>civilizations</a:t>
            </a:r>
            <a:r>
              <a:rPr sz="1400" i="0"/>
              <a:t>?</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sz="1500"/>
            </a:pPr>
            <a:r>
              <a:rPr sz="1500" i="0"/>
              <a:t>Why do you think societies become less egalitarian when transitioning from a </a:t>
            </a:r>
            <a:r>
              <a:rPr sz="1500" i="0" b="1">
                <a:solidFill>
                  <a:srgbClr val="7030A0"/>
                </a:solidFill>
              </a:rPr>
              <a:t>hunter-gatherer</a:t>
            </a:r>
            <a:r>
              <a:rPr sz="1500" i="0"/>
              <a:t> lifestyle to urbanized </a:t>
            </a:r>
            <a:r>
              <a:rPr sz="1500" i="0" b="1">
                <a:solidFill>
                  <a:srgbClr val="7030A0"/>
                </a:solidFill>
              </a:rPr>
              <a:t>agricultural</a:t>
            </a:r>
            <a:r>
              <a:rPr sz="1500" i="0"/>
              <a:t> </a:t>
            </a:r>
            <a:r>
              <a:rPr sz="1500" i="0" b="1">
                <a:solidFill>
                  <a:srgbClr val="7030A0"/>
                </a:solidFill>
              </a:rPr>
              <a:t>civilizations</a:t>
            </a:r>
            <a:r>
              <a:rPr sz="1500" i="0"/>
              <a:t>?</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sz="1500"/>
            </a:pPr>
            <a:r>
              <a:rPr sz="1500" i="1">
                <a:solidFill>
                  <a:srgbClr val="2E75B6"/>
                </a:solidFill>
              </a:rPr>
              <a:t>Why do you think societies become less egalitarian when transitioning from a </a:t>
            </a:r>
            <a:r>
              <a:rPr sz="1500" i="1" b="1">
                <a:solidFill>
                  <a:srgbClr val="2E75B6"/>
                </a:solidFill>
              </a:rPr>
              <a:t>hunter-gatherer</a:t>
            </a:r>
            <a:r>
              <a:rPr sz="1500" i="1">
                <a:solidFill>
                  <a:srgbClr val="2E75B6"/>
                </a:solidFill>
              </a:rPr>
              <a:t> lifestyle to urbanized </a:t>
            </a:r>
            <a:r>
              <a:rPr sz="1500" i="1" b="1">
                <a:solidFill>
                  <a:srgbClr val="2E75B6"/>
                </a:solidFill>
              </a:rPr>
              <a:t>agricultural</a:t>
            </a:r>
            <a:r>
              <a:rPr sz="1500" i="1">
                <a:solidFill>
                  <a:srgbClr val="2E75B6"/>
                </a:solidFill>
              </a:rPr>
              <a:t> </a:t>
            </a:r>
            <a:r>
              <a:rPr sz="1500" i="1" b="1">
                <a:solidFill>
                  <a:srgbClr val="2E75B6"/>
                </a:solidFill>
              </a:rPr>
              <a:t>civilizations</a:t>
            </a:r>
            <a:r>
              <a:rPr sz="1500" i="1">
                <a:solidFill>
                  <a:srgbClr val="2E75B6"/>
                </a:solidFill>
              </a:rPr>
              <a:t>?</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Why do you think societies become less egalitarian when transitioning from a </a:t>
            </a:r>
            <a:r>
              <a:rPr sz="1000" i="0" b="1">
                <a:solidFill>
                  <a:srgbClr val="7030A0"/>
                </a:solidFill>
              </a:rPr>
              <a:t>hunter-gatherer</a:t>
            </a:r>
            <a:r>
              <a:rPr sz="1000" i="0"/>
              <a:t> lifestyle to urbanized </a:t>
            </a:r>
            <a:r>
              <a:rPr sz="1000" i="0" b="1">
                <a:solidFill>
                  <a:srgbClr val="7030A0"/>
                </a:solidFill>
              </a:rPr>
              <a:t>agricultural</a:t>
            </a:r>
            <a:r>
              <a:rPr sz="1000" i="0"/>
              <a:t> </a:t>
            </a:r>
            <a:r>
              <a:rPr sz="1000" i="0" b="1">
                <a:solidFill>
                  <a:srgbClr val="7030A0"/>
                </a:solidFill>
              </a:rPr>
              <a:t>civilizations</a:t>
            </a:r>
            <a:r>
              <a:rPr sz="1000" i="0"/>
              <a:t>?</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civilization</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WH002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WH002w.png"/>
          <p:cNvPicPr>
            <a:picLocks noChangeAspect="1"/>
          </p:cNvPicPr>
          <p:nvPr/>
        </p:nvPicPr>
        <p:blipFill>
          <a:blip r:embed="rId9"/>
          <a:stretch>
            <a:fillRect/>
          </a:stretch>
        </p:blipFill>
        <p:spPr>
          <a:xfrm>
            <a:off x="9537192" y="658368"/>
            <a:ext cx="1435608" cy="1078992"/>
          </a:xfrm>
          <a:prstGeom prst="rect">
            <a:avLst/>
          </a:prstGeom>
        </p:spPr>
      </p:pic>
      <p:pic>
        <p:nvPicPr>
          <p:cNvPr id="22" name="Picture 21" descr="SocWH019w.png"/>
          <p:cNvPicPr>
            <a:picLocks noChangeAspect="1"/>
          </p:cNvPicPr>
          <p:nvPr/>
        </p:nvPicPr>
        <p:blipFill>
          <a:blip r:embed="rId10"/>
          <a:stretch>
            <a:fillRect/>
          </a:stretch>
        </p:blipFill>
        <p:spPr>
          <a:xfrm>
            <a:off x="9537192" y="5559552"/>
            <a:ext cx="1435608" cy="1078992"/>
          </a:xfrm>
          <a:prstGeom prst="rect">
            <a:avLst/>
          </a:prstGeom>
        </p:spPr>
      </p:pic>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civilization...</a:t>
            </a:r>
            <a:r>
              <a:rPr i="1"/>
              <a:t>
From this visual, I can infer… </a:t>
            </a:r>
            <a:r>
              <a:t>(use </a:t>
            </a:r>
            <a:r>
              <a:rPr b="1">
                <a:solidFill>
                  <a:srgbClr val="7030A0"/>
                </a:solidFill>
              </a:rPr>
              <a:t>civilization</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10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civilization</a:t>
            </a:r>
            <a:r>
              <a:t>. Include 3-5 other vocabulary words in your paragraph. You may include the following stems:</a:t>
            </a:r>
          </a:p>
          <a:p>
            <a:pPr marL="182880" indent="-128016">
              <a:spcAft>
                <a:spcPts val="0"/>
              </a:spcAft>
              <a:buChar char="•"/>
            </a:pPr>
            <a:r>
              <a:rPr sz="2000" i="1"/>
              <a:t> A </a:t>
            </a:r>
            <a:r>
              <a:rPr sz="2000" i="1" b="1">
                <a:solidFill>
                  <a:srgbClr val="7030A0"/>
                </a:solidFill>
              </a:rPr>
              <a:t>civilization</a:t>
            </a:r>
            <a:r>
              <a:rPr sz="2000" i="1"/>
              <a:t> is… </a:t>
            </a:r>
          </a:p>
          <a:p>
            <a:pPr marL="182880" indent="-128016">
              <a:spcAft>
                <a:spcPts val="0"/>
              </a:spcAft>
              <a:buChar char="•"/>
            </a:pPr>
            <a:r>
              <a:rPr sz="2000" i="1"/>
              <a:t>One way the rise of </a:t>
            </a:r>
            <a:r>
              <a:rPr sz="2000" i="1" b="1">
                <a:solidFill>
                  <a:srgbClr val="7030A0"/>
                </a:solidFill>
              </a:rPr>
              <a:t>civilizations</a:t>
            </a:r>
            <a:r>
              <a:rPr sz="2000" i="1"/>
              <a:t> relates to </a:t>
            </a:r>
            <a:r>
              <a:rPr sz="2000" i="1" b="1">
                <a:solidFill>
                  <a:srgbClr val="7030A0"/>
                </a:solidFill>
              </a:rPr>
              <a:t>agriculture</a:t>
            </a:r>
            <a:r>
              <a:rPr sz="2000" i="1"/>
              <a:t> is… </a:t>
            </a:r>
          </a:p>
          <a:p>
            <a:pPr marL="182880" indent="-128016">
              <a:spcAft>
                <a:spcPts val="0"/>
              </a:spcAft>
              <a:buChar char="•"/>
            </a:pPr>
            <a:r>
              <a:rPr sz="2000" i="1"/>
              <a:t>Why do you think societies become less egalitarian when transitioning from a </a:t>
            </a:r>
            <a:r>
              <a:rPr sz="2000" i="1" b="1">
                <a:solidFill>
                  <a:srgbClr val="7030A0"/>
                </a:solidFill>
              </a:rPr>
              <a:t>hunter-gatherer</a:t>
            </a:r>
            <a:r>
              <a:rPr sz="2000" i="1"/>
              <a:t> lifestyle to urbanized </a:t>
            </a:r>
            <a:r>
              <a:rPr sz="2000" i="1" b="1">
                <a:solidFill>
                  <a:srgbClr val="7030A0"/>
                </a:solidFill>
              </a:rPr>
              <a:t>agricultural</a:t>
            </a:r>
            <a:r>
              <a:rPr sz="2000" i="1"/>
              <a:t> </a:t>
            </a:r>
            <a:r>
              <a:rPr sz="2000" i="1" b="1">
                <a:solidFill>
                  <a:srgbClr val="7030A0"/>
                </a:solidFill>
              </a:rPr>
              <a:t>civilizations</a:t>
            </a:r>
            <a:r>
              <a:rPr sz="2000" i="1"/>
              <a:t>?</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1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02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1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WH010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civilization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civilization</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000"/>
            </a:pPr>
            <a:r>
              <a:rPr sz="1000"/>
              <a:t>Why do you think societies become less egalitarian when transitioning from a </a:t>
            </a:r>
            <a:r>
              <a:rPr sz="1000" b="1">
                <a:solidFill>
                  <a:srgbClr val="7030A0"/>
                </a:solidFill>
              </a:rPr>
              <a:t>hunter-gatherer</a:t>
            </a:r>
            <a:r>
              <a:rPr sz="1000"/>
              <a:t> lifestyle to urbanized </a:t>
            </a:r>
            <a:r>
              <a:rPr sz="1000" b="1">
                <a:solidFill>
                  <a:srgbClr val="7030A0"/>
                </a:solidFill>
              </a:rPr>
              <a:t>agricultural</a:t>
            </a:r>
            <a:r>
              <a:rPr sz="1000"/>
              <a:t> </a:t>
            </a:r>
            <a:r>
              <a:rPr sz="1000" b="1">
                <a:solidFill>
                  <a:srgbClr val="7030A0"/>
                </a:solidFill>
              </a:rPr>
              <a:t>civilizations</a:t>
            </a:r>
            <a:r>
              <a:rPr sz="1000"/>
              <a:t>?</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200"/>
            </a:pPr>
            <a:r>
              <a:rPr sz="1200" i="1"/>
              <a:t>Why do you think societies become less egalitarian when transitioning from a </a:t>
            </a:r>
            <a:r>
              <a:rPr sz="1200" i="1" b="1">
                <a:solidFill>
                  <a:srgbClr val="7030A0"/>
                </a:solidFill>
              </a:rPr>
              <a:t>hunter-gatherer</a:t>
            </a:r>
            <a:r>
              <a:rPr sz="1200" i="1"/>
              <a:t> lifestyle to urbanized </a:t>
            </a:r>
            <a:r>
              <a:rPr sz="1200" i="1" b="1">
                <a:solidFill>
                  <a:srgbClr val="7030A0"/>
                </a:solidFill>
              </a:rPr>
              <a:t>agricultural</a:t>
            </a:r>
            <a:r>
              <a:rPr sz="1200" i="1"/>
              <a:t> </a:t>
            </a:r>
            <a:r>
              <a:rPr sz="1200" i="1" b="1">
                <a:solidFill>
                  <a:srgbClr val="7030A0"/>
                </a:solidFill>
              </a:rPr>
              <a:t>civilizations</a:t>
            </a:r>
            <a:r>
              <a:rPr sz="1200" i="1"/>
              <a:t>?</a:t>
            </a:r>
          </a:p>
        </p:txBody>
      </p:sp>
      <p:pic>
        <p:nvPicPr>
          <p:cNvPr id="38" name="Picture 37" descr="SocWH010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WH002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WH019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WH010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is a </a:t>
            </a:r>
            <a:r>
              <a:rPr sz="1800" b="1">
                <a:solidFill>
                  <a:srgbClr val="7030A0"/>
                </a:solidFill>
              </a:rPr>
              <a:t>civilization</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 A </a:t>
            </a:r>
            <a:r>
              <a:rPr sz="1800" i="1" b="1">
                <a:solidFill>
                  <a:srgbClr val="7030A0"/>
                </a:solidFill>
              </a:rPr>
              <a:t>civilization</a:t>
            </a:r>
            <a:r>
              <a:rPr sz="1800" i="1"/>
              <a:t> is… </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0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86537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is </a:t>
            </a:r>
            <a:r>
              <a:rPr sz="1800" b="1">
                <a:solidFill>
                  <a:srgbClr val="7030A0"/>
                </a:solidFill>
              </a:rPr>
              <a:t>agriculture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Agriculture</a:t>
            </a:r>
            <a:r>
              <a:rPr sz="1800" i="1"/>
              <a:t> is…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002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010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does the rise of </a:t>
            </a:r>
            <a:r>
              <a:rPr sz="1800" b="1">
                <a:solidFill>
                  <a:srgbClr val="7030A0"/>
                </a:solidFill>
              </a:rPr>
              <a:t>civilizations</a:t>
            </a:r>
            <a:r>
              <a:rPr sz="1800"/>
              <a:t> relate to </a:t>
            </a:r>
            <a:r>
              <a:rPr sz="1800" b="1">
                <a:solidFill>
                  <a:srgbClr val="7030A0"/>
                </a:solidFill>
              </a:rPr>
              <a:t>agriculture</a:t>
            </a:r>
            <a:r>
              <a:rPr sz="1800"/>
              <a:t>?  </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One way the rise of </a:t>
            </a:r>
            <a:r>
              <a:rPr sz="1800" i="1" b="1">
                <a:solidFill>
                  <a:srgbClr val="7030A0"/>
                </a:solidFill>
              </a:rPr>
              <a:t>civilizations</a:t>
            </a:r>
            <a:r>
              <a:rPr sz="1800" i="1"/>
              <a:t> relates to </a:t>
            </a:r>
            <a:r>
              <a:rPr sz="1800" i="1" b="1">
                <a:solidFill>
                  <a:srgbClr val="7030A0"/>
                </a:solidFill>
              </a:rPr>
              <a:t>agriculture</a:t>
            </a:r>
            <a:r>
              <a:rPr sz="1800" i="1"/>
              <a:t> is…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