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de predicción antes de presentar la palabra, o como repaso al final de la lección. Esta actividad se puede realizar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mostrara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 ejemplo, si la palabra central es “átomo”, un estudiante podría:</a:t>
            </a:r>
          </a:p>
          <a:p>
            <a:r>
              <a:t>•   Hacer una conexión con “protón” y escribir “los átomos contienen protones” al lado de la línea de conexión.</a:t>
            </a:r>
          </a:p>
          <a:p>
            <a:r>
              <a:t>•   Hacer una conexión con “molécula” y escribir “los átomos componen las moléculas” al lado de la línea de conexión.</a:t>
            </a:r>
          </a:p>
          <a:p>
            <a:r>
              <a:t>•   Hacer una conexión con “materia” y escribir “los átomos son las unidades más pequeñas de la materia” al lado de la línea de conexión.</a:t>
            </a:r>
          </a:p>
          <a:p>
            <a:r>
              <a:t>•   Hacer una conexión con “núcleo” y escribir “el centro de un átomo es el núcleo” al lado de la línea de conexión.</a:t>
            </a:r>
          </a:p>
          <a:p/>
          <a:p>
            <a:r>
              <a:t>Alternativamente, los estudiantes pueden crear una Red de Conexión de Vocabulario (Teaching Science to English Learners by Fleenor y Beene, 2019, p.53) en la cual se puede hacer cualquier conexión entre dos palabras – no tiene que haber una palabra “central”.</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Cuando los estudiantes terminen, se recomienda que compartan sus párrafos con un compañero o grupo, con tiempo después para hacer cualquier edición a sus párrafos.</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a:p/>
          <a:p>
            <a:r>
              <a:t>Para un ejemplo modelado de apoyo a los estudiantes para prepararlos para la aleatorización, consulte 7 Steps to a Language-Rich Interactive Classroom de John Seidlitz y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Esto se puede hacer de forma independiente, con un compañero o los estudiantes pueden crear listas individuales y luego compartirlas con un compañero.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Se recomienda que el objetivo del lenguaje sea la escritura (para los grados 2-12) con la conversación estructurada durante la clase.</a:t>
            </a:r>
          </a:p>
          <a:p/>
          <a:p/>
          <a:p>
            <a:pPr/>
            <a:r>
              <a:t>El objetivo de contenido puede modificarse para utilizar la terminología específica del estándar de aprendizaje.
</a:t>
            </a:r>
            <a:r>
              <a:t>Nota: estos objetivos se han simplificado para facilitar su implementación. Para obtener más información sobre los objetivos de contenido y lenguaje, consulte 7 Steps to a Language-Rich Interactive Classroom de John Seidlitz y Bill Perryman (p.118-123).</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defRPr b="1"/>
            </a:pPr>
            <a:r>
              <a:t>Conversación estructurada</a:t>
            </a:r>
          </a:p>
          <a:p/>
          <a:p>
            <a:pPr/>
            <a:r>
              <a:t>Esta actividad se llama QSSSA y se describe con más detalle en Teaching Science to English Learners by Stephen Fleenor y Tina Beene (p.29)</a:t>
            </a:r>
          </a:p>
          <a:p/>
          <a:p>
            <a:pPr>
              <a:defRPr b="1" u="sng"/>
            </a:pPr>
            <a:r>
              <a:t>Guión:</a:t>
            </a:r>
          </a:p>
          <a:p>
            <a:pPr marL="256032" indent="-146304">
              <a:buChar char="•"/>
            </a:pPr>
            <a:r>
              <a:rPr b="0"/>
              <a:t>Clase, pronunciemos esta palabra en voz alta: </a:t>
            </a:r>
            <a:r>
              <a:rPr b="1"/>
              <a:t>(lee la palabra del vocabulario)</a:t>
            </a:r>
          </a:p>
          <a:p>
            <a:pPr marL="256032" indent="-146304">
              <a:buChar char="•"/>
            </a:pPr>
            <a:r>
              <a:rPr b="0"/>
              <a:t>¿Puede todo el mundo _______ </a:t>
            </a:r>
            <a:r>
              <a:rPr b="1"/>
              <a:t>(señal)</a:t>
            </a:r>
            <a:r>
              <a:rPr b="0"/>
              <a:t>. Piensa acerca de esta pregunta. Cuando estés listo para terminar esta frase, _______ </a:t>
            </a:r>
            <a:r>
              <a:rPr b="1"/>
              <a:t>(inicio de oración)</a:t>
            </a:r>
            <a:r>
              <a:rPr b="0"/>
              <a:t>, muéstramelo haciendo _______ </a:t>
            </a:r>
            <a:r>
              <a:rPr b="1"/>
              <a:t>(desactiva la señal).</a:t>
            </a:r>
          </a:p>
          <a:p>
            <a:pPr marL="256032" indent="-146304">
              <a:buChar char="•"/>
            </a:pPr>
            <a:r>
              <a:rPr b="0"/>
              <a:t>Vas a compartir con _______ </a:t>
            </a:r>
            <a:r>
              <a:rPr b="1"/>
              <a:t>(compartir)</a:t>
            </a:r>
            <a:r>
              <a:rPr b="0"/>
              <a:t>. La persona que irá primero es _______ </a:t>
            </a:r>
            <a:r>
              <a:rPr b="1"/>
              <a:t>(compartir).</a:t>
            </a:r>
          </a:p>
          <a:p>
            <a:pPr marL="256032" indent="-146304">
              <a:buChar char="•"/>
            </a:pPr>
            <a:r>
              <a:rPr b="0"/>
              <a:t>Voy a _______ </a:t>
            </a:r>
            <a:r>
              <a:rPr b="1"/>
              <a:t>(evaluar)</a:t>
            </a:r>
            <a:r>
              <a:rPr b="0"/>
              <a:t>. Está bien si compartes lo que tú dijiste o lo que dijo tu compañero, siempre y cuando uses ________ </a:t>
            </a:r>
            <a:r>
              <a:rPr b="1"/>
              <a:t>(palabra del vocabulario)</a:t>
            </a:r>
            <a:r>
              <a:rPr b="0"/>
              <a:t> en una oración completa. Te recomiendo usar el inicio de oración, ________ </a:t>
            </a:r>
            <a:r>
              <a:rPr b="1"/>
              <a:t>(inicio de oración).</a:t>
            </a:r>
          </a:p>
          <a:p/>
          <a:p>
            <a:pPr>
              <a:defRPr b="1" u="sng"/>
            </a:pPr>
            <a:r>
              <a:t>ELPS</a:t>
            </a:r>
          </a:p>
          <a:p>
            <a:pPr/>
            <a:r>
              <a:t>Escuchar:</a:t>
            </a:r>
          </a:p>
          <a:p>
            <a:pPr/>
            <a:r>
              <a:t>2(C) aprender nuevas estructuras de lenguaje, expresiones y vocabulario básico y académico escuchados durante la instrucción y las interacciones en el salón de clases;</a:t>
            </a:r>
          </a:p>
          <a:p>
            <a:pPr/>
            <a:r>
              <a:t>2(E) utilizar apoyo visual, contextual y lingüístico para mejorar y confirmar la comprensión del lenguaje hablado cada vez más complejo y elaborado;</a:t>
            </a:r>
          </a:p>
          <a:p>
            <a:pPr/>
            <a:r>
              <a:t>2(I) demostrar comprensión auditiva del español hablado cada vez más complejo siguiendo instrucciones, volviendo a contar o resumiendo mensajes hablados, respondiendo a preguntas y solicitudes, colaborando con compañeros y tomando notas acordes con el contenido y las necesidades del nivel de grado.</a:t>
            </a:r>
          </a:p>
          <a:p>
            <a:pPr/>
          </a:p>
          <a:p>
            <a:pPr/>
            <a:r>
              <a:t>Hablar:</a:t>
            </a:r>
          </a:p>
          <a:p>
            <a:pPr/>
            <a:r>
              <a:t>3(A) practicar la producción de sonidos de vocabulario recién adquirido, como vocales largas y cortas, letras silenciosas y grupos de consonantes, para pronunciar palabras en español de una manera cada vez más comprensible;</a:t>
            </a:r>
          </a:p>
          <a:p>
            <a:pPr/>
            <a:r>
              <a:t>3(B) amplíar y interiorizar el vocabulario inicial en español aprendiendo y usando palabras en español de alta frecuencia necesarias para identificar y describir personas, lugares y objetos, volviendo a contar historias simples e información básica representada o respaldada por imágenes, y aprendiendo y usando lenguaje de rutina necesario para la comunicación en el salón de clases;</a:t>
            </a:r>
          </a:p>
          <a:p>
            <a:pPr/>
            <a:r>
              <a:t>3(D) hablar usando vocabulario del área de contenido de nivel de grado en contexto para interiorizar nuevas palabras en español y desarrollar competencia en el lenguaje académico;</a:t>
            </a:r>
          </a:p>
          <a:p>
            <a:pPr/>
            <a:r>
              <a:t>3(E) compartir información en interacciones de aprendizaje cooperativo;</a:t>
            </a:r>
          </a:p>
          <a:p>
            <a:pPr/>
            <a:r>
              <a:t>3(G) expresar opiniones, ideas y sentimientos que van desde comunicar palabras y frases cortas hasta participar en discusiones extendidas sobre una variedad de temas sociales y académicos apropiados para el grado;</a:t>
            </a:r>
          </a:p>
          <a:p>
            <a:pPr/>
            <a:r>
              <a:t>3(J) responder oralmente a la información presentada en una amplia variedad de medios impresos, electrónicos, de audio y visuales para construir y reforzar el logro de conceptos y lenguaje.</a:t>
            </a:r>
          </a:p>
          <a:p>
            <a:pPr/>
          </a:p>
          <a:p>
            <a:pPr/>
            <a:r>
              <a:t>Lectura:</a:t>
            </a:r>
          </a:p>
          <a:p>
            <a:pPr/>
            <a:r>
              <a:t>4(D) utilizar apoyos previos a la lectura, como organizadores gráficos, ilustraciones y vocabulario relacionado con el tema enseñado previamente y otras actividades previas a la lectura para mejorar la comprensión del texto escrito;</a:t>
            </a:r>
          </a:p>
          <a:p>
            <a:pPr/>
            <a:r>
              <a:t>4(F) utilizar apoyo visual y contextual y apoyo de compañeros y maestros para leer texto de contenido de nivel de grado, mejorar y confirmar la comprensión y desarrollar vocabulario, comprensión de las estructuras del lenguaje y conocimientos previos necesarios para comprender un lenguaje cada vez más desafiante;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defRPr b="1"/>
            </a:pPr>
            <a:r>
              <a:t>Conversación estructurada</a:t>
            </a:r>
          </a:p>
          <a:p/>
          <a:p>
            <a:pPr/>
            <a:r>
              <a:t>Esta actividad se llama QSSSA y se describe con más detalle en Teaching Science to English Learners by Stephen Fleenor y Tina Beene (p.29)</a:t>
            </a:r>
          </a:p>
          <a:p/>
          <a:p>
            <a:pPr>
              <a:defRPr b="1" u="sng"/>
            </a:pPr>
            <a:r>
              <a:t>Guión:</a:t>
            </a:r>
          </a:p>
          <a:p>
            <a:pPr marL="256032" indent="-146304">
              <a:buChar char="•"/>
            </a:pPr>
            <a:r>
              <a:rPr b="0"/>
              <a:t>Clase, pronunciemos esta palabra en voz alta: </a:t>
            </a:r>
            <a:r>
              <a:rPr b="1"/>
              <a:t>(lee la palabra del vocabulario)</a:t>
            </a:r>
          </a:p>
          <a:p>
            <a:pPr marL="256032" indent="-146304">
              <a:buChar char="•"/>
            </a:pPr>
            <a:r>
              <a:rPr b="0"/>
              <a:t>¿Puede todo el mundo _______ </a:t>
            </a:r>
            <a:r>
              <a:rPr b="1"/>
              <a:t>(señal)</a:t>
            </a:r>
            <a:r>
              <a:rPr b="0"/>
              <a:t>. Piensa acerca de esta pregunta. Cuando estés listo para terminar esta frase, _______ </a:t>
            </a:r>
            <a:r>
              <a:rPr b="1"/>
              <a:t>(inicio de oración)</a:t>
            </a:r>
            <a:r>
              <a:rPr b="0"/>
              <a:t>, muéstramelo haciendo _______ </a:t>
            </a:r>
            <a:r>
              <a:rPr b="1"/>
              <a:t>(desactiva la señal).</a:t>
            </a:r>
          </a:p>
          <a:p>
            <a:pPr marL="256032" indent="-146304">
              <a:buChar char="•"/>
            </a:pPr>
            <a:r>
              <a:rPr b="0"/>
              <a:t>Vas a compartir con _______ </a:t>
            </a:r>
            <a:r>
              <a:rPr b="1"/>
              <a:t>(compartir)</a:t>
            </a:r>
            <a:r>
              <a:rPr b="0"/>
              <a:t>. La persona que irá primero es _______ </a:t>
            </a:r>
            <a:r>
              <a:rPr b="1"/>
              <a:t>(compartir).</a:t>
            </a:r>
          </a:p>
          <a:p>
            <a:pPr marL="256032" indent="-146304">
              <a:buChar char="•"/>
            </a:pPr>
            <a:r>
              <a:rPr b="0"/>
              <a:t>Voy a _______ </a:t>
            </a:r>
            <a:r>
              <a:rPr b="1"/>
              <a:t>(evaluar)</a:t>
            </a:r>
            <a:r>
              <a:rPr b="0"/>
              <a:t>. Está bien si compartes lo que tú dijiste o lo que dijo tu compañero, siempre y cuando uses ________ </a:t>
            </a:r>
            <a:r>
              <a:rPr b="1"/>
              <a:t>(palabra del vocabulario)</a:t>
            </a:r>
            <a:r>
              <a:rPr b="0"/>
              <a:t> en una oración completa. Te recomiendo usar el inicio de oración, ________ </a:t>
            </a:r>
            <a:r>
              <a:rPr b="1"/>
              <a:t>(inicio de oración).</a:t>
            </a:r>
          </a:p>
          <a:p/>
          <a:p>
            <a:pPr>
              <a:defRPr b="1" u="sng"/>
            </a:pPr>
            <a:r>
              <a:t>ELPS</a:t>
            </a:r>
          </a:p>
          <a:p>
            <a:pPr/>
            <a:r>
              <a:t>Escuchar:</a:t>
            </a:r>
          </a:p>
          <a:p>
            <a:pPr/>
            <a:r>
              <a:t>2(C) aprender nuevas estructuras de lenguaje, expresiones y vocabulario básico y académico escuchados durante la instrucción y las interacciones en el salón de clases;</a:t>
            </a:r>
          </a:p>
          <a:p>
            <a:pPr/>
            <a:r>
              <a:t>2(E) utilizar apoyo visual, contextual y lingüístico para mejorar y confirmar la comprensión del lenguaje hablado cada vez más complejo y elaborado;</a:t>
            </a:r>
          </a:p>
          <a:p>
            <a:pPr/>
            <a:r>
              <a:t>2(I) demostrar comprensión auditiva del español hablado cada vez más complejo siguiendo instrucciones, volviendo a contar o resumiendo mensajes hablados, respondiendo a preguntas y solicitudes, colaborando con compañeros y tomando notas acordes con el contenido y las necesidades del nivel de grado.</a:t>
            </a:r>
          </a:p>
          <a:p>
            <a:pPr/>
          </a:p>
          <a:p>
            <a:pPr/>
            <a:r>
              <a:t>Hablar:</a:t>
            </a:r>
          </a:p>
          <a:p>
            <a:pPr/>
            <a:r>
              <a:t>3(A) practicar la producción de sonidos de vocabulario recién adquirido, como vocales largas y cortas, letras silenciosas y grupos de consonantes, para pronunciar palabras en español de una manera cada vez más comprensible;</a:t>
            </a:r>
          </a:p>
          <a:p>
            <a:pPr/>
            <a:r>
              <a:t>3(B) amplíar y interiorizar el vocabulario inicial en español aprendiendo y usando palabras en español de alta frecuencia necesarias para identificar y describir personas, lugares y objetos, volviendo a contar historias simples e información básica representada o respaldada por imágenes, y aprendiendo y usando lenguaje de rutina necesario para la comunicación en el salón de clases;</a:t>
            </a:r>
          </a:p>
          <a:p>
            <a:pPr/>
            <a:r>
              <a:t>3(D) hablar usando vocabulario del área de contenido de nivel de grado en contexto para interiorizar nuevas palabras en español y desarrollar competencia en el lenguaje académico;</a:t>
            </a:r>
          </a:p>
          <a:p>
            <a:pPr/>
            <a:r>
              <a:t>3(E) compartir información en interacciones de aprendizaje cooperativo;</a:t>
            </a:r>
          </a:p>
          <a:p>
            <a:pPr/>
            <a:r>
              <a:t>3(G) expresar opiniones, ideas y sentimientos que van desde comunicar palabras y frases cortas hasta participar en discusiones extendidas sobre una variedad de temas sociales y académicos apropiados para el grado;</a:t>
            </a:r>
          </a:p>
          <a:p>
            <a:pPr/>
            <a:r>
              <a:t>3(J) responder oralmente a la información presentada en una amplia variedad de medios impresos, electrónicos, de audio y visuales para construir y reforzar el logro de conceptos y lenguaje.</a:t>
            </a:r>
          </a:p>
          <a:p>
            <a:pPr/>
          </a:p>
          <a:p>
            <a:pPr/>
            <a:r>
              <a:t>Lectura:</a:t>
            </a:r>
          </a:p>
          <a:p>
            <a:pPr/>
            <a:r>
              <a:t>4(D) utilizar apoyos previos a la lectura, como organizadores gráficos, ilustraciones y vocabulario relacionado con el tema enseñado previamente y otras actividades previas a la lectura para mejorar la comprensión del texto escrito;</a:t>
            </a:r>
          </a:p>
          <a:p>
            <a:pPr/>
            <a:r>
              <a:t>4(F) utilizar apoyo visual y contextual y apoyo de compañeros y maestros para leer texto de contenido de nivel de grado, mejorar y confirmar la comprensión y desarrollar vocabulario, comprensión de las estructuras del lenguaje y conocimientos previos necesarios para comprender un lenguaje cada vez más desafiante;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0"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1"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2"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3" TargetMode="External"/><Relationship Id="rId28" Type="http://schemas.openxmlformats.org/officeDocument/2006/relationships/image" Target="../media/image19.png"/><Relationship Id="rId29" Type="http://schemas.openxmlformats.org/officeDocument/2006/relationships/image" Target="../media/image20.png"/><Relationship Id="rId30" Type="http://schemas.openxmlformats.org/officeDocument/2006/relationships/hyperlink" Target="https://thevisualnonglossary.com/backend_vng/public/qr/14" TargetMode="External"/><Relationship Id="rId31" Type="http://schemas.openxmlformats.org/officeDocument/2006/relationships/notesSlide" Target="../notesSlides/notesSlide1.xml"/><Relationship Id="rId32" Type="http://schemas.openxmlformats.org/officeDocument/2006/relationships/slide" Target="slide2.xml"/><Relationship Id="rId33" Type="http://schemas.openxmlformats.org/officeDocument/2006/relationships/slide" Target="slide5.xml"/><Relationship Id="rId34" Type="http://schemas.openxmlformats.org/officeDocument/2006/relationships/slide" Target="slide6.xml"/><Relationship Id="rId35" Type="http://schemas.openxmlformats.org/officeDocument/2006/relationships/slide" Target="slide7.xml"/><Relationship Id="rId36" Type="http://schemas.openxmlformats.org/officeDocument/2006/relationships/slide" Target="slide8.xml"/><Relationship Id="rId37" Type="http://schemas.openxmlformats.org/officeDocument/2006/relationships/slide" Target="slide11.xml"/><Relationship Id="rId38" Type="http://schemas.openxmlformats.org/officeDocument/2006/relationships/slide" Target="slide12.xml"/><Relationship Id="rId39" Type="http://schemas.openxmlformats.org/officeDocument/2006/relationships/slide" Target="slide13.xml"/><Relationship Id="rId40" Type="http://schemas.openxmlformats.org/officeDocument/2006/relationships/slide" Target="slide2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60.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28.png"/><Relationship Id="rId8" Type="http://schemas.openxmlformats.org/officeDocument/2006/relationships/image" Target="../media/image29.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39.png"/><Relationship Id="rId16" Type="http://schemas.openxmlformats.org/officeDocument/2006/relationships/image" Target="../media/image40.png"/><Relationship Id="rId17" Type="http://schemas.openxmlformats.org/officeDocument/2006/relationships/image" Target="../media/image30.png"/><Relationship Id="rId18" Type="http://schemas.openxmlformats.org/officeDocument/2006/relationships/image" Target="../media/image31.png"/><Relationship Id="rId19" Type="http://schemas.openxmlformats.org/officeDocument/2006/relationships/image" Target="../media/image32.png"/><Relationship Id="rId20" Type="http://schemas.openxmlformats.org/officeDocument/2006/relationships/image" Target="../media/image52.png"/><Relationship Id="rId21" Type="http://schemas.openxmlformats.org/officeDocument/2006/relationships/image" Target="../media/image53.png"/><Relationship Id="rId22" Type="http://schemas.openxmlformats.org/officeDocument/2006/relationships/image" Target="../media/image54.png"/><Relationship Id="rId23" Type="http://schemas.openxmlformats.org/officeDocument/2006/relationships/image" Target="../media/image55.png"/><Relationship Id="rId2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9.png"/><Relationship Id="rId5" Type="http://schemas.openxmlformats.org/officeDocument/2006/relationships/image" Target="../media/image61.png"/><Relationship Id="rId6" Type="http://schemas.openxmlformats.org/officeDocument/2006/relationships/image" Target="../media/image62.png"/><Relationship Id="rId7" Type="http://schemas.openxmlformats.org/officeDocument/2006/relationships/image" Target="../media/image63.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28.png"/><Relationship Id="rId11" Type="http://schemas.openxmlformats.org/officeDocument/2006/relationships/image" Target="../media/image29.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39.png"/><Relationship Id="rId19" Type="http://schemas.openxmlformats.org/officeDocument/2006/relationships/image" Target="../media/image40.png"/><Relationship Id="rId20" Type="http://schemas.openxmlformats.org/officeDocument/2006/relationships/image" Target="../media/image30.png"/><Relationship Id="rId21" Type="http://schemas.openxmlformats.org/officeDocument/2006/relationships/image" Target="../media/image31.png"/><Relationship Id="rId22" Type="http://schemas.openxmlformats.org/officeDocument/2006/relationships/image" Target="../media/image32.png"/><Relationship Id="rId23" Type="http://schemas.openxmlformats.org/officeDocument/2006/relationships/image" Target="../media/image60.png"/><Relationship Id="rId24" Type="http://schemas.openxmlformats.org/officeDocument/2006/relationships/image" Target="../media/image22.png"/><Relationship Id="rId2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2.xml"/><Relationship Id="rId5" Type="http://schemas.openxmlformats.org/officeDocument/2006/relationships/image" Target="../media/image22.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39.png"/><Relationship Id="rId17" Type="http://schemas.openxmlformats.org/officeDocument/2006/relationships/image" Target="../media/image40.png"/><Relationship Id="rId18" Type="http://schemas.openxmlformats.org/officeDocument/2006/relationships/image" Target="../media/image30.png"/><Relationship Id="rId19" Type="http://schemas.openxmlformats.org/officeDocument/2006/relationships/image" Target="../media/image31.png"/><Relationship Id="rId20" Type="http://schemas.openxmlformats.org/officeDocument/2006/relationships/image" Target="../media/image32.png"/><Relationship Id="rId21" Type="http://schemas.openxmlformats.org/officeDocument/2006/relationships/image" Target="../media/image64.png"/><Relationship Id="rId22" Type="http://schemas.openxmlformats.org/officeDocument/2006/relationships/image" Target="../media/image65.png"/><Relationship Id="rId23" Type="http://schemas.openxmlformats.org/officeDocument/2006/relationships/image" Target="../media/image66.png"/><Relationship Id="rId24" Type="http://schemas.openxmlformats.org/officeDocument/2006/relationships/image" Target="../media/image6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3.xml"/><Relationship Id="rId5" Type="http://schemas.openxmlformats.org/officeDocument/2006/relationships/slide" Target="slide14.xml"/><Relationship Id="rId6" Type="http://schemas.openxmlformats.org/officeDocument/2006/relationships/slide" Target="slide16.xml"/><Relationship Id="rId7" Type="http://schemas.openxmlformats.org/officeDocument/2006/relationships/slide" Target="slide17.xml"/><Relationship Id="rId8" Type="http://schemas.openxmlformats.org/officeDocument/2006/relationships/slide" Target="slide18.xml"/><Relationship Id="rId9" Type="http://schemas.openxmlformats.org/officeDocument/2006/relationships/slide" Target="slide22.xml"/><Relationship Id="rId10" Type="http://schemas.openxmlformats.org/officeDocument/2006/relationships/slide" Target="slide23.xml"/><Relationship Id="rId11" Type="http://schemas.openxmlformats.org/officeDocument/2006/relationships/slide" Target="slide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8.png"/><Relationship Id="rId6" Type="http://schemas.openxmlformats.org/officeDocument/2006/relationships/image" Target="../media/image32.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8.png"/><Relationship Id="rId6" Type="http://schemas.openxmlformats.org/officeDocument/2006/relationships/image" Target="../media/image32.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2.png"/><Relationship Id="rId6" Type="http://schemas.openxmlformats.org/officeDocument/2006/relationships/image" Target="../media/image69.png"/><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34.png"/><Relationship Id="rId9" Type="http://schemas.openxmlformats.org/officeDocument/2006/relationships/image" Target="../media/image35.png"/><Relationship Id="rId10" Type="http://schemas.openxmlformats.org/officeDocument/2006/relationships/image" Target="../media/image36.png"/><Relationship Id="rId11" Type="http://schemas.openxmlformats.org/officeDocument/2006/relationships/image" Target="../media/image37.png"/><Relationship Id="rId12" Type="http://schemas.openxmlformats.org/officeDocument/2006/relationships/image" Target="../media/image38.png"/><Relationship Id="rId13" Type="http://schemas.openxmlformats.org/officeDocument/2006/relationships/image" Target="../media/image39.png"/><Relationship Id="rId14" Type="http://schemas.openxmlformats.org/officeDocument/2006/relationships/image" Target="../media/image40.png"/><Relationship Id="rId15" Type="http://schemas.openxmlformats.org/officeDocument/2006/relationships/image" Target="../media/image30.png"/><Relationship Id="rId16" Type="http://schemas.openxmlformats.org/officeDocument/2006/relationships/image" Target="../media/image31.png"/><Relationship Id="rId17" Type="http://schemas.openxmlformats.org/officeDocument/2006/relationships/image" Target="../media/image32.png"/><Relationship Id="rId18" Type="http://schemas.openxmlformats.org/officeDocument/2006/relationships/image" Target="../media/image71.png"/><Relationship Id="rId19" Type="http://schemas.openxmlformats.org/officeDocument/2006/relationships/image" Target="../media/image72.png"/><Relationship Id="rId20" Type="http://schemas.openxmlformats.org/officeDocument/2006/relationships/image" Target="../media/image73.png"/><Relationship Id="rId21" Type="http://schemas.openxmlformats.org/officeDocument/2006/relationships/image" Target="../media/image74.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34.png"/><Relationship Id="rId9" Type="http://schemas.openxmlformats.org/officeDocument/2006/relationships/image" Target="../media/image35.png"/><Relationship Id="rId10" Type="http://schemas.openxmlformats.org/officeDocument/2006/relationships/image" Target="../media/image36.png"/><Relationship Id="rId11" Type="http://schemas.openxmlformats.org/officeDocument/2006/relationships/image" Target="../media/image37.png"/><Relationship Id="rId12" Type="http://schemas.openxmlformats.org/officeDocument/2006/relationships/image" Target="../media/image38.png"/><Relationship Id="rId13" Type="http://schemas.openxmlformats.org/officeDocument/2006/relationships/image" Target="../media/image39.png"/><Relationship Id="rId14" Type="http://schemas.openxmlformats.org/officeDocument/2006/relationships/image" Target="../media/image40.png"/><Relationship Id="rId15" Type="http://schemas.openxmlformats.org/officeDocument/2006/relationships/image" Target="../media/image30.png"/><Relationship Id="rId16" Type="http://schemas.openxmlformats.org/officeDocument/2006/relationships/image" Target="../media/image31.png"/><Relationship Id="rId17" Type="http://schemas.openxmlformats.org/officeDocument/2006/relationships/image" Target="../media/image32.png"/><Relationship Id="rId18" Type="http://schemas.openxmlformats.org/officeDocument/2006/relationships/image" Target="../media/image71.png"/><Relationship Id="rId19" Type="http://schemas.openxmlformats.org/officeDocument/2006/relationships/image" Target="../media/image72.png"/><Relationship Id="rId20" Type="http://schemas.openxmlformats.org/officeDocument/2006/relationships/image" Target="../media/image73.png"/><Relationship Id="rId21" Type="http://schemas.openxmlformats.org/officeDocument/2006/relationships/image" Target="../media/image74.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hyperlink" Target="https://thevisualnonglossary.com/backend_vng/public/qr/15" TargetMode="External"/><Relationship Id="rId9" Type="http://schemas.openxmlformats.org/officeDocument/2006/relationships/image" Target="../media/image25.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34.png"/><Relationship Id="rId9" Type="http://schemas.openxmlformats.org/officeDocument/2006/relationships/image" Target="../media/image35.png"/><Relationship Id="rId10" Type="http://schemas.openxmlformats.org/officeDocument/2006/relationships/image" Target="../media/image36.png"/><Relationship Id="rId11" Type="http://schemas.openxmlformats.org/officeDocument/2006/relationships/image" Target="../media/image37.png"/><Relationship Id="rId12" Type="http://schemas.openxmlformats.org/officeDocument/2006/relationships/image" Target="../media/image38.png"/><Relationship Id="rId13" Type="http://schemas.openxmlformats.org/officeDocument/2006/relationships/image" Target="../media/image39.png"/><Relationship Id="rId14" Type="http://schemas.openxmlformats.org/officeDocument/2006/relationships/image" Target="../media/image40.png"/><Relationship Id="rId15" Type="http://schemas.openxmlformats.org/officeDocument/2006/relationships/image" Target="../media/image30.png"/><Relationship Id="rId16" Type="http://schemas.openxmlformats.org/officeDocument/2006/relationships/image" Target="../media/image31.png"/><Relationship Id="rId17" Type="http://schemas.openxmlformats.org/officeDocument/2006/relationships/image" Target="../media/image32.png"/><Relationship Id="rId18" Type="http://schemas.openxmlformats.org/officeDocument/2006/relationships/image" Target="../media/image71.png"/><Relationship Id="rId19" Type="http://schemas.openxmlformats.org/officeDocument/2006/relationships/image" Target="../media/image72.png"/><Relationship Id="rId20" Type="http://schemas.openxmlformats.org/officeDocument/2006/relationships/image" Target="../media/image73.png"/><Relationship Id="rId21" Type="http://schemas.openxmlformats.org/officeDocument/2006/relationships/image" Target="../media/image74.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34.png"/><Relationship Id="rId9" Type="http://schemas.openxmlformats.org/officeDocument/2006/relationships/image" Target="../media/image35.png"/><Relationship Id="rId10" Type="http://schemas.openxmlformats.org/officeDocument/2006/relationships/image" Target="../media/image36.png"/><Relationship Id="rId11" Type="http://schemas.openxmlformats.org/officeDocument/2006/relationships/image" Target="../media/image37.png"/><Relationship Id="rId12" Type="http://schemas.openxmlformats.org/officeDocument/2006/relationships/image" Target="../media/image38.png"/><Relationship Id="rId13" Type="http://schemas.openxmlformats.org/officeDocument/2006/relationships/image" Target="../media/image39.png"/><Relationship Id="rId14" Type="http://schemas.openxmlformats.org/officeDocument/2006/relationships/image" Target="../media/image40.png"/><Relationship Id="rId15" Type="http://schemas.openxmlformats.org/officeDocument/2006/relationships/image" Target="../media/image30.png"/><Relationship Id="rId16" Type="http://schemas.openxmlformats.org/officeDocument/2006/relationships/image" Target="../media/image31.png"/><Relationship Id="rId17" Type="http://schemas.openxmlformats.org/officeDocument/2006/relationships/image" Target="../media/image32.png"/><Relationship Id="rId18" Type="http://schemas.openxmlformats.org/officeDocument/2006/relationships/image" Target="../media/image71.png"/><Relationship Id="rId19" Type="http://schemas.openxmlformats.org/officeDocument/2006/relationships/image" Target="../media/image72.png"/><Relationship Id="rId20" Type="http://schemas.openxmlformats.org/officeDocument/2006/relationships/image" Target="../media/image73.png"/><Relationship Id="rId21" Type="http://schemas.openxmlformats.org/officeDocument/2006/relationships/image" Target="../media/image74.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png"/><Relationship Id="rId3" Type="http://schemas.openxmlformats.org/officeDocument/2006/relationships/image" Target="../media/image33.png"/><Relationship Id="rId4" Type="http://schemas.openxmlformats.org/officeDocument/2006/relationships/image" Target="../media/image32.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2.xml"/><Relationship Id="rId8" Type="http://schemas.openxmlformats.org/officeDocument/2006/relationships/image" Target="../media/image75.png"/><Relationship Id="rId9" Type="http://schemas.openxmlformats.org/officeDocument/2006/relationships/image" Target="../media/image5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2.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2.png"/><Relationship Id="rId6"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2.png"/><Relationship Id="rId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7.png"/><Relationship Id="rId3" Type="http://schemas.openxmlformats.org/officeDocument/2006/relationships/image" Target="../media/image76.png"/><Relationship Id="rId4" Type="http://schemas.openxmlformats.org/officeDocument/2006/relationships/image" Target="../media/image2.png"/><Relationship Id="rId5"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0.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39.png"/><Relationship Id="rId18" Type="http://schemas.openxmlformats.org/officeDocument/2006/relationships/image" Target="../media/image40.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png"/><Relationship Id="rId3" Type="http://schemas.openxmlformats.org/officeDocument/2006/relationships/image" Target="../media/image30.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5.png"/><Relationship Id="rId10" Type="http://schemas.openxmlformats.org/officeDocument/2006/relationships/image" Target="../media/image46.png"/><Relationship Id="rId11" Type="http://schemas.openxmlformats.org/officeDocument/2006/relationships/image" Target="../media/image47.png"/><Relationship Id="rId12" Type="http://schemas.openxmlformats.org/officeDocument/2006/relationships/image" Target="../media/image48.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9.png"/><Relationship Id="rId4" Type="http://schemas.openxmlformats.org/officeDocument/2006/relationships/image" Target="../media/image44.png"/><Relationship Id="rId5" Type="http://schemas.openxmlformats.org/officeDocument/2006/relationships/image" Target="../media/image32.png"/><Relationship Id="rId6" Type="http://schemas.openxmlformats.org/officeDocument/2006/relationships/image" Target="../media/image50.png"/><Relationship Id="rId7" Type="http://schemas.openxmlformats.org/officeDocument/2006/relationships/image" Target="../media/image51.png"/><Relationship Id="rId8" Type="http://schemas.openxmlformats.org/officeDocument/2006/relationships/image" Target="../media/image2.png"/><Relationship Id="rId9" Type="http://schemas.openxmlformats.org/officeDocument/2006/relationships/image" Target="../media/image22.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png"/><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3.png"/><Relationship Id="rId7" Type="http://schemas.openxmlformats.org/officeDocument/2006/relationships/image" Target="../media/image34.png"/><Relationship Id="rId8" Type="http://schemas.openxmlformats.org/officeDocument/2006/relationships/image" Target="../media/image35.png"/><Relationship Id="rId9" Type="http://schemas.openxmlformats.org/officeDocument/2006/relationships/image" Target="../media/image36.png"/><Relationship Id="rId10" Type="http://schemas.openxmlformats.org/officeDocument/2006/relationships/image" Target="../media/image37.png"/><Relationship Id="rId11" Type="http://schemas.openxmlformats.org/officeDocument/2006/relationships/image" Target="../media/image38.png"/><Relationship Id="rId12" Type="http://schemas.openxmlformats.org/officeDocument/2006/relationships/image" Target="../media/image39.png"/><Relationship Id="rId13" Type="http://schemas.openxmlformats.org/officeDocument/2006/relationships/image" Target="../media/image40.png"/><Relationship Id="rId14" Type="http://schemas.openxmlformats.org/officeDocument/2006/relationships/image" Target="../media/image30.png"/><Relationship Id="rId15" Type="http://schemas.openxmlformats.org/officeDocument/2006/relationships/image" Target="../media/image31.png"/><Relationship Id="rId16" Type="http://schemas.openxmlformats.org/officeDocument/2006/relationships/image" Target="../media/image32.png"/><Relationship Id="rId17" Type="http://schemas.openxmlformats.org/officeDocument/2006/relationships/image" Target="../media/image52.png"/><Relationship Id="rId18" Type="http://schemas.openxmlformats.org/officeDocument/2006/relationships/image" Target="../media/image53.png"/><Relationship Id="rId19" Type="http://schemas.openxmlformats.org/officeDocument/2006/relationships/image" Target="../media/image54.png"/><Relationship Id="rId20" Type="http://schemas.openxmlformats.org/officeDocument/2006/relationships/image" Target="../media/image55.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6.png"/><Relationship Id="rId24" Type="http://schemas.openxmlformats.org/officeDocument/2006/relationships/image" Target="../media/image57.png"/><Relationship Id="rId2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2.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39.png"/><Relationship Id="rId15" Type="http://schemas.openxmlformats.org/officeDocument/2006/relationships/image" Target="../media/image40.png"/><Relationship Id="rId16" Type="http://schemas.openxmlformats.org/officeDocument/2006/relationships/image" Target="../media/image30.png"/><Relationship Id="rId17" Type="http://schemas.openxmlformats.org/officeDocument/2006/relationships/image" Target="../media/image31.png"/><Relationship Id="rId18" Type="http://schemas.openxmlformats.org/officeDocument/2006/relationships/image" Target="../media/image32.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54.png"/><Relationship Id="rId22" Type="http://schemas.openxmlformats.org/officeDocument/2006/relationships/image" Target="../media/image55.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hyperlink" Target="https://thevisualnonglossary.com/subjects/reading_passages/download_pdf.php?code=SocUSHe036" TargetMode="External"/><Relationship Id="rId8" Type="http://schemas.openxmlformats.org/officeDocument/2006/relationships/hyperlink" Target="https://thevisualnonglossary.com/subjects/visual_landing.php?code=SocUSHe036&amp;open=player" TargetMode="Externa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2.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28.png"/><Relationship Id="rId8" Type="http://schemas.openxmlformats.org/officeDocument/2006/relationships/image" Target="../media/image29.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39.png"/><Relationship Id="rId16" Type="http://schemas.openxmlformats.org/officeDocument/2006/relationships/image" Target="../media/image40.png"/><Relationship Id="rId17" Type="http://schemas.openxmlformats.org/officeDocument/2006/relationships/image" Target="../media/image30.png"/><Relationship Id="rId18" Type="http://schemas.openxmlformats.org/officeDocument/2006/relationships/image" Target="../media/image31.png"/><Relationship Id="rId19" Type="http://schemas.openxmlformats.org/officeDocument/2006/relationships/image" Target="../media/image32.png"/><Relationship Id="rId20" Type="http://schemas.openxmlformats.org/officeDocument/2006/relationships/image" Target="../media/image52.png"/><Relationship Id="rId21" Type="http://schemas.openxmlformats.org/officeDocument/2006/relationships/image" Target="../media/image53.png"/><Relationship Id="rId22" Type="http://schemas.openxmlformats.org/officeDocument/2006/relationships/image" Target="../media/image54.png"/><Relationship Id="rId23" Type="http://schemas.openxmlformats.org/officeDocument/2006/relationships/image" Target="../media/image55.png"/><Relationship Id="rId24"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Navegando esta lección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Notas para el maestro</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Cómo estructurar conversaciones y hacer adaptaciones para estudiantes que están aprendiendo inglés.</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32"/>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Calentamiento</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Pida a los estudiantes que anoten y/o compartan con un compañero lo que observan en la imagen y las dudas o ideas que esta les provoca.</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3"/>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Conversación de Objetivos</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Pida a los estudiantes que utilicen el lenguaje de la lección y presente la pregunta del boleto de salida.</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4"/>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Conversación de Observación</a:t>
            </a:r>
          </a:p>
        </p:txBody>
      </p:sp>
      <p:sp>
        <p:nvSpPr>
          <p:cNvPr id="24" name="TextBox 23"/>
          <p:cNvSpPr txBox="1"/>
          <p:nvPr/>
        </p:nvSpPr>
        <p:spPr>
          <a:xfrm>
            <a:off x="457200" y="4681728"/>
            <a:ext cx="2761488" cy="603504"/>
          </a:xfrm>
          <a:prstGeom prst="rect">
            <a:avLst/>
          </a:prstGeom>
          <a:noFill/>
        </p:spPr>
        <p:txBody>
          <a:bodyPr wrap="square">
            <a:spAutoFit/>
          </a:bodyPr>
          <a:lstStyle/>
          <a:p>
            <a:pPr>
              <a:defRPr sz="1200" b="0" i="1" u="none">
                <a:solidFill>
                  <a:srgbClr val="C55A11"/>
                </a:solidFill>
              </a:defRPr>
            </a:pPr>
            <a:r>
              <a:t>Los estudiantes elaboran sus propias definiciones para construir, como grupo, una comprensión común del término.</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5"/>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9" name="TextBox 28"/>
          <p:cNvSpPr txBox="1"/>
          <p:nvPr/>
        </p:nvSpPr>
        <p:spPr>
          <a:xfrm>
            <a:off x="164592" y="5358384"/>
            <a:ext cx="2926080" cy="530352"/>
          </a:xfrm>
          <a:prstGeom prst="rect">
            <a:avLst/>
          </a:prstGeom>
          <a:noFill/>
        </p:spPr>
        <p:txBody>
          <a:bodyPr wrap="square">
            <a:spAutoFit/>
          </a:bodyPr>
          <a:lstStyle/>
          <a:p>
            <a:pPr marL="292608" indent="-201168">
              <a:buChar char="•"/>
              <a:defRPr sz="1600" b="1" i="0" u="none">
                <a:solidFill>
                  <a:srgbClr val="009999"/>
                </a:solidFill>
              </a:defRPr>
            </a:pPr>
            <a:r>
              <a:t>Lectura Estructurada + Conversación</a:t>
            </a:r>
          </a:p>
        </p:txBody>
      </p:sp>
      <p:sp>
        <p:nvSpPr>
          <p:cNvPr id="30" name="TextBox 29"/>
          <p:cNvSpPr txBox="1"/>
          <p:nvPr/>
        </p:nvSpPr>
        <p:spPr>
          <a:xfrm>
            <a:off x="457200" y="5852160"/>
            <a:ext cx="2761488" cy="603504"/>
          </a:xfrm>
          <a:prstGeom prst="rect">
            <a:avLst/>
          </a:prstGeom>
          <a:noFill/>
        </p:spPr>
        <p:txBody>
          <a:bodyPr wrap="square">
            <a:spAutoFit/>
          </a:bodyPr>
          <a:lstStyle/>
          <a:p>
            <a:pPr>
              <a:defRPr sz="1200" b="0" i="1" u="none">
                <a:solidFill>
                  <a:srgbClr val="009999"/>
                </a:solidFill>
              </a:defRPr>
            </a:pPr>
            <a:r>
              <a:t>Indique a los estudiantes en qué deben enfocarse mientras leen y, después, pídales que conversen sobre la lectura.</a:t>
            </a:r>
          </a:p>
        </p:txBody>
      </p:sp>
      <p:pic>
        <p:nvPicPr>
          <p:cNvPr id="31" name="Picture 30" descr="structured_reading_thumb.png"/>
          <p:cNvPicPr>
            <a:picLocks noChangeAspect="1"/>
          </p:cNvPicPr>
          <p:nvPr/>
        </p:nvPicPr>
        <p:blipFill>
          <a:blip r:embed="rId16"/>
          <a:stretch>
            <a:fillRect/>
          </a:stretch>
        </p:blipFill>
        <p:spPr>
          <a:xfrm>
            <a:off x="3337560" y="5394960"/>
            <a:ext cx="1494534" cy="914400"/>
          </a:xfrm>
          <a:prstGeom prst="rect">
            <a:avLst/>
          </a:prstGeom>
        </p:spPr>
      </p:pic>
      <p:sp>
        <p:nvSpPr>
          <p:cNvPr id="32" name="TextBox 31">
            <a:hlinkClick action="ppaction://hlinksldjump" r:id="rId36"/>
          </p:cNvPr>
          <p:cNvSpPr txBox="1"/>
          <p:nvPr/>
        </p:nvSpPr>
        <p:spPr>
          <a:xfrm>
            <a:off x="3346704" y="6217920"/>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3" name="Picture 32" descr="lesson-plan-reading-10.png"/>
          <p:cNvPicPr>
            <a:picLocks noChangeAspect="1"/>
          </p:cNvPicPr>
          <p:nvPr/>
        </p:nvPicPr>
        <p:blipFill>
          <a:blip r:embed="rId17"/>
          <a:stretch>
            <a:fillRect/>
          </a:stretch>
        </p:blipFill>
        <p:spPr>
          <a:xfrm>
            <a:off x="4956048" y="5367528"/>
            <a:ext cx="914400" cy="914400"/>
          </a:xfrm>
          <a:prstGeom prst="rect">
            <a:avLst/>
          </a:prstGeom>
        </p:spPr>
      </p:pic>
      <p:sp>
        <p:nvSpPr>
          <p:cNvPr id="34" name="TextBox 33">
            <a:hlinkClick r:id="rId18"/>
          </p:cNvPr>
          <p:cNvSpPr txBox="1"/>
          <p:nvPr/>
        </p:nvSpPr>
        <p:spPr>
          <a:xfrm>
            <a:off x="5010912" y="6281928"/>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35" name="TextBox 34"/>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Conversación Relacional</a:t>
            </a:r>
          </a:p>
        </p:txBody>
      </p:sp>
      <p:sp>
        <p:nvSpPr>
          <p:cNvPr id="36" name="TextBox 35"/>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Los estudiantes explican cómo se relaciona este término con otro término clave.</a:t>
            </a:r>
          </a:p>
        </p:txBody>
      </p:sp>
      <p:pic>
        <p:nvPicPr>
          <p:cNvPr id="37" name="Picture 36" descr="relational_thumb.png"/>
          <p:cNvPicPr>
            <a:picLocks noChangeAspect="1"/>
          </p:cNvPicPr>
          <p:nvPr/>
        </p:nvPicPr>
        <p:blipFill>
          <a:blip r:embed="rId19"/>
          <a:stretch>
            <a:fillRect/>
          </a:stretch>
        </p:blipFill>
        <p:spPr>
          <a:xfrm>
            <a:off x="9592056" y="713232"/>
            <a:ext cx="1450522" cy="914400"/>
          </a:xfrm>
          <a:prstGeom prst="rect">
            <a:avLst/>
          </a:prstGeom>
        </p:spPr>
      </p:pic>
      <p:sp>
        <p:nvSpPr>
          <p:cNvPr id="38" name="TextBox 37">
            <a:hlinkClick action="ppaction://hlinksldjump" r:id="rId37"/>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9" name="Picture 38" descr="lesson-plan-relational-11.png"/>
          <p:cNvPicPr>
            <a:picLocks noChangeAspect="1"/>
          </p:cNvPicPr>
          <p:nvPr/>
        </p:nvPicPr>
        <p:blipFill>
          <a:blip r:embed="rId20"/>
          <a:stretch>
            <a:fillRect/>
          </a:stretch>
        </p:blipFill>
        <p:spPr>
          <a:xfrm>
            <a:off x="11210544" y="685800"/>
            <a:ext cx="914400" cy="914400"/>
          </a:xfrm>
          <a:prstGeom prst="rect">
            <a:avLst/>
          </a:prstGeom>
        </p:spPr>
      </p:pic>
      <p:sp>
        <p:nvSpPr>
          <p:cNvPr id="40" name="TextBox 39">
            <a:hlinkClick r:id="rId21"/>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1" name="TextBox 40"/>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Conversación Inferencial + Ticket de Salida</a:t>
            </a:r>
          </a:p>
        </p:txBody>
      </p:sp>
      <p:sp>
        <p:nvSpPr>
          <p:cNvPr id="42" name="TextBox 41"/>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Los estudiantes conversan sobre la pregunta del boleto de salida y luego la responden por escrito (grados 2 al 12) o de forma oral (preescolar y 1.er grado).</a:t>
            </a:r>
          </a:p>
        </p:txBody>
      </p:sp>
      <p:pic>
        <p:nvPicPr>
          <p:cNvPr id="43" name="Picture 42" descr="inferential_thumb.png"/>
          <p:cNvPicPr>
            <a:picLocks noChangeAspect="1"/>
          </p:cNvPicPr>
          <p:nvPr/>
        </p:nvPicPr>
        <p:blipFill>
          <a:blip r:embed="rId22"/>
          <a:stretch>
            <a:fillRect/>
          </a:stretch>
        </p:blipFill>
        <p:spPr>
          <a:xfrm>
            <a:off x="9592056" y="1883664"/>
            <a:ext cx="1528175" cy="914400"/>
          </a:xfrm>
          <a:prstGeom prst="rect">
            <a:avLst/>
          </a:prstGeom>
        </p:spPr>
      </p:pic>
      <p:sp>
        <p:nvSpPr>
          <p:cNvPr id="44" name="TextBox 43">
            <a:hlinkClick action="ppaction://hlinksldjump" r:id="rId38"/>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45" name="Picture 44" descr="lesson-plan-inferential-12.png"/>
          <p:cNvPicPr>
            <a:picLocks noChangeAspect="1"/>
          </p:cNvPicPr>
          <p:nvPr/>
        </p:nvPicPr>
        <p:blipFill>
          <a:blip r:embed="rId23"/>
          <a:stretch>
            <a:fillRect/>
          </a:stretch>
        </p:blipFill>
        <p:spPr>
          <a:xfrm>
            <a:off x="11210544" y="1856232"/>
            <a:ext cx="914400" cy="914400"/>
          </a:xfrm>
          <a:prstGeom prst="rect">
            <a:avLst/>
          </a:prstGeom>
        </p:spPr>
      </p:pic>
      <p:sp>
        <p:nvSpPr>
          <p:cNvPr id="46" name="TextBox 45">
            <a:hlinkClick r:id="rId24"/>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7" name="TextBox 46"/>
          <p:cNvSpPr txBox="1"/>
          <p:nvPr/>
        </p:nvSpPr>
        <p:spPr>
          <a:xfrm>
            <a:off x="6419088" y="3108960"/>
            <a:ext cx="2926080" cy="329184"/>
          </a:xfrm>
          <a:prstGeom prst="rect">
            <a:avLst/>
          </a:prstGeom>
          <a:noFill/>
        </p:spPr>
        <p:txBody>
          <a:bodyPr wrap="square">
            <a:spAutoFit/>
          </a:bodyPr>
          <a:lstStyle/>
          <a:p>
            <a:pPr marL="292608" indent="-201168">
              <a:buChar char="•"/>
              <a:defRPr sz="1600" b="1" i="0" u="none">
                <a:solidFill>
                  <a:srgbClr val="946F00"/>
                </a:solidFill>
              </a:defRPr>
            </a:pPr>
            <a:r>
              <a:t>Actividades de Extensión</a:t>
            </a:r>
          </a:p>
        </p:txBody>
      </p:sp>
      <p:sp>
        <p:nvSpPr>
          <p:cNvPr id="48" name="TextBox 47"/>
          <p:cNvSpPr txBox="1"/>
          <p:nvPr/>
        </p:nvSpPr>
        <p:spPr>
          <a:xfrm>
            <a:off x="6711696" y="3401568"/>
            <a:ext cx="2761488" cy="603504"/>
          </a:xfrm>
          <a:prstGeom prst="rect">
            <a:avLst/>
          </a:prstGeom>
          <a:noFill/>
        </p:spPr>
        <p:txBody>
          <a:bodyPr wrap="square">
            <a:spAutoFit/>
          </a:bodyPr>
          <a:lstStyle/>
          <a:p>
            <a:pPr>
              <a:defRPr sz="1200" b="0" i="1" u="none">
                <a:solidFill>
                  <a:srgbClr val="946F00"/>
                </a:solidFill>
              </a:defRPr>
            </a:pPr>
            <a:r>
              <a:t>Diversas actividades que pueden utilizarse al principio, durante o al final de la lección, o como repaso de la unidad.</a:t>
            </a:r>
          </a:p>
        </p:txBody>
      </p:sp>
      <p:pic>
        <p:nvPicPr>
          <p:cNvPr id="49" name="Picture 48" descr="extension_thumb.png"/>
          <p:cNvPicPr>
            <a:picLocks noChangeAspect="1"/>
          </p:cNvPicPr>
          <p:nvPr/>
        </p:nvPicPr>
        <p:blipFill>
          <a:blip r:embed="rId25"/>
          <a:stretch>
            <a:fillRect/>
          </a:stretch>
        </p:blipFill>
        <p:spPr>
          <a:xfrm>
            <a:off x="9592056" y="3054096"/>
            <a:ext cx="1272661" cy="914400"/>
          </a:xfrm>
          <a:prstGeom prst="rect">
            <a:avLst/>
          </a:prstGeom>
        </p:spPr>
      </p:pic>
      <p:sp>
        <p:nvSpPr>
          <p:cNvPr id="50" name="TextBox 49">
            <a:hlinkClick action="ppaction://hlinksldjump" r:id="rId39"/>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51" name="Picture 50" descr="lesson-plan-extension-13.png"/>
          <p:cNvPicPr>
            <a:picLocks noChangeAspect="1"/>
          </p:cNvPicPr>
          <p:nvPr/>
        </p:nvPicPr>
        <p:blipFill>
          <a:blip r:embed="rId26"/>
          <a:stretch>
            <a:fillRect/>
          </a:stretch>
        </p:blipFill>
        <p:spPr>
          <a:xfrm>
            <a:off x="11210544" y="3026664"/>
            <a:ext cx="914400" cy="914400"/>
          </a:xfrm>
          <a:prstGeom prst="rect">
            <a:avLst/>
          </a:prstGeom>
        </p:spPr>
      </p:pic>
      <p:sp>
        <p:nvSpPr>
          <p:cNvPr id="52" name="TextBox 51">
            <a:hlinkClick r:id="rId27"/>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53" name="TextBox 52"/>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Visuales del Muro de Palabras</a:t>
            </a:r>
          </a:p>
        </p:txBody>
      </p:sp>
      <p:sp>
        <p:nvSpPr>
          <p:cNvPr id="54" name="TextBox 53"/>
          <p:cNvSpPr txBox="1"/>
          <p:nvPr/>
        </p:nvSpPr>
        <p:spPr>
          <a:xfrm>
            <a:off x="6711696" y="4636008"/>
            <a:ext cx="2761488" cy="603504"/>
          </a:xfrm>
          <a:prstGeom prst="rect">
            <a:avLst/>
          </a:prstGeom>
          <a:noFill/>
        </p:spPr>
        <p:txBody>
          <a:bodyPr wrap="square">
            <a:spAutoFit/>
          </a:bodyPr>
          <a:lstStyle/>
          <a:p>
            <a:pPr>
              <a:defRPr sz="1200" b="0" i="1" u="none">
                <a:solidFill>
                  <a:srgbClr val="000000"/>
                </a:solidFill>
              </a:defRPr>
            </a:pPr>
            <a:r>
              <a:t>Imprima estos materiales y agréguelos al muro de palabras a medida que avance en la unidad.</a:t>
            </a:r>
          </a:p>
        </p:txBody>
      </p:sp>
      <p:pic>
        <p:nvPicPr>
          <p:cNvPr id="55" name="Picture 54" descr="ww_thumb.png"/>
          <p:cNvPicPr>
            <a:picLocks noChangeAspect="1"/>
          </p:cNvPicPr>
          <p:nvPr/>
        </p:nvPicPr>
        <p:blipFill>
          <a:blip r:embed="rId28"/>
          <a:stretch>
            <a:fillRect/>
          </a:stretch>
        </p:blipFill>
        <p:spPr>
          <a:xfrm>
            <a:off x="9592056" y="4224528"/>
            <a:ext cx="1449392" cy="914400"/>
          </a:xfrm>
          <a:prstGeom prst="rect">
            <a:avLst/>
          </a:prstGeom>
        </p:spPr>
      </p:pic>
      <p:sp>
        <p:nvSpPr>
          <p:cNvPr id="56" name="TextBox 55">
            <a:hlinkClick action="ppaction://hlinksldjump" r:id="rId40"/>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57" name="Picture 56" descr="lesson-plan-word-wall-14.png"/>
          <p:cNvPicPr>
            <a:picLocks noChangeAspect="1"/>
          </p:cNvPicPr>
          <p:nvPr/>
        </p:nvPicPr>
        <p:blipFill>
          <a:blip r:embed="rId29"/>
          <a:stretch>
            <a:fillRect/>
          </a:stretch>
        </p:blipFill>
        <p:spPr>
          <a:xfrm>
            <a:off x="11210544" y="4197096"/>
            <a:ext cx="914400" cy="914400"/>
          </a:xfrm>
          <a:prstGeom prst="rect">
            <a:avLst/>
          </a:prstGeom>
        </p:spPr>
      </p:pic>
      <p:sp>
        <p:nvSpPr>
          <p:cNvPr id="58" name="TextBox 57">
            <a:hlinkClick r:id="rId30"/>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USHe034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832104"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130552"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¿Qué ocurrió durante la </a:t>
            </a:r>
            <a:r>
              <a:rPr sz="1800" b="1">
                <a:solidFill>
                  <a:srgbClr val="7030A0"/>
                </a:solidFill>
              </a:rPr>
              <a:t>Guerra hispano-estadounidense</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Durante la </a:t>
            </a:r>
            <a:r>
              <a:rPr sz="1800" i="1" b="1">
                <a:solidFill>
                  <a:srgbClr val="7030A0"/>
                </a:solidFill>
              </a:rPr>
              <a:t>Guerra hispano-estadounidense</a:t>
            </a:r>
            <a:r>
              <a:rPr sz="1800" i="1"/>
              <a:t>, ...</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Señal: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Comparte: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Va 1.º:</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Evalúa:</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5193792"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242816"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303520"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USHe034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USHe036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Pregunta de Relación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¿Cómo se relaciona la </a:t>
            </a:r>
            <a:r>
              <a:rPr sz="1800" b="1">
                <a:solidFill>
                  <a:srgbClr val="7030A0"/>
                </a:solidFill>
              </a:rPr>
              <a:t>anexión</a:t>
            </a:r>
            <a:r>
              <a:rPr sz="1800"/>
              <a:t> con la </a:t>
            </a:r>
            <a:r>
              <a:rPr sz="1800" b="1">
                <a:solidFill>
                  <a:srgbClr val="7030A0"/>
                </a:solidFill>
              </a:rPr>
              <a:t>Guerra hispano-estadounidense</a:t>
            </a:r>
            <a:r>
              <a:rPr sz="1800"/>
              <a:t>?</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La </a:t>
            </a:r>
            <a:r>
              <a:rPr sz="1800" i="1" b="1">
                <a:solidFill>
                  <a:srgbClr val="7030A0"/>
                </a:solidFill>
              </a:rPr>
              <a:t>anexión</a:t>
            </a:r>
            <a:r>
              <a:rPr sz="1800" i="1"/>
              <a:t> está relacionada con la </a:t>
            </a:r>
            <a:r>
              <a:rPr sz="1800" i="1" b="1">
                <a:solidFill>
                  <a:srgbClr val="7030A0"/>
                </a:solidFill>
              </a:rPr>
              <a:t>Guerra hispano-estadounidense</a:t>
            </a:r>
            <a:r>
              <a:rPr sz="1800" i="1"/>
              <a:t> porque ...</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USHe036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832104"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2148840"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2688336"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Inferencial</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¿Qué podría ser una desventaja de la </a:t>
            </a:r>
            <a:r>
              <a:rPr sz="1800" b="1">
                <a:solidFill>
                  <a:srgbClr val="7030A0"/>
                </a:solidFill>
              </a:rPr>
              <a:t>anexión</a:t>
            </a:r>
            <a:r>
              <a:rPr sz="1800"/>
              <a:t>? ¿Por qué?</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Una desventaja de la </a:t>
            </a:r>
            <a:r>
              <a:rPr sz="1800" i="1" b="1">
                <a:solidFill>
                  <a:srgbClr val="7030A0"/>
                </a:solidFill>
              </a:rPr>
              <a:t>anexión</a:t>
            </a:r>
            <a:r>
              <a:rPr sz="1800" i="1"/>
              <a:t> es... porque...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actividades de Extensión</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100"/>
              <a:t>Use cualquiera o todas las actividades en las siguientes diapositivas entre conversaciones estructuradas o después de que los estudiantes hayan completado todas las conversaciones estructuradas.</a:t>
            </a:r>
          </a:p>
        </p:txBody>
      </p:sp>
      <p:sp>
        <p:nvSpPr>
          <p:cNvPr id="6" name="TextBox 5"/>
          <p:cNvSpPr txBox="1"/>
          <p:nvPr/>
        </p:nvSpPr>
        <p:spPr>
          <a:xfrm>
            <a:off x="420624" y="1673352"/>
            <a:ext cx="5678424" cy="4800600"/>
          </a:xfrm>
          <a:prstGeom prst="rect">
            <a:avLst/>
          </a:prstGeom>
          <a:noFill/>
        </p:spPr>
        <p:txBody>
          <a:bodyPr wrap="square" anchor="ctr">
            <a:spAutoFit/>
          </a:bodyPr>
          <a:lstStyle/>
          <a:p>
            <a:pPr algn="l"/>
            <a:r>
              <a:rPr b="1" i="0" sz="2000"/>
              <a:t>•   Dibuja y escribe</a:t>
            </a:r>
          </a:p>
          <a:p>
            <a:pPr algn="l"/>
            <a:r>
              <a:rPr b="0" i="1" sz="2000"/>
              <a:t>Invite al grupo a dibujar la palabra de vocabulario, colocar etiquetas con los conceptos clave de la lección y, después, explicar por escrito cómo ese dibujo y esas etiquetas muestran lo que entienden de la palabra.</a:t>
            </a:r>
          </a:p>
          <a:p>
            <a:pPr algn="l"/>
            <a:r>
              <a:rPr b="1" i="0" sz="2000"/>
              <a:t>•   Completa la imagen</a:t>
            </a:r>
            <a:r>
              <a:rPr b="0" i="0" sz="2000"/>
              <a:t> </a:t>
            </a:r>
          </a:p>
          <a:p>
            <a:pPr algn="l"/>
            <a:r>
              <a:rPr b="0" i="1" sz="2000"/>
              <a:t>Haz esto antes de mostrar la imagen completa para una actividad de predicción, o después de mostrar la imagen para un ejercicio de recordación.</a:t>
            </a:r>
          </a:p>
          <a:p>
            <a:pPr algn="l"/>
            <a:r>
              <a:rPr b="1" i="0" sz="2000"/>
              <a:t>•   Rellénalo</a:t>
            </a:r>
          </a:p>
          <a:p>
            <a:pPr algn="l"/>
            <a:r>
              <a:rPr b="0" i="1" sz="2000"/>
              <a:t>Al igual que “Completa la imagen”, esta actividad también es excelente como vista previa o revisión.</a:t>
            </a:r>
          </a:p>
          <a:p>
            <a:pPr algn="l"/>
            <a:r>
              <a:rPr b="1" i="0" sz="2000"/>
              <a:t>•   Evidencia-Afirmación-Razonamiento</a:t>
            </a:r>
          </a:p>
          <a:p>
            <a:pPr algn="l"/>
            <a:r>
              <a:rPr b="0" i="1" sz="2000"/>
              <a:t>Haga que los estudiantes formulen una pregunta y luego la respondan con una afirmación y un razonamiento basado en evidencias.</a:t>
            </a:r>
          </a:p>
        </p:txBody>
      </p:sp>
      <p:sp>
        <p:nvSpPr>
          <p:cNvPr id="7" name="TextBox 6"/>
          <p:cNvSpPr txBox="1"/>
          <p:nvPr/>
        </p:nvSpPr>
        <p:spPr>
          <a:xfrm>
            <a:off x="6099048" y="2404872"/>
            <a:ext cx="5678424" cy="3474720"/>
          </a:xfrm>
          <a:prstGeom prst="rect">
            <a:avLst/>
          </a:prstGeom>
          <a:noFill/>
        </p:spPr>
        <p:txBody>
          <a:bodyPr wrap="square" anchor="ctr">
            <a:spAutoFit/>
          </a:bodyPr>
          <a:lstStyle/>
          <a:p>
            <a:pPr algn="l"/>
            <a:r>
              <a:rPr b="1" i="0" sz="2000"/>
              <a:t>•   Mapa de palabras</a:t>
            </a:r>
          </a:p>
          <a:p>
            <a:pPr algn="l"/>
            <a:r>
              <a:rPr b="0" i="1" sz="2000"/>
              <a:t>Haga que los estudiantes hagan conexiones con otras palabras en esta unidad, o con otras palabras en unidades anteriores. Esta actividad es excelente como revisión de la unidad!</a:t>
            </a:r>
          </a:p>
          <a:p>
            <a:pPr algn="l"/>
            <a:r>
              <a:rPr b="1" i="0" sz="2000"/>
              <a:t>•   Párrafo ambulante</a:t>
            </a:r>
            <a:r>
              <a:rPr b="0" i="0" sz="2000"/>
              <a:t> </a:t>
            </a:r>
          </a:p>
          <a:p>
            <a:pPr algn="l"/>
            <a:r>
              <a:rPr b="0" i="1" sz="2000"/>
              <a:t>¡Haga que los estudiantes se muevan y escriban! Se puede hacer en cualquier momento de la lección, pero es una excelente revisión al final de la lección.</a:t>
            </a:r>
          </a:p>
          <a:p>
            <a:pPr algn="l"/>
            <a:r>
              <a:rPr b="1" i="0" sz="2000"/>
              <a:t>•   Escritura</a:t>
            </a:r>
          </a:p>
          <a:p>
            <a:pPr algn="l"/>
            <a:r>
              <a:rPr b="0" i="1" sz="2000"/>
              <a:t>Esto es muy recomendable después de completar las conversaciones estructuradas, como una actividad de cierre o una alternativa al ticket de salida de la lección. Pida a los estudiantes que escriban todo lo que han aprendido sobre la palabra de vocabulario, estructurándolo con los inicios de oración de sus conversaciones estructuradas y el vocabulario clave.</a:t>
            </a:r>
          </a:p>
        </p:txBody>
      </p:sp>
      <p:sp>
        <p:nvSpPr>
          <p:cNvPr id="8" name="TextBox 7">
            <a:hlinkClick action="ppaction://hlinksldjump" r:id="rId5"/>
          </p:cNvPr>
          <p:cNvSpPr txBox="1"/>
          <p:nvPr/>
        </p:nvSpPr>
        <p:spPr>
          <a:xfrm>
            <a:off x="4663440"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9" name="TextBox 8">
            <a:hlinkClick action="ppaction://hlinksldjump" r:id="rId6"/>
          </p:cNvPr>
          <p:cNvSpPr txBox="1"/>
          <p:nvPr/>
        </p:nvSpPr>
        <p:spPr>
          <a:xfrm>
            <a:off x="4663440" y="331012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0" name="TextBox 9">
            <a:hlinkClick action="ppaction://hlinksldjump" r:id="rId7"/>
          </p:cNvPr>
          <p:cNvSpPr txBox="1"/>
          <p:nvPr/>
        </p:nvSpPr>
        <p:spPr>
          <a:xfrm>
            <a:off x="4663440" y="45720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1" name="TextBox 10">
            <a:hlinkClick action="ppaction://hlinksldjump" r:id="rId8"/>
          </p:cNvPr>
          <p:cNvSpPr txBox="1"/>
          <p:nvPr/>
        </p:nvSpPr>
        <p:spPr>
          <a:xfrm>
            <a:off x="4663440" y="54864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2" name="TextBox 11">
            <a:hlinkClick action="ppaction://hlinksldjump" r:id="rId9"/>
          </p:cNvPr>
          <p:cNvSpPr txBox="1"/>
          <p:nvPr/>
        </p:nvSpPr>
        <p:spPr>
          <a:xfrm>
            <a:off x="10689336"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3" name="TextBox 12">
            <a:hlinkClick action="ppaction://hlinksldjump" r:id="rId10"/>
          </p:cNvPr>
          <p:cNvSpPr txBox="1"/>
          <p:nvPr/>
        </p:nvSpPr>
        <p:spPr>
          <a:xfrm>
            <a:off x="10689336" y="315468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4" name="TextBox 13">
            <a:hlinkClick action="ppaction://hlinksldjump" r:id="rId11"/>
          </p:cNvPr>
          <p:cNvSpPr txBox="1"/>
          <p:nvPr/>
        </p:nvSpPr>
        <p:spPr>
          <a:xfrm>
            <a:off x="10689336" y="4379976"/>
            <a:ext cx="1737360" cy="274320"/>
          </a:xfrm>
          <a:prstGeom prst="rect">
            <a:avLst/>
          </a:prstGeom>
          <a:noFill/>
        </p:spPr>
        <p:txBody>
          <a:bodyPr wrap="none">
            <a:spAutoFit/>
          </a:bodyPr>
          <a:lstStyle/>
          <a:p>
            <a:pPr algn="l">
              <a:defRPr sz="1200" b="1" i="0" u="sng">
                <a:solidFill>
                  <a:srgbClr val="0070C0"/>
                </a:solidFill>
              </a:defRPr>
            </a:pPr>
            <a:r>
              <a:t>Ir a esta diapositiva</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e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una representación para el término </a:t>
            </a:r>
            <a:r>
              <a:rPr b="1">
                <a:solidFill>
                  <a:srgbClr val="7030A0"/>
                </a:solidFill>
              </a:rPr>
              <a:t>anexar/anexión</a:t>
            </a:r>
            <a:r>
              <a:t>. Etiqueta tu elemento visual con los términos: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anexar/anexión</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e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Explica cómo se relaciona tu elemento visual con lo que has aprendido sobre </a:t>
            </a:r>
            <a:r>
              <a:rPr b="1">
                <a:solidFill>
                  <a:srgbClr val="7030A0"/>
                </a:solidFill>
              </a:rPr>
              <a:t>anexar/anexión</a:t>
            </a:r>
            <a:r>
              <a:rPr sz="2000" i="1"/>
              <a:t>
• Mi visual es…
• Mi visual se relaciona con lo que he aprendido acerca de </a:t>
            </a:r>
            <a:r>
              <a:rPr b="1" i="1" sz="2000">
                <a:solidFill>
                  <a:srgbClr val="7030A0"/>
                </a:solidFill>
              </a:rPr>
              <a:t>anexar/anexión</a:t>
            </a:r>
            <a:r>
              <a:rPr sz="2000" i="1"/>
              <a:t> porque...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anexar/anexión</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e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Completa la imagen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cómo crees que el resto de la imagen se ve para el término </a:t>
            </a:r>
            <a:r>
              <a:rPr b="1">
                <a:solidFill>
                  <a:srgbClr val="7030A0"/>
                </a:solidFill>
              </a:rPr>
              <a:t>anexar/anexión.</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e036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Rellénalo</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Rellena las cajas grises en este visual lo mejor que puedas.
Trabaja con un compañero o comparte tu visual completada con un compañero cuando termines.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e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Elige una pregunta:</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Algo que no se es...</a:t>
            </a:r>
          </a:p>
          <a:p>
            <a:pPr marL="256032" indent="-155448">
              <a:spcAft>
                <a:spcPts val="1000"/>
              </a:spcAft>
              <a:buChar char="•"/>
              <a:defRPr sz="1800" i="1"/>
            </a:pPr>
            <a:r>
              <a:rPr sz="1800" i="1"/>
              <a:t>Algo que me pregunto es...</a:t>
            </a:r>
          </a:p>
          <a:p>
            <a:pPr marL="256032" indent="-155448">
              <a:spcAft>
                <a:spcPts val="1000"/>
              </a:spcAft>
              <a:buChar char="•"/>
              <a:defRPr sz="1800" i="1"/>
            </a:pPr>
            <a:r>
              <a:rPr sz="1800" i="1"/>
              <a:t>No entendi cuando hablamos acerca de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1188720"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2258568"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Señal: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Va 1.º:</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e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a:pPr>
            <a:r>
              <a:rPr sz="1800" i="0"/>
              <a:t>¿Qué podría ser una desventaja de la </a:t>
            </a:r>
            <a:r>
              <a:rPr sz="1800" i="0" b="1">
                <a:solidFill>
                  <a:srgbClr val="7030A0"/>
                </a:solidFill>
              </a:rPr>
              <a:t>anexión</a:t>
            </a:r>
            <a:r>
              <a:rPr sz="1800" i="0"/>
              <a:t>? ¿Por qué?</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Proporciona </a:t>
            </a:r>
            <a:r>
              <a:rPr sz="1800" b="1" u="sng">
                <a:solidFill>
                  <a:srgbClr val="C55A11"/>
                </a:solidFill>
              </a:rPr>
              <a:t>Evidencia:</a:t>
            </a:r>
          </a:p>
          <a:p>
            <a:pPr marL="256032" indent="-155448">
              <a:spcAft>
                <a:spcPts val="0"/>
              </a:spcAft>
              <a:buChar char="•"/>
              <a:defRPr sz="1800" i="1">
                <a:solidFill>
                  <a:srgbClr val="C55A11"/>
                </a:solidFill>
              </a:defRPr>
            </a:pPr>
            <a:r>
              <a:rPr sz="1800" i="1">
                <a:solidFill>
                  <a:srgbClr val="C55A11"/>
                </a:solidFill>
              </a:rPr>
              <a:t>Veo que...</a:t>
            </a:r>
          </a:p>
          <a:p>
            <a:pPr marL="256032" indent="-155448">
              <a:spcAft>
                <a:spcPts val="0"/>
              </a:spcAft>
              <a:buChar char="•"/>
              <a:defRPr sz="1800" i="1">
                <a:solidFill>
                  <a:srgbClr val="C55A11"/>
                </a:solidFill>
              </a:defRPr>
            </a:pPr>
            <a:r>
              <a:rPr sz="1800" i="1">
                <a:solidFill>
                  <a:srgbClr val="C55A11"/>
                </a:solidFill>
              </a:rPr>
              <a:t>Se que...</a:t>
            </a:r>
          </a:p>
          <a:p>
            <a:pPr marL="256032" indent="-155448">
              <a:spcAft>
                <a:spcPts val="0"/>
              </a:spcAft>
              <a:buChar char="•"/>
              <a:defRPr sz="1800" i="1">
                <a:solidFill>
                  <a:srgbClr val="C55A11"/>
                </a:solidFill>
              </a:defRPr>
            </a:pPr>
            <a:r>
              <a:rPr sz="1800" i="1">
                <a:solidFill>
                  <a:srgbClr val="C55A11"/>
                </a:solidFill>
              </a:rPr>
              <a:t>Lei 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Estructurar Conversaciones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Esto puede sonar asi...</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¿Qué significa </a:t>
            </a:r>
            <a:r>
              <a:rPr sz="1100" b="1">
                <a:solidFill>
                  <a:srgbClr val="7030A0"/>
                </a:solidFill>
              </a:rPr>
              <a:t>anexar</a:t>
            </a:r>
            <a:r>
              <a:rPr sz="1100"/>
              <a:t> un país?</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b="1">
                <a:solidFill>
                  <a:srgbClr val="7030A0"/>
                </a:solidFill>
              </a:rPr>
              <a:t>Anexar</a:t>
            </a:r>
            <a:r>
              <a:rPr sz="1100" i="1"/>
              <a:t> un país significa...</a:t>
            </a:r>
          </a:p>
        </p:txBody>
      </p:sp>
      <p:pic>
        <p:nvPicPr>
          <p:cNvPr id="9" name="Picture 8" descr="SocUSHe036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Clase, pronunciemos esta palabra en voz alta: (lee </a:t>
            </a:r>
            <a:r>
              <a:rPr sz="1600" b="1" i="0" u="none">
                <a:solidFill>
                  <a:srgbClr val="7030A0"/>
                </a:solidFill>
              </a:rPr>
              <a:t>anexar/anexión</a:t>
            </a:r>
            <a:r>
              <a:rPr sz="1600" b="1" i="0" u="none"/>
              <a:t> en voz alta lentamente).</a:t>
            </a:r>
          </a:p>
          <a:p>
            <a:pPr marL="283464" indent="-201168">
              <a:spcAft>
                <a:spcPts val="600"/>
              </a:spcAft>
              <a:buAutoNum type="arabicPeriod" startAt="2"/>
            </a:pPr>
            <a:r>
              <a:rPr sz="1600" b="1" i="0" u="none"/>
              <a:t>Puede todo el mundo </a:t>
            </a:r>
            <a:r>
              <a:rPr sz="1600" b="1" i="0" u="none">
                <a:solidFill>
                  <a:srgbClr val="0070C0"/>
                </a:solidFill>
              </a:rPr>
              <a:t>_______ </a:t>
            </a:r>
            <a:r>
              <a:rPr sz="1600" b="1" i="0" u="none">
                <a:solidFill>
                  <a:srgbClr val="0070C0"/>
                </a:solidFill>
              </a:rPr>
              <a:t>(senal)</a:t>
            </a:r>
            <a:r>
              <a:rPr sz="1600" b="1" i="0" u="none"/>
              <a:t>? Piensa en esta pregunta. Cuando estes listo para terminar esta frase, </a:t>
            </a:r>
            <a:r>
              <a:rPr sz="1600" b="1" i="0" u="none">
                <a:solidFill>
                  <a:srgbClr val="009999"/>
                </a:solidFill>
              </a:rPr>
              <a:t>_______ </a:t>
            </a:r>
            <a:r>
              <a:rPr sz="1600" b="1" i="0" u="none">
                <a:solidFill>
                  <a:srgbClr val="009999"/>
                </a:solidFill>
              </a:rPr>
              <a:t>(inicio)</a:t>
            </a:r>
            <a:r>
              <a:rPr sz="1600" b="1" i="0" u="none"/>
              <a:t>, muestrame haciendo </a:t>
            </a:r>
            <a:r>
              <a:rPr sz="1600" b="1" i="0" u="none">
                <a:solidFill>
                  <a:srgbClr val="0070C0"/>
                </a:solidFill>
              </a:rPr>
              <a:t>_______ </a:t>
            </a:r>
            <a:r>
              <a:rPr sz="1600" b="1" i="0" u="none">
                <a:solidFill>
                  <a:srgbClr val="0070C0"/>
                </a:solidFill>
              </a:rPr>
              <a:t>(desactiva la senal).</a:t>
            </a:r>
          </a:p>
          <a:p>
            <a:pPr marL="283464" indent="-201168">
              <a:spcAft>
                <a:spcPts val="600"/>
              </a:spcAft>
              <a:buAutoNum type="arabicPeriod" startAt="3"/>
            </a:pPr>
            <a:r>
              <a:rPr sz="1600" b="1" i="0" u="none"/>
              <a:t>Vas a compartir con </a:t>
            </a:r>
            <a:r>
              <a:rPr sz="1600" b="1" i="0" u="none">
                <a:solidFill>
                  <a:srgbClr val="548235"/>
                </a:solidFill>
              </a:rPr>
              <a:t>_______ </a:t>
            </a:r>
            <a:r>
              <a:rPr sz="1600" b="1" i="0" u="none">
                <a:solidFill>
                  <a:srgbClr val="548235"/>
                </a:solidFill>
              </a:rPr>
              <a:t>(compartir)</a:t>
            </a:r>
            <a:r>
              <a:rPr sz="1600" b="1" i="0" u="none"/>
              <a:t>. La persona en tu grupo que ira primero es </a:t>
            </a:r>
            <a:r>
              <a:rPr sz="1600" b="1" i="0" u="none">
                <a:solidFill>
                  <a:srgbClr val="BF9000"/>
                </a:solidFill>
              </a:rPr>
              <a:t>_______.</a:t>
            </a:r>
          </a:p>
          <a:p>
            <a:pPr marL="283464" indent="-201168">
              <a:spcAft>
                <a:spcPts val="600"/>
              </a:spcAft>
              <a:buAutoNum type="arabicPeriod" startAt="4"/>
            </a:pPr>
            <a:r>
              <a:rPr sz="1600" b="1" i="0" u="none"/>
              <a:t>Voy a </a:t>
            </a:r>
            <a:r>
              <a:rPr sz="1600" b="1" i="0" u="none">
                <a:solidFill>
                  <a:srgbClr val="C00000"/>
                </a:solidFill>
              </a:rPr>
              <a:t>_______ </a:t>
            </a:r>
            <a:r>
              <a:rPr sz="1600" b="1" i="0" u="none">
                <a:solidFill>
                  <a:srgbClr val="C00000"/>
                </a:solidFill>
              </a:rPr>
              <a:t>(evaluar)</a:t>
            </a:r>
            <a:r>
              <a:rPr sz="1600" b="1" i="0" u="none"/>
              <a:t>. Esta bien si compartes tu idea o la de tu companero, siempre y cuando uses </a:t>
            </a:r>
            <a:r>
              <a:rPr sz="1600" b="1" i="0" u="none">
                <a:solidFill>
                  <a:srgbClr val="7030A0"/>
                </a:solidFill>
              </a:rPr>
              <a:t>________ </a:t>
            </a:r>
            <a:r>
              <a:rPr sz="1600" b="1" i="0" u="none">
                <a:solidFill>
                  <a:srgbClr val="7030A0"/>
                </a:solidFill>
              </a:rPr>
              <a:t>(palabra del vocabulario)</a:t>
            </a:r>
            <a:r>
              <a:rPr sz="1600" b="1" i="0" u="none"/>
              <a:t> en una oracion completa. Te recomiendo usar el inicio de oracion, </a:t>
            </a:r>
            <a:r>
              <a:rPr sz="1600" b="1" i="0" u="none">
                <a:solidFill>
                  <a:srgbClr val="009999"/>
                </a:solidFill>
              </a:rPr>
              <a:t>________ </a:t>
            </a:r>
            <a:r>
              <a:rPr sz="1600" b="1" i="0" u="none">
                <a:solidFill>
                  <a:srgbClr val="009999"/>
                </a:solidFill>
              </a:rPr>
              <a:t>(inicio).</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Como se ve esto?</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Recordatorio!</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sz="1600"/>
            </a:pPr>
            <a:r>
              <a:rPr sz="1600" b="0">
                <a:solidFill>
                  <a:srgbClr val="FFFFFF"/>
                </a:solidFill>
              </a:rPr>
              <a:t>Esta lección solo debe ser utilizada por docentes que tengan una </a:t>
            </a:r>
            <a:r>
              <a:rPr sz="1600" b="1">
                <a:solidFill>
                  <a:srgbClr val="FFFFFF"/>
                </a:solidFill>
              </a:rPr>
              <a:t>licencia VNG activa.</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e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a:pPr>
            <a:r>
              <a:rPr sz="1800" i="0"/>
              <a:t>¿Qué podría ser una desventaja de la </a:t>
            </a:r>
            <a:r>
              <a:rPr sz="1800" i="0" b="1">
                <a:solidFill>
                  <a:srgbClr val="7030A0"/>
                </a:solidFill>
              </a:rPr>
              <a:t>anexión</a:t>
            </a:r>
            <a:r>
              <a:rPr sz="1800" i="0"/>
              <a:t>? ¿Por qué?</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Afirmacion</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a:pPr>
            <a:r>
              <a:rPr sz="1800" i="1">
                <a:solidFill>
                  <a:srgbClr val="2E75B6"/>
                </a:solidFill>
              </a:rPr>
              <a:t>Una desventaja de la </a:t>
            </a:r>
            <a:r>
              <a:rPr sz="1800" i="1" b="1">
                <a:solidFill>
                  <a:srgbClr val="2E75B6"/>
                </a:solidFill>
              </a:rPr>
              <a:t>anexión</a:t>
            </a:r>
            <a:r>
              <a:rPr sz="1800" i="1">
                <a:solidFill>
                  <a:srgbClr val="2E75B6"/>
                </a:solidFill>
              </a:rPr>
              <a:t> es... porque...</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1188720"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2258568"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Señal: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Va 1.º:</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e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300"/>
            </a:pPr>
            <a:r>
              <a:rPr sz="1300" i="0"/>
              <a:t>¿Qué podría ser una desventaja de la </a:t>
            </a:r>
            <a:r>
              <a:rPr sz="1300" i="0" b="1">
                <a:solidFill>
                  <a:srgbClr val="7030A0"/>
                </a:solidFill>
              </a:rPr>
              <a:t>anexión</a:t>
            </a:r>
            <a:r>
              <a:rPr sz="1300" i="0"/>
              <a:t>? ¿Por qué?</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Haz una </a:t>
            </a:r>
            <a:r>
              <a:rPr sz="1500" b="1" u="sng">
                <a:solidFill>
                  <a:srgbClr val="2E75B6"/>
                </a:solidFill>
              </a:rPr>
              <a:t>Afirmacion</a:t>
            </a:r>
            <a:r>
              <a:rPr sz="1500" b="0" u="sng"/>
              <a:t> con </a:t>
            </a:r>
            <a:r>
              <a:rPr sz="1500" b="1" u="sng">
                <a:solidFill>
                  <a:srgbClr val="548235"/>
                </a:solidFill>
              </a:rPr>
              <a:t>Razonamiento:</a:t>
            </a:r>
          </a:p>
          <a:p>
            <a:pPr marL="256032" indent="-155448">
              <a:spcAft>
                <a:spcPts val="0"/>
              </a:spcAft>
              <a:buChar char="•"/>
              <a:defRPr sz="1500" i="1">
                <a:solidFill>
                  <a:srgbClr val="C55A11"/>
                </a:solidFill>
              </a:defRPr>
            </a:pPr>
            <a:r>
              <a:rPr sz="1500" i="1" u="sng">
                <a:solidFill>
                  <a:srgbClr val="C55A11"/>
                </a:solidFill>
              </a:rPr>
              <a:t>Basado en el hecho de que
</a:t>
            </a:r>
            <a:r>
              <a:rPr sz="1500" i="1" u="sng">
                <a:solidFill>
                  <a:srgbClr val="C55A11"/>
                </a:solidFill>
              </a:rPr>
              <a:t>_______</a:t>
            </a:r>
            <a:r>
              <a:rPr sz="1500" i="1" u="none">
                <a:solidFill>
                  <a:srgbClr val="548235"/>
                </a:solidFill>
              </a:rPr>
              <a:t>, infiero que...
</a:t>
            </a:r>
            <a:r>
              <a:rPr sz="1500" i="1" u="none">
                <a:solidFill>
                  <a:srgbClr val="548235"/>
                </a:solidFill>
              </a:rPr>
              <a:t>porque...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significa que...
</a:t>
            </a:r>
            <a:r>
              <a:rPr sz="1500" i="1" u="none">
                <a:solidFill>
                  <a:srgbClr val="548235"/>
                </a:solidFill>
              </a:rPr>
              <a:t>porque...</a:t>
            </a:r>
          </a:p>
          <a:p>
            <a:pPr marL="256032" indent="-155448">
              <a:spcAft>
                <a:spcPts val="0"/>
              </a:spcAft>
              <a:buChar char="•"/>
              <a:defRPr sz="1500" i="1">
                <a:solidFill>
                  <a:srgbClr val="C55A11"/>
                </a:solidFill>
              </a:defRPr>
            </a:pPr>
            <a:r>
              <a:rPr sz="1500" i="1" u="none">
                <a:solidFill>
                  <a:srgbClr val="C55A11"/>
                </a:solidFill>
              </a:rPr>
              <a:t>Veo </a:t>
            </a:r>
            <a:r>
              <a:rPr sz="1500" i="1" u="sng">
                <a:solidFill>
                  <a:srgbClr val="C55A11"/>
                </a:solidFill>
              </a:rPr>
              <a:t>_______.</a:t>
            </a:r>
            <a:r>
              <a:rPr sz="1500" i="1" u="none">
                <a:solidFill>
                  <a:srgbClr val="2E75B6"/>
                </a:solidFill>
              </a:rPr>
              <a:t> Esto apoya
mi afirmacion de que...</a:t>
            </a:r>
            <a:r>
              <a:rPr sz="1500" i="1" u="none">
                <a:solidFill>
                  <a:srgbClr val="548235"/>
                </a:solidFill>
              </a:rPr>
              <a:t> porque...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e036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Mapa de palabras</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Haz un mapa de palabras conectando </a:t>
            </a:r>
            <a:r>
              <a:rPr b="1">
                <a:solidFill>
                  <a:srgbClr val="7030A0"/>
                </a:solidFill>
              </a:rPr>
              <a:t>anexar/anexión</a:t>
            </a:r>
            <a:r>
              <a:t> con otras 3-5 palabras de vocabulario.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Al lado de cada línea de conexión, describe cómo se relacionan las dos palabras.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Trabaja con un compañero o comparte tu mapa de palabras con un compañero cuando termines.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sp_related.png"/>
          <p:cNvPicPr>
            <a:picLocks noChangeAspect="1"/>
          </p:cNvPicPr>
          <p:nvPr/>
        </p:nvPicPr>
        <p:blipFill>
          <a:blip r:embed="rId8"/>
          <a:stretch>
            <a:fillRect/>
          </a:stretch>
        </p:blipFill>
        <p:spPr>
          <a:xfrm>
            <a:off x="5431536" y="1792224"/>
            <a:ext cx="1598814" cy="853440"/>
          </a:xfrm>
          <a:prstGeom prst="rect">
            <a:avLst/>
          </a:prstGeom>
        </p:spPr>
      </p:pic>
      <p:pic>
        <p:nvPicPr>
          <p:cNvPr id="17" name="Picture 16" descr="sp_related.png"/>
          <p:cNvPicPr>
            <a:picLocks noChangeAspect="1"/>
          </p:cNvPicPr>
          <p:nvPr/>
        </p:nvPicPr>
        <p:blipFill>
          <a:blip r:embed="rId8"/>
          <a:stretch>
            <a:fillRect/>
          </a:stretch>
        </p:blipFill>
        <p:spPr>
          <a:xfrm>
            <a:off x="9134856" y="1792224"/>
            <a:ext cx="1598814" cy="853440"/>
          </a:xfrm>
          <a:prstGeom prst="rect">
            <a:avLst/>
          </a:prstGeom>
        </p:spPr>
      </p:pic>
      <p:pic>
        <p:nvPicPr>
          <p:cNvPr id="18" name="Picture 17" descr="sp_related.png"/>
          <p:cNvPicPr>
            <a:picLocks noChangeAspect="1"/>
          </p:cNvPicPr>
          <p:nvPr/>
        </p:nvPicPr>
        <p:blipFill>
          <a:blip r:embed="rId8"/>
          <a:stretch>
            <a:fillRect/>
          </a:stretch>
        </p:blipFill>
        <p:spPr>
          <a:xfrm>
            <a:off x="9134856" y="4800600"/>
            <a:ext cx="1598814" cy="853440"/>
          </a:xfrm>
          <a:prstGeom prst="rect">
            <a:avLst/>
          </a:prstGeom>
        </p:spPr>
      </p:pic>
      <p:pic>
        <p:nvPicPr>
          <p:cNvPr id="19" name="Picture 18" descr="sp_related.png"/>
          <p:cNvPicPr>
            <a:picLocks noChangeAspect="1"/>
          </p:cNvPicPr>
          <p:nvPr/>
        </p:nvPicPr>
        <p:blipFill>
          <a:blip r:embed="rId8"/>
          <a:stretch>
            <a:fillRect/>
          </a:stretch>
        </p:blipFill>
        <p:spPr>
          <a:xfrm>
            <a:off x="5431536" y="4800600"/>
            <a:ext cx="1598814" cy="853440"/>
          </a:xfrm>
          <a:prstGeom prst="rect">
            <a:avLst/>
          </a:prstGeom>
        </p:spPr>
      </p:pic>
      <p:pic>
        <p:nvPicPr>
          <p:cNvPr id="20" name="Picture 19" descr="SocUSHe034w.png"/>
          <p:cNvPicPr>
            <a:picLocks noChangeAspect="1"/>
          </p:cNvPicPr>
          <p:nvPr/>
        </p:nvPicPr>
        <p:blipFill>
          <a:blip r:embed="rId9"/>
          <a:stretch>
            <a:fillRect/>
          </a:stretch>
        </p:blipFill>
        <p:spPr>
          <a:xfrm>
            <a:off x="4873752" y="658368"/>
            <a:ext cx="1435608" cy="1078992"/>
          </a:xfrm>
          <a:prstGeom prst="rect">
            <a:avLst/>
          </a:prstGeom>
        </p:spPr>
      </p:pic>
      <p:sp>
        <p:nvSpPr>
          <p:cNvPr id="21" name="Oval 20"/>
          <p:cNvSpPr/>
          <p:nvPr/>
        </p:nvSpPr>
        <p:spPr>
          <a:xfrm>
            <a:off x="9537192" y="658368"/>
            <a:ext cx="1837943" cy="960120"/>
          </a:xfrm>
          <a:prstGeom prst="ellipse">
            <a:avLst/>
          </a:prstGeom>
          <a:solidFill>
            <a:srgbClr val="FFC9C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9537192" y="5559552"/>
            <a:ext cx="1837943" cy="960120"/>
          </a:xfrm>
          <a:prstGeom prst="ellipse">
            <a:avLst/>
          </a:prstGeom>
          <a:solidFill>
            <a:srgbClr val="E2F0D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e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Escribe una oración usando cualquiera de los inicios de oración: </a:t>
            </a:r>
            <a:r>
              <a:rPr i="1"/>
              <a:t>
El término </a:t>
            </a:r>
            <a:r>
              <a:rPr b="1">
                <a:solidFill>
                  <a:srgbClr val="7030A0"/>
                </a:solidFill>
              </a:rPr>
              <a:t>anexar/anexión...</a:t>
            </a:r>
            <a:r>
              <a:rPr i="1"/>
              <a:t>
De esta visual, puedo inferir… </a:t>
            </a:r>
            <a:r>
              <a:t>(usa </a:t>
            </a:r>
            <a:r>
              <a:rPr b="1">
                <a:solidFill>
                  <a:srgbClr val="7030A0"/>
                </a:solidFill>
              </a:rPr>
              <a:t>anexar/anexión</a:t>
            </a:r>
            <a:r>
              <a:t> en tu respuesta)</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e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Busca otro estudiante y agrega su oración a la tuya usando una palabra de transición:​</a:t>
            </a:r>
            <a:r>
              <a:rPr sz="1600"/>
              <a:t>
• </a:t>
            </a:r>
            <a:r>
              <a:rPr sz="2400" i="1"/>
              <a:t>También, …</a:t>
            </a:r>
            <a:r>
              <a:rPr sz="1600"/>
              <a:t>
• </a:t>
            </a:r>
            <a:r>
              <a:rPr sz="2400" i="1"/>
              <a:t>Además, …</a:t>
            </a:r>
            <a:r>
              <a:rPr sz="1600"/>
              <a:t>
• </a:t>
            </a:r>
            <a:r>
              <a:rPr sz="2400" i="1"/>
              <a:t>Adicionalmente, …</a:t>
            </a:r>
            <a:r>
              <a:rPr sz="1600"/>
              <a:t>
• </a:t>
            </a:r>
            <a:r>
              <a:rPr sz="2400" i="1"/>
              <a:t>Por ejemplo, …</a:t>
            </a:r>
            <a:r>
              <a:rPr sz="1600"/>
              <a:t>
• </a:t>
            </a:r>
            <a:r>
              <a:rPr sz="2400" i="1"/>
              <a:t>Por último, …</a:t>
            </a:r>
            <a:r>
              <a:rPr sz="1600"/>
              <a:t>
• </a:t>
            </a:r>
            <a:r>
              <a:rPr sz="2400" i="1"/>
              <a:t>Por lo tanto, …</a:t>
            </a:r>
            <a:r>
              <a:rPr sz="2400"/>
              <a:t>
Repite 2 a 4 veces.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USHe036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Escritura</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Escribe un parrafo que describa el termino </a:t>
            </a:r>
            <a:r>
              <a:rPr b="1" sz="2000">
                <a:solidFill>
                  <a:srgbClr val="7030A0"/>
                </a:solidFill>
              </a:rPr>
              <a:t>anexar/anexión</a:t>
            </a:r>
            <a:r>
              <a:t>. Incluye otras 3-5 palabras de vocabulario en tu parrafo. Puedes incluir los siguientes inicios de oracion:</a:t>
            </a:r>
          </a:p>
          <a:p>
            <a:pPr marL="182880" indent="-128016">
              <a:spcAft>
                <a:spcPts val="0"/>
              </a:spcAft>
              <a:buChar char="•"/>
            </a:pPr>
            <a:r>
              <a:rPr sz="2000" i="1" b="1">
                <a:solidFill>
                  <a:srgbClr val="7030A0"/>
                </a:solidFill>
              </a:rPr>
              <a:t>Anexar</a:t>
            </a:r>
            <a:r>
              <a:rPr sz="2000" i="1"/>
              <a:t> un país significa...</a:t>
            </a:r>
          </a:p>
          <a:p>
            <a:pPr marL="182880" indent="-128016">
              <a:spcAft>
                <a:spcPts val="0"/>
              </a:spcAft>
              <a:buChar char="•"/>
            </a:pPr>
            <a:r>
              <a:rPr sz="2000" i="1"/>
              <a:t>La </a:t>
            </a:r>
            <a:r>
              <a:rPr sz="2000" i="1" b="1">
                <a:solidFill>
                  <a:srgbClr val="7030A0"/>
                </a:solidFill>
              </a:rPr>
              <a:t>anexión</a:t>
            </a:r>
            <a:r>
              <a:rPr sz="2000" i="1"/>
              <a:t> está relacionada con la </a:t>
            </a:r>
            <a:r>
              <a:rPr sz="2000" i="1" b="1">
                <a:solidFill>
                  <a:srgbClr val="7030A0"/>
                </a:solidFill>
              </a:rPr>
              <a:t>Guerra hispano-estadounidense</a:t>
            </a:r>
            <a:r>
              <a:rPr sz="2000" i="1"/>
              <a:t> porque ...</a:t>
            </a:r>
          </a:p>
          <a:p>
            <a:pPr marL="182880" indent="-128016">
              <a:spcAft>
                <a:spcPts val="0"/>
              </a:spcAft>
              <a:buChar char="•"/>
            </a:pPr>
            <a:r>
              <a:rPr sz="2000" i="1"/>
              <a:t>Una desventaja de la </a:t>
            </a:r>
            <a:r>
              <a:rPr sz="2000" i="1" b="1">
                <a:solidFill>
                  <a:srgbClr val="7030A0"/>
                </a:solidFill>
              </a:rPr>
              <a:t>anexión</a:t>
            </a:r>
            <a:r>
              <a:rPr sz="2000" i="1"/>
              <a:t> es... porque...</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USHe036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USHe034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5312664" y="4471416"/>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6208776" y="4462272"/>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187184" y="4471416"/>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046720" y="4471416"/>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03536" y="4471416"/>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1036808" y="4462272"/>
            <a:ext cx="594360" cy="594360"/>
          </a:xfrm>
          <a:prstGeom prst="rect">
            <a:avLst/>
          </a:prstGeom>
        </p:spPr>
      </p:pic>
      <p:sp>
        <p:nvSpPr>
          <p:cNvPr id="19" name="TextBox 18"/>
          <p:cNvSpPr txBox="1"/>
          <p:nvPr/>
        </p:nvSpPr>
        <p:spPr>
          <a:xfrm>
            <a:off x="9116568" y="4379976"/>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Guía de iconos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Señal: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Evaluar:</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Compartir:</a:t>
            </a:r>
          </a:p>
        </p:txBody>
      </p:sp>
      <p:sp>
        <p:nvSpPr>
          <p:cNvPr id="24" name="TextBox 23"/>
          <p:cNvSpPr txBox="1"/>
          <p:nvPr/>
        </p:nvSpPr>
        <p:spPr>
          <a:xfrm>
            <a:off x="5038344" y="3794760"/>
            <a:ext cx="1545336" cy="466344"/>
          </a:xfrm>
          <a:prstGeom prst="rect">
            <a:avLst/>
          </a:prstGeom>
          <a:noFill/>
        </p:spPr>
        <p:txBody>
          <a:bodyPr wrap="none">
            <a:spAutoFit/>
          </a:bodyPr>
          <a:lstStyle/>
          <a:p>
            <a:pPr>
              <a:defRPr sz="2800" b="1" i="1"/>
            </a:pPr>
            <a:r>
              <a:t>Va 1.º:</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levanta el pulgar, bájalo cuando estés listo</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levántate, siéntate cuando estés listo</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levanta la mano, bájala cuando estés listo</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mano en la cabeza, bájala cuando estés listo</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al azar</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un estudiante de cada grupo</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todos los estudiantes escriben la respuesta</a:t>
            </a:r>
          </a:p>
        </p:txBody>
      </p:sp>
      <p:sp>
        <p:nvSpPr>
          <p:cNvPr id="32" name="TextBox 31"/>
          <p:cNvSpPr txBox="1"/>
          <p:nvPr/>
        </p:nvSpPr>
        <p:spPr>
          <a:xfrm>
            <a:off x="795528" y="5138928"/>
            <a:ext cx="1536192" cy="950976"/>
          </a:xfrm>
          <a:prstGeom prst="rect">
            <a:avLst/>
          </a:prstGeom>
          <a:noFill/>
        </p:spPr>
        <p:txBody>
          <a:bodyPr wrap="square">
            <a:spAutoFit/>
          </a:bodyPr>
          <a:lstStyle/>
          <a:p>
            <a:pPr algn="ctr">
              <a:defRPr sz="1400" b="0" i="0" u="none">
                <a:latin typeface="Calibri"/>
              </a:defRPr>
            </a:pPr>
            <a:r>
              <a:t>con el compañero más cercano o con el compañero más lejano</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con el grupo de la mesa</a:t>
            </a:r>
          </a:p>
        </p:txBody>
      </p:sp>
      <p:sp>
        <p:nvSpPr>
          <p:cNvPr id="34" name="TextBox 33"/>
          <p:cNvSpPr txBox="1"/>
          <p:nvPr/>
        </p:nvSpPr>
        <p:spPr>
          <a:xfrm>
            <a:off x="5129784" y="5065776"/>
            <a:ext cx="914400" cy="521207"/>
          </a:xfrm>
          <a:prstGeom prst="rect">
            <a:avLst/>
          </a:prstGeom>
          <a:noFill/>
        </p:spPr>
        <p:txBody>
          <a:bodyPr wrap="square">
            <a:spAutoFit/>
          </a:bodyPr>
          <a:lstStyle/>
          <a:p>
            <a:pPr algn="ctr">
              <a:defRPr sz="1400" b="0" i="0" u="none">
                <a:latin typeface="Calibri"/>
              </a:defRPr>
            </a:pPr>
            <a:r>
              <a:t>el zapato más claro</a:t>
            </a:r>
          </a:p>
        </p:txBody>
      </p:sp>
      <p:sp>
        <p:nvSpPr>
          <p:cNvPr id="35" name="TextBox 34"/>
          <p:cNvSpPr txBox="1"/>
          <p:nvPr/>
        </p:nvSpPr>
        <p:spPr>
          <a:xfrm>
            <a:off x="5980176" y="5065776"/>
            <a:ext cx="1014984" cy="521207"/>
          </a:xfrm>
          <a:prstGeom prst="rect">
            <a:avLst/>
          </a:prstGeom>
          <a:noFill/>
        </p:spPr>
        <p:txBody>
          <a:bodyPr wrap="square">
            <a:spAutoFit/>
          </a:bodyPr>
          <a:lstStyle/>
          <a:p>
            <a:pPr algn="ctr">
              <a:defRPr sz="1400" b="0" i="0" u="none">
                <a:latin typeface="Calibri"/>
              </a:defRPr>
            </a:pPr>
            <a:r>
              <a:t>el zapato más oscuro</a:t>
            </a:r>
          </a:p>
        </p:txBody>
      </p:sp>
      <p:sp>
        <p:nvSpPr>
          <p:cNvPr id="36" name="TextBox 35"/>
          <p:cNvSpPr txBox="1"/>
          <p:nvPr/>
        </p:nvSpPr>
        <p:spPr>
          <a:xfrm>
            <a:off x="6967728" y="5065776"/>
            <a:ext cx="1143000" cy="521207"/>
          </a:xfrm>
          <a:prstGeom prst="rect">
            <a:avLst/>
          </a:prstGeom>
          <a:noFill/>
        </p:spPr>
        <p:txBody>
          <a:bodyPr wrap="square">
            <a:spAutoFit/>
          </a:bodyPr>
          <a:lstStyle/>
          <a:p>
            <a:pPr algn="ctr">
              <a:defRPr sz="1400" b="0" i="0" u="none">
                <a:latin typeface="Calibri"/>
              </a:defRPr>
            </a:pPr>
            <a:r>
              <a:t>la camisa más clara</a:t>
            </a:r>
          </a:p>
        </p:txBody>
      </p:sp>
      <p:sp>
        <p:nvSpPr>
          <p:cNvPr id="37" name="TextBox 36"/>
          <p:cNvSpPr txBox="1"/>
          <p:nvPr/>
        </p:nvSpPr>
        <p:spPr>
          <a:xfrm>
            <a:off x="7872983" y="5065776"/>
            <a:ext cx="1014984" cy="521207"/>
          </a:xfrm>
          <a:prstGeom prst="rect">
            <a:avLst/>
          </a:prstGeom>
          <a:noFill/>
        </p:spPr>
        <p:txBody>
          <a:bodyPr wrap="square">
            <a:spAutoFit/>
          </a:bodyPr>
          <a:lstStyle/>
          <a:p>
            <a:pPr algn="ctr">
              <a:defRPr sz="1400" b="0" i="0" u="none">
                <a:latin typeface="Calibri"/>
              </a:defRPr>
            </a:pPr>
            <a:r>
              <a:t>la camisa más oscura</a:t>
            </a:r>
          </a:p>
        </p:txBody>
      </p:sp>
      <p:sp>
        <p:nvSpPr>
          <p:cNvPr id="38" name="TextBox 37"/>
          <p:cNvSpPr txBox="1"/>
          <p:nvPr/>
        </p:nvSpPr>
        <p:spPr>
          <a:xfrm>
            <a:off x="8659368" y="5065776"/>
            <a:ext cx="1399032" cy="521207"/>
          </a:xfrm>
          <a:prstGeom prst="rect">
            <a:avLst/>
          </a:prstGeom>
          <a:noFill/>
        </p:spPr>
        <p:txBody>
          <a:bodyPr wrap="square">
            <a:spAutoFit/>
          </a:bodyPr>
          <a:lstStyle/>
          <a:p>
            <a:pPr algn="ctr">
              <a:defRPr sz="1400" b="0" i="0" u="none">
                <a:latin typeface="Calibri"/>
              </a:defRPr>
            </a:pPr>
            <a:r>
              <a:t>Estudiante A (editable)</a:t>
            </a:r>
          </a:p>
        </p:txBody>
      </p:sp>
      <p:sp>
        <p:nvSpPr>
          <p:cNvPr id="39" name="TextBox 38"/>
          <p:cNvSpPr txBox="1"/>
          <p:nvPr/>
        </p:nvSpPr>
        <p:spPr>
          <a:xfrm>
            <a:off x="9811512" y="5065776"/>
            <a:ext cx="1152144" cy="521207"/>
          </a:xfrm>
          <a:prstGeom prst="rect">
            <a:avLst/>
          </a:prstGeom>
          <a:noFill/>
        </p:spPr>
        <p:txBody>
          <a:bodyPr wrap="square">
            <a:spAutoFit/>
          </a:bodyPr>
          <a:lstStyle/>
          <a:p>
            <a:pPr algn="ctr">
              <a:defRPr sz="1400" b="0" i="0" u="none">
                <a:latin typeface="Calibri"/>
              </a:defRPr>
            </a:pPr>
            <a:r>
              <a:t>más cerca de la puerta</a:t>
            </a:r>
          </a:p>
        </p:txBody>
      </p:sp>
      <p:sp>
        <p:nvSpPr>
          <p:cNvPr id="40" name="TextBox 39"/>
          <p:cNvSpPr txBox="1"/>
          <p:nvPr/>
        </p:nvSpPr>
        <p:spPr>
          <a:xfrm>
            <a:off x="10844784" y="5065776"/>
            <a:ext cx="1124712" cy="521207"/>
          </a:xfrm>
          <a:prstGeom prst="rect">
            <a:avLst/>
          </a:prstGeom>
          <a:noFill/>
        </p:spPr>
        <p:txBody>
          <a:bodyPr wrap="square">
            <a:spAutoFit/>
          </a:bodyPr>
          <a:lstStyle/>
          <a:p>
            <a:pPr algn="ctr">
              <a:defRPr sz="1400" b="0" i="0" u="none">
                <a:latin typeface="Calibri"/>
              </a:defRPr>
            </a:pPr>
            <a:r>
              <a:t>más cerca de la ventana</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Adaptaciones para estudiantes recién llegados o bilingües emergentes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Siéntelos junto a los estudiantes que siguen las instrucciones bien</a:t>
            </a:r>
            <a:r>
              <a:rPr b="0" i="0" sz="1800"/>
              <a:t>, estos entonces pueden modelar el proceso durante las discusiones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Haga que los estudiantes </a:t>
            </a:r>
            <a:r>
              <a:rPr b="1" i="0" sz="1800"/>
              <a:t>repitan las palabras de vocabulario</a:t>
            </a:r>
            <a:r>
              <a:rPr b="0" i="0" sz="1800"/>
              <a:t> después de ti, pronunciándolas </a:t>
            </a:r>
            <a:r>
              <a:rPr b="1" i="0" sz="1800"/>
              <a:t>juntos como clase</a:t>
            </a:r>
            <a:r>
              <a:rPr b="0" i="0" sz="1800"/>
              <a:t>. Es aún más efectivo para los principiantes si </a:t>
            </a:r>
            <a:r>
              <a:rPr b="1" i="0" sz="1800"/>
              <a:t>divides cada sílaba</a:t>
            </a:r>
            <a:r>
              <a:rPr b="0" i="0" sz="1800"/>
              <a:t> mientras señalas tu boca.</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Permita que los estudiantes translingüen</a:t>
            </a:r>
            <a:r>
              <a:rPr b="0" i="0" sz="1800"/>
              <a:t>, o usen varios idiomas dentro de una sola oración. </a:t>
            </a:r>
            <a:r>
              <a:rPr b="1" i="0" sz="1800"/>
              <a:t>Enfatice que usen la palabra de vocabulario tal como se presenta</a:t>
            </a:r>
            <a:r>
              <a:rPr b="0" i="0" sz="1800"/>
              <a:t> y anime a los estudiantes a expresarse de la manera que les resulte más cómoda.</a:t>
            </a:r>
          </a:p>
        </p:txBody>
      </p:sp>
      <p:sp>
        <p:nvSpPr>
          <p:cNvPr id="12" name="TextBox 11"/>
          <p:cNvSpPr txBox="1"/>
          <p:nvPr/>
        </p:nvSpPr>
        <p:spPr>
          <a:xfrm>
            <a:off x="6574536" y="2843784"/>
            <a:ext cx="3867912" cy="1481328"/>
          </a:xfrm>
          <a:prstGeom prst="rect">
            <a:avLst/>
          </a:prstGeom>
          <a:noFill/>
        </p:spPr>
        <p:txBody>
          <a:bodyPr wrap="square" anchor="ctr">
            <a:spAutoFit/>
          </a:bodyPr>
          <a:lstStyle/>
          <a:p>
            <a:pPr algn="l"/>
            <a:r>
              <a:rPr b="0" i="0" sz="1800"/>
              <a:t>Haga que los estudiantes participen en conversaciones estructuradas, pero </a:t>
            </a:r>
            <a:r>
              <a:rPr b="1" i="0" sz="1800"/>
              <a:t>asegúrese de que estén listos antes de incluirlos en el grupo de aleatorización</a:t>
            </a:r>
            <a:r>
              <a:rPr b="0" i="0" sz="1800"/>
              <a:t> para ser llamados en toda la clase.</a:t>
            </a:r>
          </a:p>
        </p:txBody>
      </p:sp>
      <p:sp>
        <p:nvSpPr>
          <p:cNvPr id="13" name="TextBox 12"/>
          <p:cNvSpPr txBox="1"/>
          <p:nvPr/>
        </p:nvSpPr>
        <p:spPr>
          <a:xfrm>
            <a:off x="137160" y="5138928"/>
            <a:ext cx="5184648" cy="1353312"/>
          </a:xfrm>
          <a:prstGeom prst="rect">
            <a:avLst/>
          </a:prstGeom>
          <a:noFill/>
        </p:spPr>
        <p:txBody>
          <a:bodyPr wrap="square" anchor="ctr">
            <a:spAutoFit/>
          </a:bodyPr>
          <a:lstStyle/>
          <a:p>
            <a:pPr algn="l"/>
            <a:r>
              <a:rPr b="1" i="0" sz="1800"/>
              <a:t>Comparta las imágenes y los inicios de oraciones</a:t>
            </a:r>
            <a:r>
              <a:rPr b="0" i="0" sz="1800"/>
              <a:t> con los estudiantes </a:t>
            </a:r>
            <a:r>
              <a:rPr b="1" i="0" sz="1800"/>
              <a:t>el día anterior</a:t>
            </a:r>
            <a:r>
              <a:rPr b="0" i="0" sz="1800"/>
              <a:t> y haga que escriban sus respuestas. </a:t>
            </a:r>
          </a:p>
          <a:p>
            <a:pPr algn="l"/>
            <a:r>
              <a:rPr b="0" i="0" sz="1800"/>
              <a:t> </a:t>
            </a:r>
            <a:r>
              <a:rPr b="0" i="1" sz="1800"/>
              <a:t>¿Su principiante lee en Inglés?</a:t>
            </a:r>
            <a:r>
              <a:rPr b="0" i="0" sz="1800"/>
              <a:t> Intente proporcionar los visuales en Inglés a su recién llegado </a:t>
            </a:r>
            <a:r>
              <a:rPr b="1" i="0" sz="1800"/>
              <a:t>el día anterior</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Si los inicios de las oraciones son complejos,</a:t>
            </a:r>
          </a:p>
          <a:p>
            <a:r>
              <a:rPr b="1"/>
              <a:t>anime a los estudiantes a usar: </a:t>
            </a:r>
          </a:p>
          <a:p>
            <a:r>
              <a:rPr>
                <a:solidFill>
                  <a:srgbClr val="843C0C"/>
                </a:solidFill>
              </a:rPr>
              <a:t>Observacional:</a:t>
            </a:r>
          </a:p>
          <a:p>
            <a:r>
              <a:rPr i="1">
                <a:solidFill>
                  <a:srgbClr val="C55A11"/>
                </a:solidFill>
              </a:rPr>
              <a:t>Yo noto… o [palabra] es…</a:t>
            </a:r>
          </a:p>
          <a:p>
            <a:r>
              <a:rPr>
                <a:solidFill>
                  <a:srgbClr val="7030A0"/>
                </a:solidFill>
              </a:rPr>
              <a:t>Relacional:</a:t>
            </a:r>
          </a:p>
          <a:p>
            <a:r>
              <a:rPr i="1">
                <a:solidFill>
                  <a:srgbClr val="954ECA"/>
                </a:solidFill>
              </a:rPr>
              <a:t>[palabra #1] es…, pero [palabra #2] es…</a:t>
            </a:r>
          </a:p>
          <a:p>
            <a:r>
              <a:rPr>
                <a:solidFill>
                  <a:srgbClr val="1F4E79"/>
                </a:solidFill>
              </a:rPr>
              <a:t>Inferencial:</a:t>
            </a:r>
          </a:p>
          <a:p>
            <a:r>
              <a:rPr i="1">
                <a:solidFill>
                  <a:srgbClr val="2E75B6"/>
                </a:solidFill>
              </a:rPr>
              <a:t>Yo creo que [palabra]… o Yo predigo que [palabra]…</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4809744"/>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276088"/>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4654296"/>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19379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Calentamiento</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cosas que notas en esta imagen.
</a:t>
            </a:r>
            <a:r>
              <a:rPr b="0" i="1"/>
              <a:t>Yo noto…
</a:t>
            </a:r>
            <a:r>
              <a:rPr b="1" i="0"/>
              <a:t>1 cosa que te preguntas sobre esta imagen.
</a:t>
            </a:r>
            <a:r>
              <a:rPr b="0" i="1"/>
              <a:t>Me pregunto…</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USHe036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Conversación de Objetivos</a:t>
            </a:r>
          </a:p>
          <a:p>
            <a:pPr>
              <a:spcAft>
                <a:spcPts val="1000"/>
              </a:spcAft>
            </a:pPr>
            <a:r>
              <a:rPr sz="1800" b="0">
                <a:solidFill>
                  <a:srgbClr val="000000"/>
                </a:solidFill>
              </a:rPr>
              <a:t>Basado en el </a:t>
            </a:r>
            <a:r>
              <a:rPr sz="1800" b="1">
                <a:solidFill>
                  <a:srgbClr val="000000"/>
                </a:solidFill>
              </a:rPr>
              <a:t>objetivo del lenguaje</a:t>
            </a:r>
            <a:r>
              <a:rPr sz="1800" b="0">
                <a:solidFill>
                  <a:srgbClr val="000000"/>
                </a:solidFill>
              </a:rPr>
              <a:t> y las imágenes,
completa una de estas:</a:t>
            </a:r>
          </a:p>
          <a:p>
            <a:pPr marL="256032" indent="-146304">
              <a:spcAft>
                <a:spcPts val="800"/>
              </a:spcAft>
              <a:buChar char="•"/>
              <a:defRPr>
                <a:solidFill>
                  <a:srgbClr val="548235"/>
                </a:solidFill>
              </a:defRPr>
            </a:pPr>
            <a:r>
              <a:rPr sz="1800" i="1">
                <a:solidFill>
                  <a:srgbClr val="548235"/>
                </a:solidFill>
              </a:rPr>
              <a:t>Creo que la pregunta esta pidiendo...</a:t>
            </a:r>
          </a:p>
          <a:p>
            <a:pPr marL="256032" indent="-146304">
              <a:spcAft>
                <a:spcPts val="800"/>
              </a:spcAft>
              <a:buChar char="•"/>
              <a:defRPr>
                <a:solidFill>
                  <a:srgbClr val="000000"/>
                </a:solidFill>
              </a:defRPr>
            </a:pPr>
            <a:r>
              <a:rPr sz="1800" i="1">
                <a:solidFill>
                  <a:srgbClr val="000000"/>
                </a:solidFill>
              </a:rPr>
              <a:t>Creo que el termino _____ significa... porque...</a:t>
            </a:r>
          </a:p>
          <a:p>
            <a:pPr marL="256032" indent="-146304">
              <a:spcAft>
                <a:spcPts val="800"/>
              </a:spcAft>
              <a:buChar char="•"/>
              <a:defRPr>
                <a:solidFill>
                  <a:srgbClr val="548235"/>
                </a:solidFill>
              </a:defRPr>
            </a:pPr>
            <a:r>
              <a:rPr sz="1800" i="1">
                <a:solidFill>
                  <a:srgbClr val="548235"/>
                </a:solidFill>
              </a:rPr>
              <a:t>La imagen me hace pensar en... porque...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2130552"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Enfoque de hoy: </a:t>
            </a:r>
            <a:r>
              <a:rPr sz="2700" b="1">
                <a:solidFill>
                  <a:srgbClr val="7030A0"/>
                </a:solidFill>
              </a:rPr>
              <a:t>anexar/anexión</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Objetivo del contenido</a:t>
            </a:r>
          </a:p>
        </p:txBody>
      </p:sp>
      <p:sp>
        <p:nvSpPr>
          <p:cNvPr id="33" name="__dynamic_autofit__TextBox 32"/>
          <p:cNvSpPr txBox="1"/>
          <p:nvPr/>
        </p:nvSpPr>
        <p:spPr>
          <a:xfrm>
            <a:off x="3401568" y="1874519"/>
            <a:ext cx="5440680" cy="896112"/>
          </a:xfrm>
          <a:prstGeom prst="rect">
            <a:avLst/>
          </a:prstGeom>
          <a:noFill/>
        </p:spPr>
        <p:txBody>
          <a:bodyPr wrap="square">
            <a:noAutofit/>
          </a:bodyPr>
          <a:lstStyle/>
          <a:p>
            <a:pPr>
              <a:defRPr/>
            </a:pPr>
            <a:r>
              <a:rPr sz="1700" i="0"/>
              <a:t>Podemos evaluar los efectos del expansionismo estadounidense a través de la </a:t>
            </a:r>
            <a:r>
              <a:rPr sz="1700" i="0" b="1">
                <a:solidFill>
                  <a:srgbClr val="7030A0"/>
                </a:solidFill>
              </a:rPr>
              <a:t>anexión </a:t>
            </a:r>
            <a:r>
              <a:rPr sz="1700" i="0"/>
              <a:t>de nuevos territorios.</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Objetivo del lenguaje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En oraciones completas, puedo responder esta pregunta usando las palabras de vocabulario a la derecha:</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600"/>
            </a:pPr>
            <a:r>
              <a:rPr sz="1600"/>
              <a:t>¿Qué podría ser una desventaja de la </a:t>
            </a:r>
            <a:r>
              <a:rPr sz="1600" b="1">
                <a:solidFill>
                  <a:srgbClr val="7030A0"/>
                </a:solidFill>
              </a:rPr>
              <a:t>anexión</a:t>
            </a:r>
            <a:r>
              <a:rPr sz="1600"/>
              <a:t>? ¿Por qué?</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800"/>
            </a:pPr>
            <a:r>
              <a:rPr sz="1800" i="1"/>
              <a:t>Una desventaja de la </a:t>
            </a:r>
            <a:r>
              <a:rPr sz="1800" i="1" b="1">
                <a:solidFill>
                  <a:srgbClr val="7030A0"/>
                </a:solidFill>
              </a:rPr>
              <a:t>anexión</a:t>
            </a:r>
            <a:r>
              <a:rPr sz="1800" i="1"/>
              <a:t> es... porque...</a:t>
            </a:r>
          </a:p>
        </p:txBody>
      </p:sp>
      <p:pic>
        <p:nvPicPr>
          <p:cNvPr id="38" name="Picture 37" descr="SocUSHe036w.png"/>
          <p:cNvPicPr>
            <a:picLocks noChangeAspect="1"/>
          </p:cNvPicPr>
          <p:nvPr/>
        </p:nvPicPr>
        <p:blipFill>
          <a:blip r:embed="rId23"/>
          <a:stretch>
            <a:fillRect/>
          </a:stretch>
        </p:blipFill>
        <p:spPr>
          <a:xfrm>
            <a:off x="9144000" y="1133856"/>
            <a:ext cx="3054096" cy="2286000"/>
          </a:xfrm>
          <a:prstGeom prst="rect">
            <a:avLst/>
          </a:prstGeom>
        </p:spPr>
      </p:pic>
      <p:pic>
        <p:nvPicPr>
          <p:cNvPr id="39" name="Picture 38" descr="SocUSHe034w.png"/>
          <p:cNvPicPr>
            <a:picLocks noChangeAspect="1"/>
          </p:cNvPicPr>
          <p:nvPr/>
        </p:nvPicPr>
        <p:blipFill>
          <a:blip r:embed="rId24"/>
          <a:stretch>
            <a:fillRect/>
          </a:stretch>
        </p:blipFill>
        <p:spPr>
          <a:xfrm>
            <a:off x="9144000" y="3438144"/>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USHe036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1536192"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¿Qué significa </a:t>
            </a:r>
            <a:r>
              <a:rPr sz="1800" b="1">
                <a:solidFill>
                  <a:srgbClr val="7030A0"/>
                </a:solidFill>
              </a:rPr>
              <a:t>anexar</a:t>
            </a:r>
            <a:r>
              <a:rPr sz="1800"/>
              <a:t> un país?</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b="1">
                <a:solidFill>
                  <a:srgbClr val="7030A0"/>
                </a:solidFill>
              </a:rPr>
              <a:t>Anexar</a:t>
            </a:r>
            <a:r>
              <a:rPr sz="1800" i="1"/>
              <a:t> un país significa...</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DDF9FF"/>
        </a:solidFill>
        <a:effectLst/>
      </p:bgPr>
    </p:bg>
    <p:spTree>
      <p:nvGrpSpPr>
        <p:cNvPr id="1" name=""/>
        <p:cNvGrpSpPr/>
        <p:nvPr/>
      </p:nvGrpSpPr>
      <p:grpSpPr/>
      <p:pic>
        <p:nvPicPr>
          <p:cNvPr id="2" name="Picture 1" descr="SocUSHe03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Lectura Estructurada</a:t>
            </a:r>
          </a:p>
        </p:txBody>
      </p:sp>
      <p:sp>
        <p:nvSpPr>
          <p:cNvPr id="4" name="__dynamic_autofit__TextBox 3"/>
          <p:cNvSpPr txBox="1"/>
          <p:nvPr/>
        </p:nvSpPr>
        <p:spPr>
          <a:xfrm>
            <a:off x="1" y="365760"/>
            <a:ext cx="3044952" cy="1764792"/>
          </a:xfrm>
          <a:prstGeom prst="rect">
            <a:avLst/>
          </a:prstGeom>
          <a:noFill/>
        </p:spPr>
        <p:txBody>
          <a:bodyPr wrap="square">
            <a:noAutofit/>
          </a:bodyPr>
          <a:lstStyle/>
          <a:p>
            <a:pPr>
              <a:defRPr sz="1600"/>
            </a:pPr>
            <a:r>
              <a:rPr sz="1600" i="0"/>
              <a:t>El propósito de la lectura es aprender cómo la </a:t>
            </a:r>
            <a:r>
              <a:rPr sz="1600" i="0" b="1">
                <a:solidFill>
                  <a:srgbClr val="7030A0"/>
                </a:solidFill>
              </a:rPr>
              <a:t>anexión</a:t>
            </a:r>
            <a:r>
              <a:rPr sz="1600" i="0"/>
              <a:t> impactó a los nuevos territorios de EE. UU. para entender por qué algunas personas la consideraron injusta.</a:t>
            </a:r>
          </a:p>
        </p:txBody>
      </p:sp>
      <p:sp>
        <p:nvSpPr>
          <p:cNvPr id="5" name="TextBox 4"/>
          <p:cNvSpPr txBox="1"/>
          <p:nvPr/>
        </p:nvSpPr>
        <p:spPr>
          <a:xfrm>
            <a:off x="1" y="1865376"/>
            <a:ext cx="3044952" cy="1764792"/>
          </a:xfrm>
          <a:prstGeom prst="rect">
            <a:avLst/>
          </a:prstGeom>
          <a:noFill/>
        </p:spPr>
        <p:txBody>
          <a:bodyPr wrap="none">
            <a:spAutoFit/>
          </a:bodyPr>
          <a:lstStyle/>
          <a:p>
            <a:pPr>
              <a:defRPr sz="1800" b="1" i="0" u="sng"/>
            </a:pPr>
            <a:r>
              <a:t>Presta atención a:</a:t>
            </a:r>
          </a:p>
        </p:txBody>
      </p:sp>
      <p:sp>
        <p:nvSpPr>
          <p:cNvPr id="6" name="__dynamic_autofit__TextBox 5"/>
          <p:cNvSpPr txBox="1"/>
          <p:nvPr/>
        </p:nvSpPr>
        <p:spPr>
          <a:xfrm>
            <a:off x="1" y="2167128"/>
            <a:ext cx="3044952" cy="3447288"/>
          </a:xfrm>
          <a:prstGeom prst="rect">
            <a:avLst/>
          </a:prstGeom>
          <a:noFill/>
        </p:spPr>
        <p:txBody>
          <a:bodyPr wrap="square">
            <a:noAutofit/>
          </a:bodyPr>
          <a:lstStyle/>
          <a:p>
            <a:pPr>
              <a:defRPr sz="1600"/>
            </a:pPr>
          </a:p>
          <a:p>
            <a:pPr>
              <a:defRPr sz="1600"/>
            </a:pPr>
            <a:r>
              <a:rPr sz="1600" i="0"/>
              <a:t>• </a:t>
            </a:r>
            <a:r>
              <a:rPr sz="1600" i="0"/>
              <a:t>Quién fue </a:t>
            </a:r>
            <a:r>
              <a:rPr sz="1600" i="0" b="1">
                <a:solidFill>
                  <a:srgbClr val="7030A0"/>
                </a:solidFill>
              </a:rPr>
              <a:t>anexado</a:t>
            </a:r>
            <a:r>
              <a:rPr sz="1600" i="0"/>
              <a:t> y cómo ocurrió</a:t>
            </a:r>
          </a:p>
          <a:p>
            <a:pPr>
              <a:defRPr sz="1600"/>
            </a:pPr>
            <a:r>
              <a:rPr sz="1600" i="0"/>
              <a:t>• </a:t>
            </a:r>
            <a:r>
              <a:rPr sz="1600" i="0"/>
              <a:t>Qué cambió para las personas en los territorios </a:t>
            </a:r>
            <a:r>
              <a:rPr sz="1600" i="0" b="1">
                <a:solidFill>
                  <a:srgbClr val="7030A0"/>
                </a:solidFill>
              </a:rPr>
              <a:t>anexados</a:t>
            </a:r>
          </a:p>
          <a:p>
            <a:pPr>
              <a:defRPr sz="1600"/>
            </a:pPr>
            <a:r>
              <a:rPr sz="1600" i="0"/>
              <a:t>• </a:t>
            </a:r>
            <a:r>
              <a:rPr sz="1600" i="0"/>
              <a:t>Por qué EE. UU. quería </a:t>
            </a:r>
            <a:r>
              <a:rPr sz="1600" i="0" b="1">
                <a:solidFill>
                  <a:srgbClr val="7030A0"/>
                </a:solidFill>
              </a:rPr>
              <a:t>anexar</a:t>
            </a:r>
            <a:r>
              <a:rPr sz="1600" i="0"/>
              <a:t> otros lugares</a:t>
            </a:r>
          </a:p>
          <a:p>
            <a:pPr>
              <a:defRPr sz="1600"/>
            </a:pPr>
            <a:r>
              <a:rPr sz="1600" i="0"/>
              <a:t>• </a:t>
            </a:r>
            <a:r>
              <a:rPr sz="1600" i="0"/>
              <a:t>Cómo respondieron las personas a la </a:t>
            </a:r>
            <a:r>
              <a:rPr sz="1600" i="0" b="1">
                <a:solidFill>
                  <a:srgbClr val="7030A0"/>
                </a:solidFill>
              </a:rPr>
              <a:t>anexión</a:t>
            </a:r>
            <a:r>
              <a:rPr sz="1600" i="0"/>
              <a:t> (apoyo u oposición)</a:t>
            </a:r>
          </a:p>
          <a:p>
            <a:pPr>
              <a:defRPr sz="1600"/>
            </a:pPr>
            <a:r>
              <a:rPr sz="1600" i="0"/>
              <a:t>• </a:t>
            </a:r>
            <a:r>
              <a:rPr sz="1600" i="0"/>
              <a:t>Efectos a largo plazo de la </a:t>
            </a:r>
            <a:r>
              <a:rPr sz="1600" i="0" b="1">
                <a:solidFill>
                  <a:srgbClr val="7030A0"/>
                </a:solidFill>
              </a:rPr>
              <a:t>anexión</a:t>
            </a:r>
            <a:r>
              <a:rPr sz="1600" i="0"/>
              <a:t> en EE. UU. y en los territorios </a:t>
            </a:r>
            <a:r>
              <a:rPr sz="1600" i="0" b="1">
                <a:solidFill>
                  <a:srgbClr val="7030A0"/>
                </a:solidFill>
              </a:rPr>
              <a:t>anexados</a:t>
            </a:r>
          </a:p>
        </p:txBody>
      </p:sp>
      <p:pic>
        <p:nvPicPr>
          <p:cNvPr id="7" name="Picture 6" descr="logo.png"/>
          <p:cNvPicPr>
            <a:picLocks noChangeAspect="1"/>
          </p:cNvPicPr>
          <p:nvPr/>
        </p:nvPicPr>
        <p:blipFill>
          <a:blip r:embed="rId3"/>
          <a:stretch>
            <a:fillRect/>
          </a:stretch>
        </p:blipFill>
        <p:spPr>
          <a:xfrm>
            <a:off x="0" y="6611112"/>
            <a:ext cx="1995054" cy="241069"/>
          </a:xfrm>
          <a:prstGeom prst="rect">
            <a:avLst/>
          </a:prstGeom>
        </p:spPr>
      </p:pic>
      <p:pic>
        <p:nvPicPr>
          <p:cNvPr id="8" name="Picture 7" descr="cl.png"/>
          <p:cNvPicPr>
            <a:picLocks noChangeAspect="1"/>
          </p:cNvPicPr>
          <p:nvPr/>
        </p:nvPicPr>
        <p:blipFill>
          <a:blip r:embed="rId4"/>
          <a:stretch>
            <a:fillRect/>
          </a:stretch>
        </p:blipFill>
        <p:spPr>
          <a:xfrm>
            <a:off x="2130552" y="6611112"/>
            <a:ext cx="881743" cy="246888"/>
          </a:xfrm>
          <a:prstGeom prst="rect">
            <a:avLst/>
          </a:prstGeom>
        </p:spPr>
      </p:pic>
      <p:pic>
        <p:nvPicPr>
          <p:cNvPr id="9" name="Picture 8" descr="book.png"/>
          <p:cNvPicPr>
            <a:picLocks noChangeAspect="1"/>
          </p:cNvPicPr>
          <p:nvPr/>
        </p:nvPicPr>
        <p:blipFill>
          <a:blip r:embed="rId5"/>
          <a:stretch>
            <a:fillRect/>
          </a:stretch>
        </p:blipFill>
        <p:spPr>
          <a:xfrm>
            <a:off x="1883664" y="5458968"/>
            <a:ext cx="1161288" cy="1161288"/>
          </a:xfrm>
          <a:prstGeom prst="rect">
            <a:avLst/>
          </a:prstGeom>
        </p:spPr>
      </p:pic>
      <p:pic>
        <p:nvPicPr>
          <p:cNvPr id="10" name="Picture 9" descr="eyes_left.png"/>
          <p:cNvPicPr>
            <a:picLocks noChangeAspect="1"/>
          </p:cNvPicPr>
          <p:nvPr/>
        </p:nvPicPr>
        <p:blipFill>
          <a:blip r:embed="rId6"/>
          <a:stretch>
            <a:fillRect/>
          </a:stretch>
        </p:blipFill>
        <p:spPr>
          <a:xfrm>
            <a:off x="2313432" y="1737360"/>
            <a:ext cx="758952" cy="758952"/>
          </a:xfrm>
          <a:prstGeom prst="rect">
            <a:avLst/>
          </a:prstGeom>
        </p:spPr>
      </p:pic>
      <p:sp>
        <p:nvSpPr>
          <p:cNvPr id="11" name="TextBox 10"/>
          <p:cNvSpPr txBox="1"/>
          <p:nvPr/>
        </p:nvSpPr>
        <p:spPr>
          <a:xfrm>
            <a:off x="0" y="5669280"/>
            <a:ext cx="1828800" cy="365760"/>
          </a:xfrm>
          <a:prstGeom prst="rect">
            <a:avLst/>
          </a:prstGeom>
          <a:noFill/>
        </p:spPr>
        <p:txBody>
          <a:bodyPr wrap="none">
            <a:spAutoFit/>
          </a:bodyPr>
          <a:lstStyle/>
          <a:p>
            <a:r>
              <a:rPr sz="1800" u="sng">
                <a:solidFill>
                  <a:srgbClr val="0070C0"/>
                </a:solidFill>
                <a:hlinkClick r:id="rId7"/>
              </a:rPr>
              <a:t>Pasajes de lectura</a:t>
            </a:r>
          </a:p>
        </p:txBody>
      </p:sp>
      <p:sp>
        <p:nvSpPr>
          <p:cNvPr id="12" name="TextBox 11"/>
          <p:cNvSpPr txBox="1"/>
          <p:nvPr/>
        </p:nvSpPr>
        <p:spPr>
          <a:xfrm>
            <a:off x="0" y="6035040"/>
            <a:ext cx="1828800" cy="365760"/>
          </a:xfrm>
          <a:prstGeom prst="rect">
            <a:avLst/>
          </a:prstGeom>
          <a:noFill/>
        </p:spPr>
        <p:txBody>
          <a:bodyPr wrap="none">
            <a:spAutoFit/>
          </a:bodyPr>
          <a:lstStyle/>
          <a:p>
            <a:r>
              <a:rPr sz="1800" u="sng">
                <a:solidFill>
                  <a:srgbClr val="0070C0"/>
                </a:solidFill>
                <a:hlinkClick r:id="rId8"/>
              </a:rPr>
              <a:t>Reproductor interactivo</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DDF9FF"/>
        </a:solidFill>
        <a:effectLst/>
      </p:bgPr>
    </p:bg>
    <p:spTree>
      <p:nvGrpSpPr>
        <p:cNvPr id="1" name=""/>
        <p:cNvGrpSpPr/>
        <p:nvPr/>
      </p:nvGrpSpPr>
      <p:grpSpPr/>
      <p:sp>
        <p:nvSpPr>
          <p:cNvPr id="2" name="TextBox 1"/>
          <p:cNvSpPr txBox="1"/>
          <p:nvPr/>
        </p:nvSpPr>
        <p:spPr>
          <a:xfrm>
            <a:off x="1" y="0"/>
            <a:ext cx="3044952" cy="1764792"/>
          </a:xfrm>
          <a:prstGeom prst="rect">
            <a:avLst/>
          </a:prstGeom>
          <a:noFill/>
        </p:spPr>
        <p:txBody>
          <a:bodyPr wrap="none">
            <a:spAutoFit/>
          </a:bodyPr>
          <a:lstStyle/>
          <a:p>
            <a:pPr>
              <a:defRPr sz="1800" b="1" i="0" u="sng"/>
            </a:pPr>
            <a:r>
              <a:t>Conversación Post-Lectura</a:t>
            </a:r>
          </a:p>
        </p:txBody>
      </p:sp>
      <p:sp>
        <p:nvSpPr>
          <p:cNvPr id="3" name="__dynamic_autofit__TextBox 2"/>
          <p:cNvSpPr txBox="1"/>
          <p:nvPr/>
        </p:nvSpPr>
        <p:spPr>
          <a:xfrm>
            <a:off x="1" y="365760"/>
            <a:ext cx="3044952" cy="1764792"/>
          </a:xfrm>
          <a:prstGeom prst="rect">
            <a:avLst/>
          </a:prstGeom>
          <a:noFill/>
        </p:spPr>
        <p:txBody>
          <a:bodyPr wrap="square">
            <a:noAutofit/>
          </a:bodyPr>
          <a:lstStyle/>
          <a:p>
            <a:pPr>
              <a:defRPr/>
            </a:pPr>
            <a:r>
              <a:rPr sz="1700" i="0"/>
              <a:t>¿Por qué podría considerarse injusta la </a:t>
            </a:r>
            <a:r>
              <a:rPr sz="1700" i="0" b="1">
                <a:solidFill>
                  <a:srgbClr val="7030A0"/>
                </a:solidFill>
              </a:rPr>
              <a:t>anexión</a:t>
            </a:r>
            <a:r>
              <a:rPr sz="1700" i="0"/>
              <a:t> para las personas en los territorios </a:t>
            </a:r>
            <a:r>
              <a:rPr sz="1700" i="0" b="1">
                <a:solidFill>
                  <a:srgbClr val="7030A0"/>
                </a:solidFill>
              </a:rPr>
              <a:t>anexados</a:t>
            </a:r>
            <a:r>
              <a:rPr sz="1700" i="0"/>
              <a:t>?</a:t>
            </a:r>
          </a:p>
        </p:txBody>
      </p:sp>
      <p:sp>
        <p:nvSpPr>
          <p:cNvPr id="4" name="__dynamic_autofit__TextBox 3"/>
          <p:cNvSpPr txBox="1"/>
          <p:nvPr/>
        </p:nvSpPr>
        <p:spPr>
          <a:xfrm>
            <a:off x="1" y="2121408"/>
            <a:ext cx="3044952" cy="1764792"/>
          </a:xfrm>
          <a:prstGeom prst="rect">
            <a:avLst/>
          </a:prstGeom>
          <a:noFill/>
        </p:spPr>
        <p:txBody>
          <a:bodyPr wrap="square">
            <a:noAutofit/>
          </a:bodyPr>
          <a:lstStyle/>
          <a:p>
            <a:pPr>
              <a:defRPr/>
            </a:pPr>
            <a:r>
              <a:rPr sz="1700" i="1"/>
              <a:t>La </a:t>
            </a:r>
            <a:r>
              <a:rPr sz="1700" i="1" b="1">
                <a:solidFill>
                  <a:srgbClr val="7030A0"/>
                </a:solidFill>
              </a:rPr>
              <a:t>anexión</a:t>
            </a:r>
            <a:r>
              <a:rPr sz="1700" i="1"/>
              <a:t> podría considerarse injusta porque...</a:t>
            </a:r>
          </a:p>
        </p:txBody>
      </p:sp>
      <p:pic>
        <p:nvPicPr>
          <p:cNvPr id="5" name="Picture 4" descr="logo.png"/>
          <p:cNvPicPr>
            <a:picLocks noChangeAspect="1"/>
          </p:cNvPicPr>
          <p:nvPr/>
        </p:nvPicPr>
        <p:blipFill>
          <a:blip r:embed="rId2"/>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3"/>
          <a:stretch>
            <a:fillRect/>
          </a:stretch>
        </p:blipFill>
        <p:spPr>
          <a:xfrm>
            <a:off x="2130552" y="6611112"/>
            <a:ext cx="881743" cy="246888"/>
          </a:xfrm>
          <a:prstGeom prst="rect">
            <a:avLst/>
          </a:prstGeom>
        </p:spPr>
      </p:pic>
      <p:pic>
        <p:nvPicPr>
          <p:cNvPr id="7" name="Picture 6" descr="SocUSHe036i.png"/>
          <p:cNvPicPr>
            <a:picLocks noChangeAspect="1"/>
          </p:cNvPicPr>
          <p:nvPr/>
        </p:nvPicPr>
        <p:blipFill>
          <a:blip r:embed="rId4"/>
          <a:stretch>
            <a:fillRect/>
          </a:stretch>
        </p:blipFill>
        <p:spPr>
          <a:xfrm>
            <a:off x="3044952" y="0"/>
            <a:ext cx="9144000" cy="6858000"/>
          </a:xfrm>
          <a:prstGeom prst="rect">
            <a:avLst/>
          </a:prstGeom>
        </p:spPr>
      </p:pic>
      <p:pic>
        <p:nvPicPr>
          <p:cNvPr id="8" name="Picture 7"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9"/>
          <a:stretch>
            <a:fillRect/>
          </a:stretch>
        </p:blipFill>
        <p:spPr>
          <a:xfrm>
            <a:off x="1188720" y="4782312"/>
            <a:ext cx="676656" cy="274320"/>
          </a:xfrm>
          <a:prstGeom prst="rect">
            <a:avLst/>
          </a:prstGeom>
        </p:spPr>
      </p:pic>
      <p:pic>
        <p:nvPicPr>
          <p:cNvPr id="13" name="Picture 12" descr="group.png"/>
          <p:cNvPicPr>
            <a:picLocks noChangeAspect="1"/>
          </p:cNvPicPr>
          <p:nvPr/>
        </p:nvPicPr>
        <p:blipFill>
          <a:blip r:embed="rId10"/>
          <a:stretch>
            <a:fillRect/>
          </a:stretch>
        </p:blipFill>
        <p:spPr>
          <a:xfrm>
            <a:off x="2258568" y="4672584"/>
            <a:ext cx="594360" cy="493776"/>
          </a:xfrm>
          <a:prstGeom prst="rect">
            <a:avLst/>
          </a:prstGeom>
        </p:spPr>
      </p:pic>
      <p:pic>
        <p:nvPicPr>
          <p:cNvPr id="14" name="Picture 13"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Señal: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Va 1.º:</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30" name="Picture 29" descr="bracket2_orange.png"/>
          <p:cNvPicPr>
            <a:picLocks noChangeAspect="1"/>
          </p:cNvPicPr>
          <p:nvPr/>
        </p:nvPicPr>
        <p:blipFill>
          <a:blip r:embed="rId21"/>
          <a:stretch>
            <a:fillRect/>
          </a:stretch>
        </p:blipFill>
        <p:spPr>
          <a:xfrm>
            <a:off x="2148840" y="4672584"/>
            <a:ext cx="795528" cy="502920"/>
          </a:xfrm>
          <a:prstGeom prst="rect">
            <a:avLst/>
          </a:prstGeom>
        </p:spPr>
      </p:pic>
      <p:pic>
        <p:nvPicPr>
          <p:cNvPr id="31" name="Picture 30" descr="bracket3_orange.png"/>
          <p:cNvPicPr>
            <a:picLocks noChangeAspect="1"/>
          </p:cNvPicPr>
          <p:nvPr/>
        </p:nvPicPr>
        <p:blipFill>
          <a:blip r:embed="rId22"/>
          <a:stretch>
            <a:fillRect/>
          </a:stretch>
        </p:blipFill>
        <p:spPr>
          <a:xfrm>
            <a:off x="2423160" y="5413248"/>
            <a:ext cx="274320" cy="274320"/>
          </a:xfrm>
          <a:prstGeom prst="rect">
            <a:avLst/>
          </a:prstGeom>
        </p:spPr>
      </p:pic>
      <p:pic>
        <p:nvPicPr>
          <p:cNvPr id="32" name="Picture 31" descr="bracket4_orange.png"/>
          <p:cNvPicPr>
            <a:picLocks noChangeAspect="1"/>
          </p:cNvPicPr>
          <p:nvPr/>
        </p:nvPicPr>
        <p:blipFill>
          <a:blip r:embed="rId23"/>
          <a:stretch>
            <a:fillRect/>
          </a:stretch>
        </p:blipFill>
        <p:spPr>
          <a:xfrm>
            <a:off x="1463040" y="5943600"/>
            <a:ext cx="786384" cy="54864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