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World_War_I_SocUSH130.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2.xml"/><Relationship Id="rId8" Type="http://schemas.openxmlformats.org/officeDocument/2006/relationships/image" Target="../media/image63.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1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ally</a:t>
            </a:r>
            <a:r>
              <a:t>? What is an </a:t>
            </a:r>
            <a:r>
              <a:rPr b="1">
                <a:solidFill>
                  <a:srgbClr val="7030A0"/>
                </a:solidFill>
              </a:rPr>
              <a:t>alliance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ally</a:t>
            </a:r>
            <a:r>
              <a:t> is... an </a:t>
            </a:r>
            <a:r>
              <a:rPr b="1">
                <a:solidFill>
                  <a:srgbClr val="7030A0"/>
                </a:solidFill>
              </a:rPr>
              <a:t>alliance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11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13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World War I</a:t>
            </a:r>
            <a:r>
              <a:t> related to </a:t>
            </a:r>
            <a:r>
              <a:rPr b="1">
                <a:solidFill>
                  <a:srgbClr val="7030A0"/>
                </a:solidFill>
              </a:rPr>
              <a:t>alliances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World War I</a:t>
            </a:r>
            <a:r>
              <a:t> is related to the </a:t>
            </a:r>
            <a:r>
              <a:rPr b="1">
                <a:solidFill>
                  <a:srgbClr val="7030A0"/>
                </a:solidFill>
              </a:rPr>
              <a:t>alliances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USH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to understand how the ideas of </a:t>
            </a:r>
            <a:r>
              <a:rPr sz="1800" b="1" i="0">
                <a:solidFill>
                  <a:srgbClr val="7030A0"/>
                </a:solidFill>
              </a:rPr>
              <a:t>isolationism</a:t>
            </a:r>
            <a:r>
              <a:rPr sz="1800" i="0"/>
              <a:t> and </a:t>
            </a:r>
            <a:r>
              <a:rPr sz="1800" b="1" i="0">
                <a:solidFill>
                  <a:srgbClr val="7030A0"/>
                </a:solidFill>
              </a:rPr>
              <a:t>neutrality</a:t>
            </a:r>
            <a:r>
              <a:rPr sz="1800" i="0"/>
              <a:t> influenced U.S. decisions during and after </a:t>
            </a:r>
            <a:r>
              <a:rPr sz="1800" b="1" i="0">
                <a:solidFill>
                  <a:srgbClr val="7030A0"/>
                </a:solidFill>
              </a:rPr>
              <a:t>World War I</a:t>
            </a:r>
            <a:r>
              <a:rPr sz="1800" i="0"/>
              <a:t>.</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The meaning of </a:t>
            </a:r>
            <a:r>
              <a:rPr sz="1800" b="1" i="0">
                <a:solidFill>
                  <a:srgbClr val="7030A0"/>
                </a:solidFill>
              </a:rPr>
              <a:t>isolationism</a:t>
            </a:r>
            <a:r>
              <a:rPr sz="1800" i="0"/>
              <a:t> and </a:t>
            </a:r>
            <a:r>
              <a:rPr sz="1800" b="1" i="0">
                <a:solidFill>
                  <a:srgbClr val="7030A0"/>
                </a:solidFill>
              </a:rPr>
              <a:t>neutrality</a:t>
            </a:r>
          </a:p>
          <a:p>
            <a:r>
              <a:rPr i="0"/>
              <a:t>• </a:t>
            </a:r>
            <a:r>
              <a:rPr sz="1800" i="0"/>
              <a:t>Events that changed U.S. opinions about the war</a:t>
            </a:r>
          </a:p>
          <a:p>
            <a:r>
              <a:rPr i="0"/>
              <a:t>• </a:t>
            </a:r>
            <a:r>
              <a:rPr sz="1800" i="0"/>
              <a:t>Reasons the U.S. entered </a:t>
            </a:r>
            <a:r>
              <a:rPr sz="1800" b="1" i="0">
                <a:solidFill>
                  <a:srgbClr val="7030A0"/>
                </a:solidFill>
              </a:rPr>
              <a:t>World War I</a:t>
            </a:r>
          </a:p>
          <a:p>
            <a:r>
              <a:rPr i="0"/>
              <a:t>• </a:t>
            </a:r>
            <a:r>
              <a:rPr sz="1800" i="0"/>
              <a:t>Wilson’s goals in the </a:t>
            </a:r>
            <a:r>
              <a:rPr sz="1800" b="1" i="0">
                <a:solidFill>
                  <a:srgbClr val="7030A0"/>
                </a:solidFill>
              </a:rPr>
              <a:t>Fourteen Points</a:t>
            </a:r>
          </a:p>
          <a:p>
            <a:r>
              <a:rPr i="0"/>
              <a:t>• </a:t>
            </a:r>
            <a:r>
              <a:rPr sz="1800" i="0"/>
              <a:t>The U.S. response to the </a:t>
            </a:r>
            <a:r>
              <a:rPr sz="1800" b="1" i="0">
                <a:solidFill>
                  <a:srgbClr val="7030A0"/>
                </a:solidFill>
              </a:rPr>
              <a:t>Treaty of Versailles</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debates over </a:t>
            </a:r>
            <a:r>
              <a:rPr sz="1800" b="1" i="0">
                <a:solidFill>
                  <a:srgbClr val="7030A0"/>
                </a:solidFill>
              </a:rPr>
              <a:t>isolationism</a:t>
            </a:r>
            <a:r>
              <a:rPr sz="1800" i="0"/>
              <a:t> and </a:t>
            </a:r>
            <a:r>
              <a:rPr sz="1800" b="1" i="0">
                <a:solidFill>
                  <a:srgbClr val="7030A0"/>
                </a:solidFill>
              </a:rPr>
              <a:t>neutrality</a:t>
            </a:r>
            <a:r>
              <a:rPr sz="1800" i="0"/>
              <a:t> shape U.S. decisions before and after </a:t>
            </a:r>
            <a:r>
              <a:rPr sz="1800" b="1" i="0">
                <a:solidFill>
                  <a:srgbClr val="7030A0"/>
                </a:solidFill>
              </a:rPr>
              <a:t>World War I</a:t>
            </a:r>
            <a:r>
              <a:rPr sz="1800" i="0"/>
              <a:t>?</a:t>
            </a:r>
          </a:p>
        </p:txBody>
      </p:sp>
      <p:sp>
        <p:nvSpPr>
          <p:cNvPr id="4" name="TextBox 3"/>
          <p:cNvSpPr txBox="1"/>
          <p:nvPr/>
        </p:nvSpPr>
        <p:spPr>
          <a:xfrm>
            <a:off x="1" y="2121408"/>
            <a:ext cx="3044952" cy="1764792"/>
          </a:xfrm>
          <a:prstGeom prst="rect">
            <a:avLst/>
          </a:prstGeom>
          <a:noFill/>
        </p:spPr>
        <p:txBody>
          <a:bodyPr wrap="square">
            <a:spAutoFit/>
          </a:bodyPr>
          <a:lstStyle/>
          <a:p>
            <a:r>
              <a:rPr sz="1800" i="1"/>
              <a:t>Debates over </a:t>
            </a:r>
            <a:r>
              <a:rPr sz="1800" b="1" i="1">
                <a:solidFill>
                  <a:srgbClr val="7030A0"/>
                </a:solidFill>
              </a:rPr>
              <a:t>isolationism</a:t>
            </a:r>
            <a:r>
              <a:rPr sz="1800" i="1"/>
              <a:t> and </a:t>
            </a:r>
            <a:r>
              <a:rPr sz="1800" b="1" i="1">
                <a:solidFill>
                  <a:srgbClr val="7030A0"/>
                </a:solidFill>
              </a:rPr>
              <a:t>neutrality</a:t>
            </a:r>
            <a:r>
              <a:rPr sz="1800" i="1"/>
              <a:t> shaped U.S. decisions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USH130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do you think were some economic, political, or social consequences of </a:t>
            </a:r>
            <a:r>
              <a:rPr b="1" sz="2000">
                <a:solidFill>
                  <a:srgbClr val="7030A0"/>
                </a:solidFill>
              </a:rPr>
              <a:t>World War I</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some economic, political, or social consequences of </a:t>
            </a:r>
            <a:r>
              <a:rPr b="1" sz="2000" i="1">
                <a:solidFill>
                  <a:srgbClr val="7030A0"/>
                </a:solidFill>
              </a:rPr>
              <a:t>World War I</a:t>
            </a:r>
            <a:r>
              <a:rPr i="1"/>
              <a:t> were...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USH1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1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13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think were some economic, political, or social consequences of </a:t>
            </a:r>
            <a:r>
              <a:rPr b="1">
                <a:solidFill>
                  <a:srgbClr val="7030A0"/>
                </a:solidFill>
              </a:rPr>
              <a:t>World War I</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some economic, political, or social consequences of </a:t>
            </a:r>
            <a:r>
              <a:rPr b="1">
                <a:solidFill>
                  <a:srgbClr val="7030A0"/>
                </a:solidFill>
              </a:rPr>
              <a:t>World War I</a:t>
            </a:r>
            <a:r>
              <a:t> were...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World War I</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World War I</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World War I.</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13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World War I</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USH11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World War I...</a:t>
            </a:r>
            <a:r>
              <a:rPr i="1"/>
              <a:t>
From this visual, I can infer… </a:t>
            </a:r>
            <a:r>
              <a:rPr i="0"/>
              <a:t>(use </a:t>
            </a:r>
            <a:r>
              <a:rPr b="1">
                <a:solidFill>
                  <a:srgbClr val="7030A0"/>
                </a:solidFill>
              </a:rPr>
              <a:t>World War I</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13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World War I</a:t>
            </a:r>
            <a:r>
              <a:t>.
Include 3-5 other vocabulary words in your paragraph. You may include the following stems:​
</a:t>
            </a:r>
            <a:r>
              <a:rPr i="1"/>
              <a:t>•   During </a:t>
            </a:r>
            <a:r>
              <a:rPr i="1" b="1">
                <a:solidFill>
                  <a:srgbClr val="7030A0"/>
                </a:solidFill>
              </a:rPr>
              <a:t>World War I</a:t>
            </a:r>
            <a:r>
              <a:rPr i="1"/>
              <a:t>...
</a:t>
            </a:r>
            <a:r>
              <a:rPr i="1"/>
              <a:t>•   </a:t>
            </a:r>
            <a:r>
              <a:rPr i="1" b="1">
                <a:solidFill>
                  <a:srgbClr val="7030A0"/>
                </a:solidFill>
              </a:rPr>
              <a:t>World War I</a:t>
            </a:r>
            <a:r>
              <a:rPr i="1"/>
              <a:t> is related to the </a:t>
            </a:r>
            <a:r>
              <a:rPr i="1" b="1">
                <a:solidFill>
                  <a:srgbClr val="7030A0"/>
                </a:solidFill>
              </a:rPr>
              <a:t>alliances</a:t>
            </a:r>
            <a:r>
              <a:rPr i="1"/>
              <a:t> because...
</a:t>
            </a:r>
            <a:r>
              <a:rPr i="1"/>
              <a:t>•   I think some economic, political, or social consequences of </a:t>
            </a:r>
            <a:r>
              <a:rPr i="1" b="1">
                <a:solidFill>
                  <a:srgbClr val="7030A0"/>
                </a:solidFill>
              </a:rPr>
              <a:t>World War I</a:t>
            </a:r>
            <a:r>
              <a:rPr i="1"/>
              <a:t> were...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USH13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World War I</a:t>
            </a:r>
          </a:p>
        </p:txBody>
      </p:sp>
      <p:sp>
        <p:nvSpPr>
          <p:cNvPr id="4" name="TextBox 3"/>
          <p:cNvSpPr txBox="1"/>
          <p:nvPr/>
        </p:nvSpPr>
        <p:spPr>
          <a:xfrm>
            <a:off x="155448" y="841248"/>
            <a:ext cx="5111496" cy="585216"/>
          </a:xfrm>
          <a:prstGeom prst="rect">
            <a:avLst/>
          </a:prstGeom>
          <a:noFill/>
        </p:spPr>
        <p:txBody>
          <a:bodyPr wrap="non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What do you think were some economic, political, or social consequences of </a:t>
            </a:r>
            <a:r>
              <a:rPr b="1" sz="1800">
                <a:solidFill>
                  <a:srgbClr val="7030A0"/>
                </a:solidFill>
              </a:rPr>
              <a:t>World War I</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I think some economic, political, or social consequences of </a:t>
            </a:r>
            <a:r>
              <a:rPr b="1" sz="1800" i="1">
                <a:solidFill>
                  <a:srgbClr val="7030A0"/>
                </a:solidFill>
              </a:rPr>
              <a:t>World War I</a:t>
            </a:r>
            <a:r>
              <a:rPr i="1"/>
              <a:t> were...</a:t>
            </a:r>
          </a:p>
        </p:txBody>
      </p:sp>
      <p:sp>
        <p:nvSpPr>
          <p:cNvPr id="9" name="TextBox 8"/>
          <p:cNvSpPr txBox="1"/>
          <p:nvPr/>
        </p:nvSpPr>
        <p:spPr>
          <a:xfrm>
            <a:off x="155448" y="1371600"/>
            <a:ext cx="5907024" cy="1197864"/>
          </a:xfrm>
          <a:prstGeom prst="rect">
            <a:avLst/>
          </a:prstGeom>
          <a:noFill/>
        </p:spPr>
        <p:txBody>
          <a:bodyPr wrap="square">
            <a:spAutoFit/>
          </a:bodyPr>
          <a:lstStyle/>
          <a:p/>
          <a:p>
            <a:r>
              <a:rPr sz="2400" i="0"/>
              <a:t>We can analyze major political issues raised by U.S. involvement in </a:t>
            </a:r>
            <a:r>
              <a:rPr sz="2400" b="1" i="0">
                <a:solidFill>
                  <a:srgbClr val="7030A0"/>
                </a:solidFill>
              </a:rPr>
              <a:t>World War I</a:t>
            </a:r>
            <a:r>
              <a:rPr sz="2400" i="0"/>
              <a:t>, such as </a:t>
            </a:r>
            <a:r>
              <a:rPr sz="2400" b="1" i="0">
                <a:solidFill>
                  <a:srgbClr val="7030A0"/>
                </a:solidFill>
              </a:rPr>
              <a:t>isolationism</a:t>
            </a:r>
            <a:r>
              <a:rPr sz="2400" i="0"/>
              <a:t>, </a:t>
            </a:r>
            <a:r>
              <a:rPr sz="2400" b="1" i="0">
                <a:solidFill>
                  <a:srgbClr val="7030A0"/>
                </a:solidFill>
              </a:rPr>
              <a:t>neutrality</a:t>
            </a:r>
            <a:r>
              <a:rPr sz="2400" i="0"/>
              <a:t>, </a:t>
            </a:r>
            <a:r>
              <a:rPr sz="2400" b="1" i="0">
                <a:solidFill>
                  <a:srgbClr val="7030A0"/>
                </a:solidFill>
              </a:rPr>
              <a:t>Wilson’s Fourteen Points</a:t>
            </a:r>
            <a:r>
              <a:rPr sz="2400" i="0"/>
              <a:t>, and the </a:t>
            </a:r>
            <a:r>
              <a:rPr sz="2400" b="1" i="0">
                <a:solidFill>
                  <a:srgbClr val="7030A0"/>
                </a:solidFill>
              </a:rPr>
              <a:t>Treaty of Versailles</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USH130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USH118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do you think were some economic, political, or social consequences of </a:t>
            </a:r>
            <a:r>
              <a:rPr b="1" sz="2800">
                <a:solidFill>
                  <a:srgbClr val="7030A0"/>
                </a:solidFill>
              </a:rPr>
              <a:t>World War I</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USH13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1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13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1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13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during </a:t>
            </a:r>
            <a:r>
              <a:rPr b="1">
                <a:solidFill>
                  <a:srgbClr val="7030A0"/>
                </a:solidFill>
              </a:rPr>
              <a:t>World War I</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t>
            </a:r>
            <a:r>
              <a:rPr b="1">
                <a:solidFill>
                  <a:srgbClr val="7030A0"/>
                </a:solidFill>
              </a:rPr>
              <a:t>World War I</a:t>
            </a:r>
            <a:r>
              <a:t>...</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