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defRPr b="1"/>
            </a:pPr>
            <a:r>
              <a:t>Structured Conversation</a:t>
            </a:r>
          </a:p>
          <a:p/>
          <a:p>
            <a:pPr/>
            <a:r>
              <a:t>This activity is called QSSSA and is described in more detail in Teaching Science to English Learners by Stephen Fleenor and Tina Beene (p.29)</a:t>
            </a:r>
          </a:p>
          <a:p/>
          <a:p>
            <a:pPr>
              <a:defRPr b="1" u="sng"/>
            </a:pPr>
            <a:r>
              <a:t>Script:</a:t>
            </a:r>
          </a:p>
          <a:p>
            <a:pPr marL="256032" indent="-146304">
              <a:buChar char="•"/>
            </a:pPr>
            <a:r>
              <a:rPr b="0"/>
              <a:t>Class, let’s pronounce this word out loud: </a:t>
            </a:r>
            <a:r>
              <a:rPr b="1"/>
              <a:t>(read out vocabulary word)</a:t>
            </a:r>
          </a:p>
          <a:p>
            <a:pPr marL="256032" indent="-146304">
              <a:buChar char="•"/>
            </a:pPr>
            <a:r>
              <a:rPr b="0"/>
              <a:t>Can everybody _______ </a:t>
            </a:r>
            <a:r>
              <a:rPr b="1"/>
              <a:t>(signal)</a:t>
            </a:r>
            <a:r>
              <a:rPr b="0"/>
              <a:t>. Think about this question. When you are ready to finish this sentence, _______ </a:t>
            </a:r>
            <a:r>
              <a:rPr b="1"/>
              <a:t>(stem)</a:t>
            </a:r>
            <a:r>
              <a:rPr b="0"/>
              <a:t>, show me by _______ </a:t>
            </a:r>
            <a:r>
              <a:rPr b="1"/>
              <a:t>(undo the signal).</a:t>
            </a:r>
          </a:p>
          <a:p>
            <a:pPr marL="256032" indent="-146304">
              <a:buChar char="•"/>
            </a:pPr>
            <a:r>
              <a:rPr b="0"/>
              <a:t>You are going to share with _______ </a:t>
            </a:r>
            <a:r>
              <a:rPr b="1"/>
              <a:t>(share)</a:t>
            </a:r>
            <a:r>
              <a:rPr b="0"/>
              <a:t>. The person that will go first is _______ </a:t>
            </a:r>
            <a:r>
              <a:rPr b="1"/>
              <a:t>(share).</a:t>
            </a:r>
          </a:p>
          <a:p>
            <a:pPr marL="256032" indent="-146304">
              <a:buChar char="•"/>
            </a:pPr>
            <a:r>
              <a:rPr b="0"/>
              <a:t>I’m going to _______ </a:t>
            </a:r>
            <a:r>
              <a:rPr b="1"/>
              <a:t>(assess)</a:t>
            </a:r>
            <a:r>
              <a:rPr b="0"/>
              <a:t>. It’s okay if you say what you said or what your partner said, as long as you use ________ </a:t>
            </a:r>
            <a:r>
              <a:rPr b="1"/>
              <a:t>(vocabulary word)</a:t>
            </a:r>
            <a:r>
              <a:rPr b="0"/>
              <a:t> in a complete sentence. I recommend you use the sentence stem, ________ </a:t>
            </a:r>
            <a:r>
              <a:rPr b="1"/>
              <a:t>(stem).</a:t>
            </a:r>
          </a:p>
          <a:p/>
          <a:p>
            <a:pPr>
              <a:defRPr b="1" u="sng"/>
            </a:pPr>
            <a:r>
              <a:t>ELPS</a:t>
            </a:r>
          </a:p>
          <a:p>
            <a:pPr/>
            <a:r>
              <a:t>Listening:</a:t>
            </a:r>
          </a:p>
          <a:p>
            <a:pPr/>
            <a:r>
              <a:t>2(C) learn new language structures, expressions, and basic and academic vocabulary heard during classroom instruction and interactions;</a:t>
            </a:r>
          </a:p>
          <a:p>
            <a:pPr/>
            <a:r>
              <a:t>2(E) use visual, contextual, and linguistic support to enhance and confirm understanding of increasingly complex and elaborated spoken language;</a:t>
            </a:r>
          </a:p>
          <a:p>
            <a:pPr/>
            <a:r>
              <a:t>2(I) demonstrate listening comprehension of increasingly complex spoken English by following directions, retelling or summarizing spoken messages, responding to questions and requests, collaborating with peers, and taking notes commensurate with content and grade-level needs.</a:t>
            </a:r>
          </a:p>
          <a:p>
            <a:pPr/>
          </a:p>
          <a:p>
            <a:pPr/>
            <a:r>
              <a:t>Speaking:</a:t>
            </a:r>
          </a:p>
          <a:p>
            <a:pPr/>
            <a:r>
              <a:t>3(A) practice producing sounds of newly acquired vocabulary such as long and short vowels, silent letters, and consonant clusters to pronounce English words in a manner that is increasingly comprehensible;</a:t>
            </a:r>
          </a:p>
          <a:p>
            <a:pPr/>
            <a:r>
              <a:t>3(B) expand and internalize initial English vocabulary by learning and using high-frequency English words necessary for identifying and describing people, places, and objects, by retelling simple stories and basic information represented or supported by pictures, and by learning and using routine language needed for classroom communication;</a:t>
            </a:r>
          </a:p>
          <a:p>
            <a:pPr/>
            <a:r>
              <a:t>3(D) speak using grade-level content area vocabulary in context to internalize new English words and build academic language proficiency;</a:t>
            </a:r>
          </a:p>
          <a:p>
            <a:pPr/>
            <a:r>
              <a:t>3(E) share information in cooperative learning interactions;</a:t>
            </a:r>
          </a:p>
          <a:p>
            <a:pPr/>
            <a:r>
              <a:t>3(G) express opinions, ideas, and feelings ranging from communicating single words and short phrases to participating in extended discussions on a variety of social and grade-appropriate academic topics;</a:t>
            </a:r>
          </a:p>
          <a:p>
            <a:pPr/>
            <a:r>
              <a:t>3(J) respond orally to information presented in a wide variety of print, electronic, audio, and visual media to build and reinforce concept and language attainment.</a:t>
            </a:r>
          </a:p>
          <a:p>
            <a:pPr/>
          </a:p>
          <a:p>
            <a:pPr/>
            <a:r>
              <a:t>Reading:</a:t>
            </a:r>
          </a:p>
          <a:p>
            <a:pPr/>
            <a:r>
              <a:t>4(D) use prereading supports such as graphic organizers, illustrations, and pretaught topic-related vocabulary and other prereading activities to enhance comprehension of written text;</a:t>
            </a:r>
          </a:p>
          <a:p>
            <a:pPr/>
            <a:r>
              <a:t>4(F) use visual and contextual support and support from peers and teachers to read grade-appropriate content area text, enhance and confirm understanding, and develop vocabulary, grasp of language structures, and background knowledge needed to comprehend increasingly challenging language;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defRPr b="1"/>
            </a:pPr>
            <a:r>
              <a:t>Structured Conversation</a:t>
            </a:r>
          </a:p>
          <a:p/>
          <a:p>
            <a:pPr/>
            <a:r>
              <a:t>This activity is called QSSSA and is described in more detail in Teaching Science to English Learners by Stephen Fleenor and Tina Beene (p.29)</a:t>
            </a:r>
          </a:p>
          <a:p/>
          <a:p>
            <a:pPr>
              <a:defRPr b="1" u="sng"/>
            </a:pPr>
            <a:r>
              <a:t>Script:</a:t>
            </a:r>
          </a:p>
          <a:p>
            <a:pPr marL="256032" indent="-146304">
              <a:buChar char="•"/>
            </a:pPr>
            <a:r>
              <a:rPr b="0"/>
              <a:t>Class, let’s pronounce this word out loud: </a:t>
            </a:r>
            <a:r>
              <a:rPr b="1"/>
              <a:t>(read out vocabulary word)</a:t>
            </a:r>
          </a:p>
          <a:p>
            <a:pPr marL="256032" indent="-146304">
              <a:buChar char="•"/>
            </a:pPr>
            <a:r>
              <a:rPr b="0"/>
              <a:t>Can everybody _______ </a:t>
            </a:r>
            <a:r>
              <a:rPr b="1"/>
              <a:t>(signal)</a:t>
            </a:r>
            <a:r>
              <a:rPr b="0"/>
              <a:t>. Think about this question. When you are ready to finish this sentence, _______ </a:t>
            </a:r>
            <a:r>
              <a:rPr b="1"/>
              <a:t>(stem)</a:t>
            </a:r>
            <a:r>
              <a:rPr b="0"/>
              <a:t>, show me by _______ </a:t>
            </a:r>
            <a:r>
              <a:rPr b="1"/>
              <a:t>(undo the signal).</a:t>
            </a:r>
          </a:p>
          <a:p>
            <a:pPr marL="256032" indent="-146304">
              <a:buChar char="•"/>
            </a:pPr>
            <a:r>
              <a:rPr b="0"/>
              <a:t>You are going to share with _______ </a:t>
            </a:r>
            <a:r>
              <a:rPr b="1"/>
              <a:t>(share)</a:t>
            </a:r>
            <a:r>
              <a:rPr b="0"/>
              <a:t>. The person that will go first is _______ </a:t>
            </a:r>
            <a:r>
              <a:rPr b="1"/>
              <a:t>(share).</a:t>
            </a:r>
          </a:p>
          <a:p>
            <a:pPr marL="256032" indent="-146304">
              <a:buChar char="•"/>
            </a:pPr>
            <a:r>
              <a:rPr b="0"/>
              <a:t>I’m going to _______ </a:t>
            </a:r>
            <a:r>
              <a:rPr b="1"/>
              <a:t>(assess)</a:t>
            </a:r>
            <a:r>
              <a:rPr b="0"/>
              <a:t>. It’s okay if you say what you said or what your partner said, as long as you use ________ </a:t>
            </a:r>
            <a:r>
              <a:rPr b="1"/>
              <a:t>(vocabulary word)</a:t>
            </a:r>
            <a:r>
              <a:rPr b="0"/>
              <a:t> in a complete sentence. I recommend you use the sentence stem, ________ </a:t>
            </a:r>
            <a:r>
              <a:rPr b="1"/>
              <a:t>(stem).</a:t>
            </a:r>
          </a:p>
          <a:p/>
          <a:p>
            <a:pPr>
              <a:defRPr b="1" u="sng"/>
            </a:pPr>
            <a:r>
              <a:t>ELPS</a:t>
            </a:r>
          </a:p>
          <a:p>
            <a:pPr/>
            <a:r>
              <a:t>Listening:</a:t>
            </a:r>
          </a:p>
          <a:p>
            <a:pPr/>
            <a:r>
              <a:t>2(C) learn new language structures, expressions, and basic and academic vocabulary heard during classroom instruction and interactions;</a:t>
            </a:r>
          </a:p>
          <a:p>
            <a:pPr/>
            <a:r>
              <a:t>2(E) use visual, contextual, and linguistic support to enhance and confirm understanding of increasingly complex and elaborated spoken language;</a:t>
            </a:r>
          </a:p>
          <a:p>
            <a:pPr/>
            <a:r>
              <a:t>2(I) demonstrate listening comprehension of increasingly complex spoken English by following directions, retelling or summarizing spoken messages, responding to questions and requests, collaborating with peers, and taking notes commensurate with content and grade-level needs.</a:t>
            </a:r>
          </a:p>
          <a:p>
            <a:pPr/>
          </a:p>
          <a:p>
            <a:pPr/>
            <a:r>
              <a:t>Speaking:</a:t>
            </a:r>
          </a:p>
          <a:p>
            <a:pPr/>
            <a:r>
              <a:t>3(A) practice producing sounds of newly acquired vocabulary such as long and short vowels, silent letters, and consonant clusters to pronounce English words in a manner that is increasingly comprehensible;</a:t>
            </a:r>
          </a:p>
          <a:p>
            <a:pPr/>
            <a:r>
              <a:t>3(B) expand and internalize initial English vocabulary by learning and using high-frequency English words necessary for identifying and describing people, places, and objects, by retelling simple stories and basic information represented or supported by pictures, and by learning and using routine language needed for classroom communication;</a:t>
            </a:r>
          </a:p>
          <a:p>
            <a:pPr/>
            <a:r>
              <a:t>3(D) speak using grade-level content area vocabulary in context to internalize new English words and build academic language proficiency;</a:t>
            </a:r>
          </a:p>
          <a:p>
            <a:pPr/>
            <a:r>
              <a:t>3(E) share information in cooperative learning interactions;</a:t>
            </a:r>
          </a:p>
          <a:p>
            <a:pPr/>
            <a:r>
              <a:t>3(G) express opinions, ideas, and feelings ranging from communicating single words and short phrases to participating in extended discussions on a variety of social and grade-appropriate academic topics;</a:t>
            </a:r>
          </a:p>
          <a:p>
            <a:pPr/>
            <a:r>
              <a:t>3(J) respond orally to information presented in a wide variety of print, electronic, audio, and visual media to build and reinforce concept and language attainment.</a:t>
            </a:r>
          </a:p>
          <a:p>
            <a:pPr/>
          </a:p>
          <a:p>
            <a:pPr/>
            <a:r>
              <a:t>Reading:</a:t>
            </a:r>
          </a:p>
          <a:p>
            <a:pPr/>
            <a:r>
              <a:t>4(D) use prereading supports such as graphic organizers, illustrations, and pretaught topic-related vocabulary and other prereading activities to enhance comprehension of written text;</a:t>
            </a:r>
          </a:p>
          <a:p>
            <a:pPr/>
            <a:r>
              <a:t>4(F) use visual and contextual support and support from peers and teachers to read grade-appropriate content area text, enhance and confirm understanding, and develop vocabulary, grasp of language structures, and background knowledge needed to comprehend increasingly challenging language;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0"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1"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2"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3" TargetMode="External"/><Relationship Id="rId28" Type="http://schemas.openxmlformats.org/officeDocument/2006/relationships/image" Target="../media/image19.png"/><Relationship Id="rId29" Type="http://schemas.openxmlformats.org/officeDocument/2006/relationships/image" Target="../media/image20.png"/><Relationship Id="rId30" Type="http://schemas.openxmlformats.org/officeDocument/2006/relationships/hyperlink" Target="https://thevisualnonglossary.com/backend_vng/public/qr/14" TargetMode="External"/><Relationship Id="rId31" Type="http://schemas.openxmlformats.org/officeDocument/2006/relationships/notesSlide" Target="../notesSlides/notesSlide1.xml"/><Relationship Id="rId32" Type="http://schemas.openxmlformats.org/officeDocument/2006/relationships/slide" Target="slide2.xml"/><Relationship Id="rId33" Type="http://schemas.openxmlformats.org/officeDocument/2006/relationships/slide" Target="slide5.xml"/><Relationship Id="rId34" Type="http://schemas.openxmlformats.org/officeDocument/2006/relationships/slide" Target="slide6.xml"/><Relationship Id="rId35" Type="http://schemas.openxmlformats.org/officeDocument/2006/relationships/slide" Target="slide7.xml"/><Relationship Id="rId36" Type="http://schemas.openxmlformats.org/officeDocument/2006/relationships/slide" Target="slide8.xml"/><Relationship Id="rId37" Type="http://schemas.openxmlformats.org/officeDocument/2006/relationships/slide" Target="slide11.xml"/><Relationship Id="rId38" Type="http://schemas.openxmlformats.org/officeDocument/2006/relationships/slide" Target="slide12.xml"/><Relationship Id="rId39" Type="http://schemas.openxmlformats.org/officeDocument/2006/relationships/slide" Target="slide13.xml"/><Relationship Id="rId40"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0.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30.png"/><Relationship Id="rId18" Type="http://schemas.openxmlformats.org/officeDocument/2006/relationships/image" Target="../media/image31.png"/><Relationship Id="rId19" Type="http://schemas.openxmlformats.org/officeDocument/2006/relationships/image" Target="../media/image32.png"/><Relationship Id="rId20" Type="http://schemas.openxmlformats.org/officeDocument/2006/relationships/image" Target="../media/image52.png"/><Relationship Id="rId21" Type="http://schemas.openxmlformats.org/officeDocument/2006/relationships/image" Target="../media/image53.png"/><Relationship Id="rId22" Type="http://schemas.openxmlformats.org/officeDocument/2006/relationships/image" Target="../media/image54.png"/><Relationship Id="rId23" Type="http://schemas.openxmlformats.org/officeDocument/2006/relationships/image" Target="../media/image55.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9.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 Id="rId11" Type="http://schemas.openxmlformats.org/officeDocument/2006/relationships/image" Target="../media/image29.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39.png"/><Relationship Id="rId19" Type="http://schemas.openxmlformats.org/officeDocument/2006/relationships/image" Target="../media/image40.png"/><Relationship Id="rId20" Type="http://schemas.openxmlformats.org/officeDocument/2006/relationships/image" Target="../media/image30.png"/><Relationship Id="rId21" Type="http://schemas.openxmlformats.org/officeDocument/2006/relationships/image" Target="../media/image31.png"/><Relationship Id="rId22" Type="http://schemas.openxmlformats.org/officeDocument/2006/relationships/image" Target="../media/image32.png"/><Relationship Id="rId23" Type="http://schemas.openxmlformats.org/officeDocument/2006/relationships/image" Target="../media/image60.png"/><Relationship Id="rId24" Type="http://schemas.openxmlformats.org/officeDocument/2006/relationships/image" Target="../media/image22.png"/><Relationship Id="rId2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39.png"/><Relationship Id="rId17" Type="http://schemas.openxmlformats.org/officeDocument/2006/relationships/image" Target="../media/image40.png"/><Relationship Id="rId18" Type="http://schemas.openxmlformats.org/officeDocument/2006/relationships/image" Target="../media/image30.png"/><Relationship Id="rId19" Type="http://schemas.openxmlformats.org/officeDocument/2006/relationships/image" Target="../media/image31.png"/><Relationship Id="rId20" Type="http://schemas.openxmlformats.org/officeDocument/2006/relationships/image" Target="../media/image32.png"/><Relationship Id="rId21" Type="http://schemas.openxmlformats.org/officeDocument/2006/relationships/image" Target="../media/image64.png"/><Relationship Id="rId22" Type="http://schemas.openxmlformats.org/officeDocument/2006/relationships/image" Target="../media/image65.png"/><Relationship Id="rId23" Type="http://schemas.openxmlformats.org/officeDocument/2006/relationships/image" Target="../media/image66.png"/><Relationship Id="rId24"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8.png"/><Relationship Id="rId6" Type="http://schemas.openxmlformats.org/officeDocument/2006/relationships/image" Target="../media/image32.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8.png"/><Relationship Id="rId6" Type="http://schemas.openxmlformats.org/officeDocument/2006/relationships/image" Target="../media/image32.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69.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hyperlink" Target="https://thevisualnonglossary.com/backend_vng/public/qr/15" TargetMode="External"/><Relationship Id="rId9" Type="http://schemas.openxmlformats.org/officeDocument/2006/relationships/image" Target="../media/image25.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33.png"/><Relationship Id="rId4" Type="http://schemas.openxmlformats.org/officeDocument/2006/relationships/image" Target="../media/image32.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5.pn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30.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5.png"/><Relationship Id="rId10" Type="http://schemas.openxmlformats.org/officeDocument/2006/relationships/image" Target="../media/image46.png"/><Relationship Id="rId11" Type="http://schemas.openxmlformats.org/officeDocument/2006/relationships/image" Target="../media/image47.png"/><Relationship Id="rId12" Type="http://schemas.openxmlformats.org/officeDocument/2006/relationships/image" Target="../media/image48.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9.png"/><Relationship Id="rId4" Type="http://schemas.openxmlformats.org/officeDocument/2006/relationships/image" Target="../media/image44.png"/><Relationship Id="rId5" Type="http://schemas.openxmlformats.org/officeDocument/2006/relationships/image" Target="../media/image32.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2.png"/><Relationship Id="rId9" Type="http://schemas.openxmlformats.org/officeDocument/2006/relationships/image" Target="../media/image22.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37.png"/><Relationship Id="rId11" Type="http://schemas.openxmlformats.org/officeDocument/2006/relationships/image" Target="../media/image38.png"/><Relationship Id="rId12" Type="http://schemas.openxmlformats.org/officeDocument/2006/relationships/image" Target="../media/image39.png"/><Relationship Id="rId13" Type="http://schemas.openxmlformats.org/officeDocument/2006/relationships/image" Target="../media/image40.png"/><Relationship Id="rId14" Type="http://schemas.openxmlformats.org/officeDocument/2006/relationships/image" Target="../media/image30.png"/><Relationship Id="rId15" Type="http://schemas.openxmlformats.org/officeDocument/2006/relationships/image" Target="../media/image31.png"/><Relationship Id="rId16" Type="http://schemas.openxmlformats.org/officeDocument/2006/relationships/image" Target="../media/image32.png"/><Relationship Id="rId17" Type="http://schemas.openxmlformats.org/officeDocument/2006/relationships/image" Target="../media/image52.png"/><Relationship Id="rId18" Type="http://schemas.openxmlformats.org/officeDocument/2006/relationships/image" Target="../media/image53.png"/><Relationship Id="rId19" Type="http://schemas.openxmlformats.org/officeDocument/2006/relationships/image" Target="../media/image54.png"/><Relationship Id="rId20" Type="http://schemas.openxmlformats.org/officeDocument/2006/relationships/image" Target="../media/image55.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6.png"/><Relationship Id="rId24" Type="http://schemas.openxmlformats.org/officeDocument/2006/relationships/image" Target="../media/image57.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2.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39.png"/><Relationship Id="rId15" Type="http://schemas.openxmlformats.org/officeDocument/2006/relationships/image" Target="../media/image40.png"/><Relationship Id="rId16" Type="http://schemas.openxmlformats.org/officeDocument/2006/relationships/image" Target="../media/image30.png"/><Relationship Id="rId17" Type="http://schemas.openxmlformats.org/officeDocument/2006/relationships/image" Target="../media/image31.png"/><Relationship Id="rId18" Type="http://schemas.openxmlformats.org/officeDocument/2006/relationships/image" Target="../media/image32.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54.png"/><Relationship Id="rId22" Type="http://schemas.openxmlformats.org/officeDocument/2006/relationships/image" Target="../media/image55.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hyperlink" Target="https://thevisualnonglossary.com/subjects/reading_passages/download_pdf.php?code=SocUSH036" TargetMode="External"/><Relationship Id="rId8" Type="http://schemas.openxmlformats.org/officeDocument/2006/relationships/hyperlink" Target="https://thevisualnonglossary.com/subjects/visual_landing.php?code=SocUSH036&amp;open=player" TargetMode="Externa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30.png"/><Relationship Id="rId18" Type="http://schemas.openxmlformats.org/officeDocument/2006/relationships/image" Target="../media/image31.png"/><Relationship Id="rId19" Type="http://schemas.openxmlformats.org/officeDocument/2006/relationships/image" Target="../media/image32.png"/><Relationship Id="rId20" Type="http://schemas.openxmlformats.org/officeDocument/2006/relationships/image" Target="../media/image52.png"/><Relationship Id="rId21" Type="http://schemas.openxmlformats.org/officeDocument/2006/relationships/image" Target="../media/image53.png"/><Relationship Id="rId22" Type="http://schemas.openxmlformats.org/officeDocument/2006/relationships/image" Target="../media/image54.png"/><Relationship Id="rId23" Type="http://schemas.openxmlformats.org/officeDocument/2006/relationships/image" Target="../media/image55.png"/><Relationship Id="rId2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32"/>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3"/>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4"/>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5"/>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164592" y="5358384"/>
            <a:ext cx="2926080" cy="530352"/>
          </a:xfrm>
          <a:prstGeom prst="rect">
            <a:avLst/>
          </a:prstGeom>
          <a:noFill/>
        </p:spPr>
        <p:txBody>
          <a:bodyPr wrap="square">
            <a:spAutoFit/>
          </a:bodyPr>
          <a:lstStyle/>
          <a:p>
            <a:pPr marL="292608" indent="-201168">
              <a:buChar char="•"/>
              <a:defRPr sz="1600" b="1" i="0" u="none">
                <a:solidFill>
                  <a:srgbClr val="009999"/>
                </a:solidFill>
              </a:defRPr>
            </a:pPr>
            <a:r>
              <a:t>Structured Reading + Conversation</a:t>
            </a:r>
          </a:p>
        </p:txBody>
      </p:sp>
      <p:sp>
        <p:nvSpPr>
          <p:cNvPr id="30" name="TextBox 29"/>
          <p:cNvSpPr txBox="1"/>
          <p:nvPr/>
        </p:nvSpPr>
        <p:spPr>
          <a:xfrm>
            <a:off x="457200" y="5852160"/>
            <a:ext cx="2761488" cy="603504"/>
          </a:xfrm>
          <a:prstGeom prst="rect">
            <a:avLst/>
          </a:prstGeom>
          <a:noFill/>
        </p:spPr>
        <p:txBody>
          <a:bodyPr wrap="square">
            <a:spAutoFit/>
          </a:bodyPr>
          <a:lstStyle/>
          <a:p>
            <a:pPr>
              <a:defRPr sz="1200" b="0" i="1" u="none">
                <a:solidFill>
                  <a:srgbClr val="009999"/>
                </a:solidFill>
              </a:defRPr>
            </a:pPr>
            <a:r>
              <a:t>Guide students on what to “pay attention to” while reading, then they have a conversation about the reading.</a:t>
            </a:r>
          </a:p>
        </p:txBody>
      </p:sp>
      <p:pic>
        <p:nvPicPr>
          <p:cNvPr id="31" name="Picture 30" descr="structured_reading_thumb.png"/>
          <p:cNvPicPr>
            <a:picLocks noChangeAspect="1"/>
          </p:cNvPicPr>
          <p:nvPr/>
        </p:nvPicPr>
        <p:blipFill>
          <a:blip r:embed="rId16"/>
          <a:stretch>
            <a:fillRect/>
          </a:stretch>
        </p:blipFill>
        <p:spPr>
          <a:xfrm>
            <a:off x="3337560" y="5394960"/>
            <a:ext cx="1494534" cy="914400"/>
          </a:xfrm>
          <a:prstGeom prst="rect">
            <a:avLst/>
          </a:prstGeom>
        </p:spPr>
      </p:pic>
      <p:sp>
        <p:nvSpPr>
          <p:cNvPr id="32" name="TextBox 31">
            <a:hlinkClick action="ppaction://hlinksldjump" r:id="rId36"/>
          </p:cNvPr>
          <p:cNvSpPr txBox="1"/>
          <p:nvPr/>
        </p:nvSpPr>
        <p:spPr>
          <a:xfrm>
            <a:off x="3346704" y="6217920"/>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ading-10.png"/>
          <p:cNvPicPr>
            <a:picLocks noChangeAspect="1"/>
          </p:cNvPicPr>
          <p:nvPr/>
        </p:nvPicPr>
        <p:blipFill>
          <a:blip r:embed="rId17"/>
          <a:stretch>
            <a:fillRect/>
          </a:stretch>
        </p:blipFill>
        <p:spPr>
          <a:xfrm>
            <a:off x="4956048" y="5367528"/>
            <a:ext cx="914400" cy="914400"/>
          </a:xfrm>
          <a:prstGeom prst="rect">
            <a:avLst/>
          </a:prstGeom>
        </p:spPr>
      </p:pic>
      <p:sp>
        <p:nvSpPr>
          <p:cNvPr id="34" name="TextBox 33">
            <a:hlinkClick r:id="rId18"/>
          </p:cNvPr>
          <p:cNvSpPr txBox="1"/>
          <p:nvPr/>
        </p:nvSpPr>
        <p:spPr>
          <a:xfrm>
            <a:off x="5010912" y="6281928"/>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6" name="TextBox 35"/>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7" name="Picture 36" descr="relational_thumb.png"/>
          <p:cNvPicPr>
            <a:picLocks noChangeAspect="1"/>
          </p:cNvPicPr>
          <p:nvPr/>
        </p:nvPicPr>
        <p:blipFill>
          <a:blip r:embed="rId19"/>
          <a:stretch>
            <a:fillRect/>
          </a:stretch>
        </p:blipFill>
        <p:spPr>
          <a:xfrm>
            <a:off x="9592056" y="713232"/>
            <a:ext cx="1450522" cy="914400"/>
          </a:xfrm>
          <a:prstGeom prst="rect">
            <a:avLst/>
          </a:prstGeom>
        </p:spPr>
      </p:pic>
      <p:sp>
        <p:nvSpPr>
          <p:cNvPr id="38" name="TextBox 37">
            <a:hlinkClick action="ppaction://hlinksldjump" r:id="rId37"/>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relational-11.png"/>
          <p:cNvPicPr>
            <a:picLocks noChangeAspect="1"/>
          </p:cNvPicPr>
          <p:nvPr/>
        </p:nvPicPr>
        <p:blipFill>
          <a:blip r:embed="rId20"/>
          <a:stretch>
            <a:fillRect/>
          </a:stretch>
        </p:blipFill>
        <p:spPr>
          <a:xfrm>
            <a:off x="11210544" y="685800"/>
            <a:ext cx="914400" cy="914400"/>
          </a:xfrm>
          <a:prstGeom prst="rect">
            <a:avLst/>
          </a:prstGeom>
        </p:spPr>
      </p:pic>
      <p:sp>
        <p:nvSpPr>
          <p:cNvPr id="40" name="TextBox 39">
            <a:hlinkClick r:id="rId21"/>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42" name="TextBox 41"/>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43" name="Picture 42" descr="inferential_thumb.png"/>
          <p:cNvPicPr>
            <a:picLocks noChangeAspect="1"/>
          </p:cNvPicPr>
          <p:nvPr/>
        </p:nvPicPr>
        <p:blipFill>
          <a:blip r:embed="rId22"/>
          <a:stretch>
            <a:fillRect/>
          </a:stretch>
        </p:blipFill>
        <p:spPr>
          <a:xfrm>
            <a:off x="9592056" y="1883664"/>
            <a:ext cx="1528175" cy="914400"/>
          </a:xfrm>
          <a:prstGeom prst="rect">
            <a:avLst/>
          </a:prstGeom>
        </p:spPr>
      </p:pic>
      <p:sp>
        <p:nvSpPr>
          <p:cNvPr id="44" name="TextBox 43">
            <a:hlinkClick action="ppaction://hlinksldjump" r:id="rId38"/>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inferential-12.png"/>
          <p:cNvPicPr>
            <a:picLocks noChangeAspect="1"/>
          </p:cNvPicPr>
          <p:nvPr/>
        </p:nvPicPr>
        <p:blipFill>
          <a:blip r:embed="rId23"/>
          <a:stretch>
            <a:fillRect/>
          </a:stretch>
        </p:blipFill>
        <p:spPr>
          <a:xfrm>
            <a:off x="11210544" y="1856232"/>
            <a:ext cx="914400" cy="914400"/>
          </a:xfrm>
          <a:prstGeom prst="rect">
            <a:avLst/>
          </a:prstGeom>
        </p:spPr>
      </p:pic>
      <p:sp>
        <p:nvSpPr>
          <p:cNvPr id="46" name="TextBox 45">
            <a:hlinkClick r:id="rId24"/>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8" name="TextBox 47"/>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9" name="Picture 48" descr="extension_thumb.png"/>
          <p:cNvPicPr>
            <a:picLocks noChangeAspect="1"/>
          </p:cNvPicPr>
          <p:nvPr/>
        </p:nvPicPr>
        <p:blipFill>
          <a:blip r:embed="rId25"/>
          <a:stretch>
            <a:fillRect/>
          </a:stretch>
        </p:blipFill>
        <p:spPr>
          <a:xfrm>
            <a:off x="9592056" y="3054096"/>
            <a:ext cx="1272661" cy="914400"/>
          </a:xfrm>
          <a:prstGeom prst="rect">
            <a:avLst/>
          </a:prstGeom>
        </p:spPr>
      </p:pic>
      <p:sp>
        <p:nvSpPr>
          <p:cNvPr id="50" name="TextBox 49">
            <a:hlinkClick action="ppaction://hlinksldjump" r:id="rId39"/>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extension-13.png"/>
          <p:cNvPicPr>
            <a:picLocks noChangeAspect="1"/>
          </p:cNvPicPr>
          <p:nvPr/>
        </p:nvPicPr>
        <p:blipFill>
          <a:blip r:embed="rId26"/>
          <a:stretch>
            <a:fillRect/>
          </a:stretch>
        </p:blipFill>
        <p:spPr>
          <a:xfrm>
            <a:off x="11210544" y="3026664"/>
            <a:ext cx="914400" cy="914400"/>
          </a:xfrm>
          <a:prstGeom prst="rect">
            <a:avLst/>
          </a:prstGeom>
        </p:spPr>
      </p:pic>
      <p:sp>
        <p:nvSpPr>
          <p:cNvPr id="52" name="TextBox 51">
            <a:hlinkClick r:id="rId27"/>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53" name="TextBox 52"/>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54" name="TextBox 53"/>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55" name="Picture 54" descr="ww_thumb.png"/>
          <p:cNvPicPr>
            <a:picLocks noChangeAspect="1"/>
          </p:cNvPicPr>
          <p:nvPr/>
        </p:nvPicPr>
        <p:blipFill>
          <a:blip r:embed="rId28"/>
          <a:stretch>
            <a:fillRect/>
          </a:stretch>
        </p:blipFill>
        <p:spPr>
          <a:xfrm>
            <a:off x="9592056" y="4224528"/>
            <a:ext cx="1449392" cy="914400"/>
          </a:xfrm>
          <a:prstGeom prst="rect">
            <a:avLst/>
          </a:prstGeom>
        </p:spPr>
      </p:pic>
      <p:sp>
        <p:nvSpPr>
          <p:cNvPr id="56" name="TextBox 55">
            <a:hlinkClick action="ppaction://hlinksldjump" r:id="rId40"/>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7" name="Picture 56" descr="lesson-plan-word-wall-14.png"/>
          <p:cNvPicPr>
            <a:picLocks noChangeAspect="1"/>
          </p:cNvPicPr>
          <p:nvPr/>
        </p:nvPicPr>
        <p:blipFill>
          <a:blip r:embed="rId29"/>
          <a:stretch>
            <a:fillRect/>
          </a:stretch>
        </p:blipFill>
        <p:spPr>
          <a:xfrm>
            <a:off x="11210544" y="4197096"/>
            <a:ext cx="914400" cy="914400"/>
          </a:xfrm>
          <a:prstGeom prst="rect">
            <a:avLst/>
          </a:prstGeom>
        </p:spPr>
      </p:pic>
      <p:sp>
        <p:nvSpPr>
          <p:cNvPr id="58" name="TextBox 57">
            <a:hlinkClick r:id="rId30"/>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USH034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occurred during the </a:t>
            </a:r>
            <a:r>
              <a:rPr sz="1800" b="1">
                <a:solidFill>
                  <a:srgbClr val="7030A0"/>
                </a:solidFill>
              </a:rPr>
              <a:t>Spanish-American War</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During the </a:t>
            </a:r>
            <a:r>
              <a:rPr sz="1800" i="1" b="1">
                <a:solidFill>
                  <a:srgbClr val="7030A0"/>
                </a:solidFill>
              </a:rPr>
              <a:t>Spanish-American War</a:t>
            </a:r>
            <a:r>
              <a:rPr sz="1800" i="1"/>
              <a:t>, ...</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USH034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USH036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is </a:t>
            </a:r>
            <a:r>
              <a:rPr sz="1800" b="1">
                <a:solidFill>
                  <a:srgbClr val="7030A0"/>
                </a:solidFill>
              </a:rPr>
              <a:t>annexation</a:t>
            </a:r>
            <a:r>
              <a:rPr sz="1800"/>
              <a:t> related to the </a:t>
            </a:r>
            <a:r>
              <a:rPr sz="1800" b="1">
                <a:solidFill>
                  <a:srgbClr val="7030A0"/>
                </a:solidFill>
              </a:rPr>
              <a:t>Spanish-American War</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Annexation</a:t>
            </a:r>
            <a:r>
              <a:rPr sz="1800" i="1"/>
              <a:t> is related to the </a:t>
            </a:r>
            <a:r>
              <a:rPr sz="1800" i="1" b="1">
                <a:solidFill>
                  <a:srgbClr val="7030A0"/>
                </a:solidFill>
              </a:rPr>
              <a:t>Spanish-American War</a:t>
            </a:r>
            <a:r>
              <a:rPr sz="1800" i="1"/>
              <a:t> because...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USH036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91440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might be a disadvantage of </a:t>
            </a:r>
            <a:r>
              <a:rPr sz="1800" b="1">
                <a:solidFill>
                  <a:srgbClr val="7030A0"/>
                </a:solidFill>
              </a:rPr>
              <a:t>annexation</a:t>
            </a:r>
            <a:r>
              <a:rPr sz="1800"/>
              <a:t>? Why?</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One disadvantage of </a:t>
            </a:r>
            <a:r>
              <a:rPr sz="1800" i="1" b="1">
                <a:solidFill>
                  <a:srgbClr val="7030A0"/>
                </a:solidFill>
              </a:rPr>
              <a:t>annexation</a:t>
            </a:r>
            <a:r>
              <a:rPr sz="1800" i="1"/>
              <a:t> is... because...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annex/annexation</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annex/annexation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annex/annexation</a:t>
            </a:r>
            <a:r>
              <a:rPr sz="2000" i="1"/>
              <a:t>
• My visual is…
• It relates to what I’ve learned about </a:t>
            </a:r>
            <a:r>
              <a:rPr b="1" i="1" sz="2000">
                <a:solidFill>
                  <a:srgbClr val="7030A0"/>
                </a:solidFill>
              </a:rPr>
              <a:t>annex/annexation</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annex/annexation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annex/annexation.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a:pPr>
            <a:r>
              <a:rPr sz="1800" i="0"/>
              <a:t>What might be a disadvantage of </a:t>
            </a:r>
            <a:r>
              <a:rPr sz="1800" i="0" b="1">
                <a:solidFill>
                  <a:srgbClr val="7030A0"/>
                </a:solidFill>
              </a:rPr>
              <a:t>annexation</a:t>
            </a:r>
            <a:r>
              <a:rPr sz="1800" i="0"/>
              <a:t>? Why?</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does it mean to </a:t>
            </a:r>
            <a:r>
              <a:rPr sz="1100" b="1">
                <a:solidFill>
                  <a:srgbClr val="7030A0"/>
                </a:solidFill>
              </a:rPr>
              <a:t>annex</a:t>
            </a:r>
            <a:r>
              <a:rPr sz="1100"/>
              <a:t> a country?</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To </a:t>
            </a:r>
            <a:r>
              <a:rPr sz="1100" i="1" b="1">
                <a:solidFill>
                  <a:srgbClr val="7030A0"/>
                </a:solidFill>
              </a:rPr>
              <a:t>annex</a:t>
            </a:r>
            <a:r>
              <a:rPr sz="1100" i="1"/>
              <a:t> a country means...</a:t>
            </a:r>
          </a:p>
        </p:txBody>
      </p:sp>
      <p:pic>
        <p:nvPicPr>
          <p:cNvPr id="9" name="Picture 8" descr="SocUSH036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annex/annexation</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What might be a disadvantage of </a:t>
            </a:r>
            <a:r>
              <a:rPr sz="1800" i="0" b="1">
                <a:solidFill>
                  <a:srgbClr val="7030A0"/>
                </a:solidFill>
              </a:rPr>
              <a:t>annexation</a:t>
            </a:r>
            <a:r>
              <a:rPr sz="1800" i="0"/>
              <a:t>? Why?</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One disadvantage of </a:t>
            </a:r>
            <a:r>
              <a:rPr sz="1800" i="1" b="1">
                <a:solidFill>
                  <a:srgbClr val="2E75B6"/>
                </a:solidFill>
              </a:rPr>
              <a:t>annexation</a:t>
            </a:r>
            <a:r>
              <a:rPr sz="1800" i="1">
                <a:solidFill>
                  <a:srgbClr val="2E75B6"/>
                </a:solidFill>
              </a:rPr>
              <a:t> is...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500"/>
            </a:pPr>
            <a:r>
              <a:rPr sz="1500" i="0"/>
              <a:t>What might be a disadvantage of </a:t>
            </a:r>
            <a:r>
              <a:rPr sz="1500" i="0" b="1">
                <a:solidFill>
                  <a:srgbClr val="7030A0"/>
                </a:solidFill>
              </a:rPr>
              <a:t>annexation</a:t>
            </a:r>
            <a:r>
              <a:rPr sz="1500" i="0"/>
              <a:t>? Why?</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annex/annexation</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USH034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annex/annexation...</a:t>
            </a:r>
            <a:r>
              <a:rPr i="1"/>
              <a:t>
From this visual, I can infer… </a:t>
            </a:r>
            <a:r>
              <a:t>(use </a:t>
            </a:r>
            <a:r>
              <a:rPr b="1">
                <a:solidFill>
                  <a:srgbClr val="7030A0"/>
                </a:solidFill>
              </a:rPr>
              <a:t>annex/annexation</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annex/annexation</a:t>
            </a:r>
            <a:r>
              <a:t>. Include 3-5 other vocabulary words in your paragraph. You may include the following stems:</a:t>
            </a:r>
          </a:p>
          <a:p>
            <a:pPr marL="182880" indent="-128016">
              <a:spcAft>
                <a:spcPts val="0"/>
              </a:spcAft>
              <a:buChar char="•"/>
            </a:pPr>
            <a:r>
              <a:rPr sz="2000" i="1"/>
              <a:t>To </a:t>
            </a:r>
            <a:r>
              <a:rPr sz="2000" i="1" b="1">
                <a:solidFill>
                  <a:srgbClr val="7030A0"/>
                </a:solidFill>
              </a:rPr>
              <a:t>annex</a:t>
            </a:r>
            <a:r>
              <a:rPr sz="2000" i="1"/>
              <a:t> a country means...</a:t>
            </a:r>
          </a:p>
          <a:p>
            <a:pPr marL="182880" indent="-128016">
              <a:spcAft>
                <a:spcPts val="0"/>
              </a:spcAft>
              <a:buChar char="•"/>
            </a:pPr>
            <a:r>
              <a:rPr sz="2000" i="1" b="1">
                <a:solidFill>
                  <a:srgbClr val="7030A0"/>
                </a:solidFill>
              </a:rPr>
              <a:t>Annexation</a:t>
            </a:r>
            <a:r>
              <a:rPr sz="2000" i="1"/>
              <a:t> is related to the </a:t>
            </a:r>
            <a:r>
              <a:rPr sz="2000" i="1" b="1">
                <a:solidFill>
                  <a:srgbClr val="7030A0"/>
                </a:solidFill>
              </a:rPr>
              <a:t>Spanish-American War</a:t>
            </a:r>
            <a:r>
              <a:rPr sz="2000" i="1"/>
              <a:t> because...</a:t>
            </a:r>
          </a:p>
          <a:p>
            <a:pPr marL="182880" indent="-128016">
              <a:spcAft>
                <a:spcPts val="0"/>
              </a:spcAft>
              <a:buChar char="•"/>
            </a:pPr>
            <a:r>
              <a:rPr sz="2000" i="1"/>
              <a:t>One disadvantage of </a:t>
            </a:r>
            <a:r>
              <a:rPr sz="2000" i="1" b="1">
                <a:solidFill>
                  <a:srgbClr val="7030A0"/>
                </a:solidFill>
              </a:rPr>
              <a:t>annexation</a:t>
            </a:r>
            <a:r>
              <a:rPr sz="2000" i="1"/>
              <a:t> is...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USH036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USH03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USH036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annex/annexation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896112"/>
          </a:xfrm>
          <a:prstGeom prst="rect">
            <a:avLst/>
          </a:prstGeom>
          <a:noFill/>
        </p:spPr>
        <p:txBody>
          <a:bodyPr wrap="square">
            <a:noAutofit/>
          </a:bodyPr>
          <a:lstStyle/>
          <a:p>
            <a:pPr>
              <a:defRPr/>
            </a:pPr>
            <a:r>
              <a:rPr sz="1800" i="0"/>
              <a:t>We can evaluate the effects of American expansionism through the </a:t>
            </a:r>
            <a:r>
              <a:rPr sz="1800" i="0" b="1">
                <a:solidFill>
                  <a:srgbClr val="7030A0"/>
                </a:solidFill>
              </a:rPr>
              <a:t>annexation </a:t>
            </a:r>
            <a:r>
              <a:rPr sz="1800" i="0"/>
              <a:t>of new territories.</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What might be a disadvantage of </a:t>
            </a:r>
            <a:r>
              <a:rPr sz="1600" b="1">
                <a:solidFill>
                  <a:srgbClr val="7030A0"/>
                </a:solidFill>
              </a:rPr>
              <a:t>annexation</a:t>
            </a:r>
            <a:r>
              <a:rPr sz="1600"/>
              <a:t>? Why?</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800"/>
            </a:pPr>
            <a:r>
              <a:rPr sz="1800" i="1"/>
              <a:t>One disadvantage of </a:t>
            </a:r>
            <a:r>
              <a:rPr sz="1800" i="1" b="1">
                <a:solidFill>
                  <a:srgbClr val="7030A0"/>
                </a:solidFill>
              </a:rPr>
              <a:t>annexation</a:t>
            </a:r>
            <a:r>
              <a:rPr sz="1800" i="1"/>
              <a:t> is... because...</a:t>
            </a:r>
          </a:p>
        </p:txBody>
      </p:sp>
      <p:pic>
        <p:nvPicPr>
          <p:cNvPr id="38" name="Picture 37" descr="SocUSH036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USH034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USH036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does it mean to </a:t>
            </a:r>
            <a:r>
              <a:rPr sz="1800" b="1">
                <a:solidFill>
                  <a:srgbClr val="7030A0"/>
                </a:solidFill>
              </a:rPr>
              <a:t>annex</a:t>
            </a:r>
            <a:r>
              <a:rPr sz="1800"/>
              <a:t> a country?</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To </a:t>
            </a:r>
            <a:r>
              <a:rPr sz="1800" i="1" b="1">
                <a:solidFill>
                  <a:srgbClr val="7030A0"/>
                </a:solidFill>
              </a:rPr>
              <a:t>annex</a:t>
            </a:r>
            <a:r>
              <a:rPr sz="1800" i="1"/>
              <a:t> a country means...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DDF9FF"/>
        </a:solidFill>
        <a:effectLst/>
      </p:bgPr>
    </p:bg>
    <p:spTree>
      <p:nvGrpSpPr>
        <p:cNvPr id="1" name=""/>
        <p:cNvGrpSpPr/>
        <p:nvPr/>
      </p:nvGrpSpPr>
      <p:grpSpPr/>
      <p:pic>
        <p:nvPicPr>
          <p:cNvPr id="2" name="Picture 1" descr="SocUSH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Structured Reading​</a:t>
            </a:r>
          </a:p>
        </p:txBody>
      </p:sp>
      <p:sp>
        <p:nvSpPr>
          <p:cNvPr id="4" name="__dynamic_autofit__TextBox 3"/>
          <p:cNvSpPr txBox="1"/>
          <p:nvPr/>
        </p:nvSpPr>
        <p:spPr>
          <a:xfrm>
            <a:off x="1" y="365760"/>
            <a:ext cx="3044952" cy="1764792"/>
          </a:xfrm>
          <a:prstGeom prst="rect">
            <a:avLst/>
          </a:prstGeom>
          <a:noFill/>
        </p:spPr>
        <p:txBody>
          <a:bodyPr wrap="square">
            <a:noAutofit/>
          </a:bodyPr>
          <a:lstStyle/>
          <a:p>
            <a:pPr>
              <a:defRPr/>
            </a:pPr>
            <a:r>
              <a:rPr sz="1700" i="0"/>
              <a:t>The purpose for reading is to learn how </a:t>
            </a:r>
            <a:r>
              <a:rPr sz="1700" i="0" b="1">
                <a:solidFill>
                  <a:srgbClr val="7030A0"/>
                </a:solidFill>
              </a:rPr>
              <a:t>annexation </a:t>
            </a:r>
            <a:r>
              <a:rPr sz="1700" i="0"/>
              <a:t>impacted new U.S. territories so we can understand why some people viewed it as unfair.</a:t>
            </a:r>
          </a:p>
        </p:txBody>
      </p:sp>
      <p:sp>
        <p:nvSpPr>
          <p:cNvPr id="5" name="TextBox 4"/>
          <p:cNvSpPr txBox="1"/>
          <p:nvPr/>
        </p:nvSpPr>
        <p:spPr>
          <a:xfrm>
            <a:off x="1" y="1865376"/>
            <a:ext cx="3044952" cy="1764792"/>
          </a:xfrm>
          <a:prstGeom prst="rect">
            <a:avLst/>
          </a:prstGeom>
          <a:noFill/>
        </p:spPr>
        <p:txBody>
          <a:bodyPr wrap="none">
            <a:spAutoFit/>
          </a:bodyPr>
          <a:lstStyle/>
          <a:p>
            <a:pPr>
              <a:defRPr sz="1800" b="1" i="0" u="sng"/>
            </a:pPr>
            <a:r>
              <a:t>Look Out For:</a:t>
            </a:r>
          </a:p>
        </p:txBody>
      </p:sp>
      <p:sp>
        <p:nvSpPr>
          <p:cNvPr id="6" name="__dynamic_autofit__TextBox 5"/>
          <p:cNvSpPr txBox="1"/>
          <p:nvPr/>
        </p:nvSpPr>
        <p:spPr>
          <a:xfrm>
            <a:off x="1" y="2167128"/>
            <a:ext cx="3044952" cy="3447288"/>
          </a:xfrm>
          <a:prstGeom prst="rect">
            <a:avLst/>
          </a:prstGeom>
          <a:noFill/>
        </p:spPr>
        <p:txBody>
          <a:bodyPr wrap="square">
            <a:noAutofit/>
          </a:bodyPr>
          <a:lstStyle/>
          <a:p>
            <a:pPr>
              <a:defRPr sz="1600"/>
            </a:pPr>
          </a:p>
          <a:p>
            <a:pPr>
              <a:defRPr sz="1600"/>
            </a:pPr>
            <a:r>
              <a:rPr sz="1600" i="0"/>
              <a:t>• </a:t>
            </a:r>
            <a:r>
              <a:rPr sz="1600" i="0"/>
              <a:t>Who was </a:t>
            </a:r>
            <a:r>
              <a:rPr sz="1600" i="0" b="1">
                <a:solidFill>
                  <a:srgbClr val="7030A0"/>
                </a:solidFill>
              </a:rPr>
              <a:t>annexed </a:t>
            </a:r>
            <a:r>
              <a:rPr sz="1600" i="0"/>
              <a:t>and how it happened</a:t>
            </a:r>
          </a:p>
          <a:p>
            <a:pPr>
              <a:defRPr sz="1600"/>
            </a:pPr>
            <a:r>
              <a:rPr sz="1600" i="0"/>
              <a:t>• </a:t>
            </a:r>
            <a:r>
              <a:rPr sz="1600" i="0"/>
              <a:t>What changed for the people in </a:t>
            </a:r>
            <a:r>
              <a:rPr sz="1600" i="0" b="1">
                <a:solidFill>
                  <a:srgbClr val="7030A0"/>
                </a:solidFill>
              </a:rPr>
              <a:t>annexed </a:t>
            </a:r>
            <a:r>
              <a:rPr sz="1600" i="0"/>
              <a:t>territories</a:t>
            </a:r>
          </a:p>
          <a:p>
            <a:pPr>
              <a:defRPr sz="1600"/>
            </a:pPr>
            <a:r>
              <a:rPr sz="1600" i="0"/>
              <a:t>• </a:t>
            </a:r>
            <a:r>
              <a:rPr sz="1600" i="0"/>
              <a:t>Reasons the U.S. wanted to </a:t>
            </a:r>
            <a:r>
              <a:rPr sz="1600" i="0" b="1">
                <a:solidFill>
                  <a:srgbClr val="7030A0"/>
                </a:solidFill>
              </a:rPr>
              <a:t>annex </a:t>
            </a:r>
            <a:r>
              <a:rPr sz="1600" i="0"/>
              <a:t>other places</a:t>
            </a:r>
          </a:p>
          <a:p>
            <a:pPr>
              <a:defRPr sz="1600"/>
            </a:pPr>
            <a:r>
              <a:rPr sz="1600" i="0"/>
              <a:t>• </a:t>
            </a:r>
            <a:r>
              <a:rPr sz="1600" i="0"/>
              <a:t>How people responded to </a:t>
            </a:r>
            <a:r>
              <a:rPr sz="1600" i="0" b="1">
                <a:solidFill>
                  <a:srgbClr val="7030A0"/>
                </a:solidFill>
              </a:rPr>
              <a:t>annexation </a:t>
            </a:r>
            <a:r>
              <a:rPr sz="1600" i="0"/>
              <a:t>(support or opposition)</a:t>
            </a:r>
          </a:p>
          <a:p>
            <a:pPr>
              <a:defRPr sz="1600"/>
            </a:pPr>
            <a:r>
              <a:rPr sz="1600" i="0"/>
              <a:t>• </a:t>
            </a:r>
            <a:r>
              <a:rPr sz="1600" i="0"/>
              <a:t>Long-term effects of </a:t>
            </a:r>
            <a:r>
              <a:rPr sz="1600" i="0" b="1">
                <a:solidFill>
                  <a:srgbClr val="7030A0"/>
                </a:solidFill>
              </a:rPr>
              <a:t>annexation </a:t>
            </a:r>
            <a:r>
              <a:rPr sz="1600" i="0"/>
              <a:t>on the U.S. and the </a:t>
            </a:r>
            <a:r>
              <a:rPr sz="1600" i="0" b="1">
                <a:solidFill>
                  <a:srgbClr val="7030A0"/>
                </a:solidFill>
              </a:rPr>
              <a:t>annexed </a:t>
            </a:r>
            <a:r>
              <a:rPr sz="1600" i="0"/>
              <a:t>areas</a:t>
            </a:r>
          </a:p>
        </p:txBody>
      </p:sp>
      <p:pic>
        <p:nvPicPr>
          <p:cNvPr id="7" name="Picture 6" descr="logo.png"/>
          <p:cNvPicPr>
            <a:picLocks noChangeAspect="1"/>
          </p:cNvPicPr>
          <p:nvPr/>
        </p:nvPicPr>
        <p:blipFill>
          <a:blip r:embed="rId3"/>
          <a:stretch>
            <a:fillRect/>
          </a:stretch>
        </p:blipFill>
        <p:spPr>
          <a:xfrm>
            <a:off x="0" y="6611112"/>
            <a:ext cx="1995054" cy="241069"/>
          </a:xfrm>
          <a:prstGeom prst="rect">
            <a:avLst/>
          </a:prstGeom>
        </p:spPr>
      </p:pic>
      <p:pic>
        <p:nvPicPr>
          <p:cNvPr id="8" name="Picture 7" descr="cl.png"/>
          <p:cNvPicPr>
            <a:picLocks noChangeAspect="1"/>
          </p:cNvPicPr>
          <p:nvPr/>
        </p:nvPicPr>
        <p:blipFill>
          <a:blip r:embed="rId4"/>
          <a:stretch>
            <a:fillRect/>
          </a:stretch>
        </p:blipFill>
        <p:spPr>
          <a:xfrm>
            <a:off x="2130552" y="6611112"/>
            <a:ext cx="881743" cy="246888"/>
          </a:xfrm>
          <a:prstGeom prst="rect">
            <a:avLst/>
          </a:prstGeom>
        </p:spPr>
      </p:pic>
      <p:pic>
        <p:nvPicPr>
          <p:cNvPr id="9" name="Picture 8" descr="book.png"/>
          <p:cNvPicPr>
            <a:picLocks noChangeAspect="1"/>
          </p:cNvPicPr>
          <p:nvPr/>
        </p:nvPicPr>
        <p:blipFill>
          <a:blip r:embed="rId5"/>
          <a:stretch>
            <a:fillRect/>
          </a:stretch>
        </p:blipFill>
        <p:spPr>
          <a:xfrm>
            <a:off x="1883664" y="5458968"/>
            <a:ext cx="1161288" cy="1161288"/>
          </a:xfrm>
          <a:prstGeom prst="rect">
            <a:avLst/>
          </a:prstGeom>
        </p:spPr>
      </p:pic>
      <p:pic>
        <p:nvPicPr>
          <p:cNvPr id="10" name="Picture 9" descr="eyes_left.png"/>
          <p:cNvPicPr>
            <a:picLocks noChangeAspect="1"/>
          </p:cNvPicPr>
          <p:nvPr/>
        </p:nvPicPr>
        <p:blipFill>
          <a:blip r:embed="rId6"/>
          <a:stretch>
            <a:fillRect/>
          </a:stretch>
        </p:blipFill>
        <p:spPr>
          <a:xfrm>
            <a:off x="2313432" y="1737360"/>
            <a:ext cx="758952" cy="758952"/>
          </a:xfrm>
          <a:prstGeom prst="rect">
            <a:avLst/>
          </a:prstGeom>
        </p:spPr>
      </p:pic>
      <p:sp>
        <p:nvSpPr>
          <p:cNvPr id="11" name="TextBox 10"/>
          <p:cNvSpPr txBox="1"/>
          <p:nvPr/>
        </p:nvSpPr>
        <p:spPr>
          <a:xfrm>
            <a:off x="0" y="5669280"/>
            <a:ext cx="1828800" cy="365760"/>
          </a:xfrm>
          <a:prstGeom prst="rect">
            <a:avLst/>
          </a:prstGeom>
          <a:noFill/>
        </p:spPr>
        <p:txBody>
          <a:bodyPr wrap="none">
            <a:spAutoFit/>
          </a:bodyPr>
          <a:lstStyle/>
          <a:p>
            <a:r>
              <a:rPr sz="1800" u="sng">
                <a:solidFill>
                  <a:srgbClr val="0070C0"/>
                </a:solidFill>
                <a:hlinkClick r:id="rId7"/>
              </a:rPr>
              <a:t>Reading passages</a:t>
            </a:r>
          </a:p>
        </p:txBody>
      </p:sp>
      <p:sp>
        <p:nvSpPr>
          <p:cNvPr id="12" name="TextBox 11"/>
          <p:cNvSpPr txBox="1"/>
          <p:nvPr/>
        </p:nvSpPr>
        <p:spPr>
          <a:xfrm>
            <a:off x="0" y="6035040"/>
            <a:ext cx="1828800" cy="365760"/>
          </a:xfrm>
          <a:prstGeom prst="rect">
            <a:avLst/>
          </a:prstGeom>
          <a:noFill/>
        </p:spPr>
        <p:txBody>
          <a:bodyPr wrap="none">
            <a:spAutoFit/>
          </a:bodyPr>
          <a:lstStyle/>
          <a:p>
            <a:r>
              <a:rPr sz="1800" u="sng">
                <a:solidFill>
                  <a:srgbClr val="0070C0"/>
                </a:solidFill>
                <a:hlinkClick r:id="rId8"/>
              </a:rPr>
              <a:t>Interactive Player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DDF9FF"/>
        </a:solidFill>
        <a:effectLst/>
      </p:bgPr>
    </p:bg>
    <p:spTree>
      <p:nvGrpSpPr>
        <p:cNvPr id="1" name=""/>
        <p:cNvGrpSpPr/>
        <p:nvPr/>
      </p:nvGrpSpPr>
      <p:grpSpPr/>
      <p:sp>
        <p:nvSpPr>
          <p:cNvPr id="2" name="TextBox 1"/>
          <p:cNvSpPr txBox="1"/>
          <p:nvPr/>
        </p:nvSpPr>
        <p:spPr>
          <a:xfrm>
            <a:off x="1" y="0"/>
            <a:ext cx="3044952" cy="1764792"/>
          </a:xfrm>
          <a:prstGeom prst="rect">
            <a:avLst/>
          </a:prstGeom>
          <a:noFill/>
        </p:spPr>
        <p:txBody>
          <a:bodyPr wrap="none">
            <a:spAutoFit/>
          </a:bodyPr>
          <a:lstStyle/>
          <a:p>
            <a:pPr>
              <a:defRPr sz="1800" b="1" i="0" u="sng"/>
            </a:pPr>
            <a:r>
              <a:t>Post-Reading Conversation</a:t>
            </a:r>
          </a:p>
        </p:txBody>
      </p:sp>
      <p:sp>
        <p:nvSpPr>
          <p:cNvPr id="3" name="__dynamic_autofit__TextBox 2"/>
          <p:cNvSpPr txBox="1"/>
          <p:nvPr/>
        </p:nvSpPr>
        <p:spPr>
          <a:xfrm>
            <a:off x="1" y="365760"/>
            <a:ext cx="3044952" cy="1764792"/>
          </a:xfrm>
          <a:prstGeom prst="rect">
            <a:avLst/>
          </a:prstGeom>
          <a:noFill/>
        </p:spPr>
        <p:txBody>
          <a:bodyPr wrap="square">
            <a:noAutofit/>
          </a:bodyPr>
          <a:lstStyle/>
          <a:p>
            <a:pPr>
              <a:defRPr/>
            </a:pPr>
            <a:r>
              <a:rPr sz="1700" i="0"/>
              <a:t>Why might </a:t>
            </a:r>
            <a:r>
              <a:rPr sz="1700" i="0" b="1">
                <a:solidFill>
                  <a:srgbClr val="7030A0"/>
                </a:solidFill>
              </a:rPr>
              <a:t>annexation </a:t>
            </a:r>
            <a:r>
              <a:rPr sz="1700" i="0"/>
              <a:t>be viewed as unfair to people in the </a:t>
            </a:r>
            <a:r>
              <a:rPr sz="1700" i="0" b="1">
                <a:solidFill>
                  <a:srgbClr val="7030A0"/>
                </a:solidFill>
              </a:rPr>
              <a:t>annexed </a:t>
            </a:r>
            <a:r>
              <a:rPr sz="1700" i="0"/>
              <a:t>territories?</a:t>
            </a:r>
          </a:p>
        </p:txBody>
      </p:sp>
      <p:sp>
        <p:nvSpPr>
          <p:cNvPr id="4" name="__dynamic_autofit__TextBox 3"/>
          <p:cNvSpPr txBox="1"/>
          <p:nvPr/>
        </p:nvSpPr>
        <p:spPr>
          <a:xfrm>
            <a:off x="1" y="2121408"/>
            <a:ext cx="3044952" cy="1764792"/>
          </a:xfrm>
          <a:prstGeom prst="rect">
            <a:avLst/>
          </a:prstGeom>
          <a:noFill/>
        </p:spPr>
        <p:txBody>
          <a:bodyPr wrap="square">
            <a:noAutofit/>
          </a:bodyPr>
          <a:lstStyle/>
          <a:p>
            <a:pPr>
              <a:defRPr/>
            </a:pPr>
            <a:r>
              <a:rPr sz="1700" i="1" b="1">
                <a:solidFill>
                  <a:srgbClr val="7030A0"/>
                </a:solidFill>
              </a:rPr>
              <a:t>Annexation </a:t>
            </a:r>
            <a:r>
              <a:rPr sz="1700" i="1"/>
              <a:t>might be viewed as unfair because…</a:t>
            </a:r>
          </a:p>
        </p:txBody>
      </p:sp>
      <p:pic>
        <p:nvPicPr>
          <p:cNvPr id="5" name="Picture 4" descr="logo.png"/>
          <p:cNvPicPr>
            <a:picLocks noChangeAspect="1"/>
          </p:cNvPicPr>
          <p:nvPr/>
        </p:nvPicPr>
        <p:blipFill>
          <a:blip r:embed="rId2"/>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3"/>
          <a:stretch>
            <a:fillRect/>
          </a:stretch>
        </p:blipFill>
        <p:spPr>
          <a:xfrm>
            <a:off x="2130552" y="6611112"/>
            <a:ext cx="881743" cy="246888"/>
          </a:xfrm>
          <a:prstGeom prst="rect">
            <a:avLst/>
          </a:prstGeom>
        </p:spPr>
      </p:pic>
      <p:pic>
        <p:nvPicPr>
          <p:cNvPr id="7" name="Picture 6" descr="SocUSH036i.png"/>
          <p:cNvPicPr>
            <a:picLocks noChangeAspect="1"/>
          </p:cNvPicPr>
          <p:nvPr/>
        </p:nvPicPr>
        <p:blipFill>
          <a:blip r:embed="rId4"/>
          <a:stretch>
            <a:fillRect/>
          </a:stretch>
        </p:blipFill>
        <p:spPr>
          <a:xfrm>
            <a:off x="3044952" y="0"/>
            <a:ext cx="9144000" cy="6858000"/>
          </a:xfrm>
          <a:prstGeom prst="rect">
            <a:avLst/>
          </a:prstGeom>
        </p:spPr>
      </p:pic>
      <p:pic>
        <p:nvPicPr>
          <p:cNvPr id="8" name="Picture 7"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9"/>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10"/>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30" name="Picture 29" descr="bracket2_orange.png"/>
          <p:cNvPicPr>
            <a:picLocks noChangeAspect="1"/>
          </p:cNvPicPr>
          <p:nvPr/>
        </p:nvPicPr>
        <p:blipFill>
          <a:blip r:embed="rId21"/>
          <a:stretch>
            <a:fillRect/>
          </a:stretch>
        </p:blipFill>
        <p:spPr>
          <a:xfrm>
            <a:off x="1847088" y="4672584"/>
            <a:ext cx="795528" cy="502920"/>
          </a:xfrm>
          <a:prstGeom prst="rect">
            <a:avLst/>
          </a:prstGeom>
        </p:spPr>
      </p:pic>
      <p:pic>
        <p:nvPicPr>
          <p:cNvPr id="31" name="Picture 30" descr="bracket3_orange.png"/>
          <p:cNvPicPr>
            <a:picLocks noChangeAspect="1"/>
          </p:cNvPicPr>
          <p:nvPr/>
        </p:nvPicPr>
        <p:blipFill>
          <a:blip r:embed="rId22"/>
          <a:stretch>
            <a:fillRect/>
          </a:stretch>
        </p:blipFill>
        <p:spPr>
          <a:xfrm>
            <a:off x="1536192" y="5413248"/>
            <a:ext cx="274320" cy="274320"/>
          </a:xfrm>
          <a:prstGeom prst="rect">
            <a:avLst/>
          </a:prstGeom>
        </p:spPr>
      </p:pic>
      <p:pic>
        <p:nvPicPr>
          <p:cNvPr id="32" name="Picture 31" descr="bracket4_orange.png"/>
          <p:cNvPicPr>
            <a:picLocks noChangeAspect="1"/>
          </p:cNvPicPr>
          <p:nvPr/>
        </p:nvPicPr>
        <p:blipFill>
          <a:blip r:embed="rId23"/>
          <a:stretch>
            <a:fillRect/>
          </a:stretch>
        </p:blipFill>
        <p:spPr>
          <a:xfrm>
            <a:off x="1463040" y="5943600"/>
            <a:ext cx="786384"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