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de predicción antes de presentar la palabra, o como repaso al final de la lección. Esta actividad se puede realizar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The first part of this activity is taken from Questioning Conversation, described in Teaching Science to English Learners by Stephen Fleenor and Tina Beene (p.31).</a:t>
            </a:r>
          </a:p>
          <a:p/>
          <a:p>
            <a:r>
              <a:t>Instead of students selecting a question, the teacher can select a question and skip to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simply ask students to list any evidence related to the question. Instruct them to not try to answer the question just yet. The first sentence stem can be used to draw evidence from the visual, and the other sentence stems can be used to draw evidence from elsewhere in the lesson or their daily lives. This activity works very well when students create a list as a small group.</a:t>
            </a:r>
          </a:p>
          <a:p/>
          <a:p>
            <a:r>
              <a:t>The question can be teacher-generated or student-generated. By default, we've put the inferential question in here and the stem on the following slide.</a:t>
            </a:r>
          </a:p>
          <a:p/>
          <a:p>
            <a:r>
              <a:t>If you would like to select an explanation-based question, use an open-ended question that contains the verbs How, Why, Describe, or Explain.</a:t>
            </a:r>
          </a:p>
          <a:p/>
          <a:p>
            <a:r>
              <a:t>If you would like to select an argument-based question, you can use one of the question stems below:</a:t>
            </a:r>
          </a:p>
          <a:p/>
          <a:p>
            <a:r>
              <a:t>Closed-ended with choices</a:t>
            </a:r>
          </a:p>
          <a:p>
            <a:r>
              <a:t>• Which is the most...</a:t>
            </a:r>
          </a:p>
          <a:p>
            <a:r>
              <a:t>• Which is the least...</a:t>
            </a:r>
          </a:p>
          <a:p>
            <a:r>
              <a:t>• Which is the best...</a:t>
            </a:r>
          </a:p>
          <a:p>
            <a:r>
              <a:t>• Which is the worst...</a:t>
            </a:r>
          </a:p>
          <a:p>
            <a:r>
              <a:t>• Which is the most important...</a:t>
            </a:r>
          </a:p>
          <a:p/>
          <a:p>
            <a:r>
              <a:t>Open-ended with predictions or evaluations</a:t>
            </a:r>
          </a:p>
          <a:p>
            <a:r>
              <a:t>• What would occur if...</a:t>
            </a:r>
          </a:p>
          <a:p>
            <a:r>
              <a:t>• If this changes, how does that affect...</a:t>
            </a:r>
          </a:p>
          <a:p>
            <a:r>
              <a:t>• What is the impact on...</a:t>
            </a:r>
          </a:p>
          <a:p>
            <a:r>
              <a:t>• Is this necessary for...</a:t>
            </a:r>
          </a:p>
          <a:p>
            <a:r>
              <a:t>• Do you agree with the claim...</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have your students write a single sentence answering the question (without evidence). This should be done independently. If "because..." is at the end of the sentence stem, we recommend removing it. They will justify their reasoning on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Have the students share one of the sentence stems with their partner or group, and then add a sentence in writing to their claim.</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Por ejemplo, si la palabra central es “átomo”, un estudiante podría:</a:t>
            </a:r>
          </a:p>
          <a:p>
            <a:r>
              <a:t>•   Hacer una conexión con “protón” y escribir “los átomos contienen protones” al lado de la línea de conexión.</a:t>
            </a:r>
          </a:p>
          <a:p>
            <a:r>
              <a:t>•   Hacer una conexión con “molécula” y escribir “los átomos componen las moléculas” al lado de la línea de conexión.</a:t>
            </a:r>
          </a:p>
          <a:p>
            <a:r>
              <a:t>•   Hacer una conexión con “materia” y escribir “los átomos son las unidades más pequeñas de la materia” al lado de la línea de conexión.</a:t>
            </a:r>
          </a:p>
          <a:p>
            <a:r>
              <a:t>•   Hacer una conexión con “núcleo” y escribir “el centro de un átomo es el núcleo” al lado de la línea de conexión.</a:t>
            </a:r>
          </a:p>
          <a:p/>
          <a:p>
            <a:r>
              <a:t>Alternativamente, los estudiantes pueden crear una Red de Conexión de Vocabulario (Teaching Science to English Learners by Fleenor y Beene, 2019, p.53) en la cual se puede hacer cualquier conexión entre dos palabras – no tiene que haber una palabra “central”.</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Ambulante y se describe con más detalle en 7 Steps to a Language-Rich Interactive Classroom (2nd edition) de John Seidlitz y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mostrara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Ambulante y se describe con más detalle en 7 Steps to a Language-Rich Interactive Classroom (2nd edition) de John Seidlitz y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Cuando los estudiantes terminen, se recomienda que compartan sus párrafos con un compañero o grupo, con tiempo después para hacer cualquier edición a sus párrafos.</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a:p/>
          <a:p>
            <a:r>
              <a:t>Para un ejemplo modelado de apoyo a los estudiantes para prepararlos para la aleatorización, consulte 7 Steps to a Language-Rich Interactive Classroom de John Seidlitz y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Esto se puede hacer de forma independiente, con un compañero o los estudiantes pueden crear listas individuales y luego compartirlas con un compañero.</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normAutofit/>
          </a:bodyPr>
          <a:lstStyle/>
          <a:p>
            <a:r>
              <a:t>Se recomienda que el objetivo del lenguaje sea la escritura (para los grados 2-12) con la conversación estructurada durante la clase.</a:t>
            </a:r>
          </a:p>
          <a:p/>
          <a:p/>
          <a:p>
            <a:pPr/>
            <a:r>
              <a:t>El objetivo de contenido puede modificarse para utilizar la terminología específica del estándar de aprendizaje.
</a:t>
            </a:r>
            <a:r>
              <a:t>Nota: estos objetivos se han simplificado para facilitar su implementación. Para obtener más información sobre los objetivos de contenido y lenguaje, consulte 7 Steps to a Language-Rich Interactive Classroom de John Seidlitz y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Recommended: use this or the final extension activity (Open Writing) as a closure or exit ticket. Have students discuss their answers in groups, then write their answers.</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thevisualnonglossary.com/backend_vng/public/qr/16" TargetMode="External"/><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hyperlink" Target="https://thevisualnonglossary.com/backend_vng/public/qr/7" TargetMode="External"/><Relationship Id="rId10" Type="http://schemas.openxmlformats.org/officeDocument/2006/relationships/image" Target="../media/image7.png"/><Relationship Id="rId11" Type="http://schemas.openxmlformats.org/officeDocument/2006/relationships/image" Target="../media/image8.png"/><Relationship Id="rId12" Type="http://schemas.openxmlformats.org/officeDocument/2006/relationships/hyperlink" Target="https://thevisualnonglossary.com/backend_vng/public/qr/8" TargetMode="Externa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hyperlink" Target="https://thevisualnonglossary.com/backend_vng/public/qr/9" TargetMode="External"/><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hyperlink" Target="https://thevisualnonglossary.com/backend_vng/public/qr/11" TargetMode="External"/><Relationship Id="rId19" Type="http://schemas.openxmlformats.org/officeDocument/2006/relationships/image" Target="../media/image13.png"/><Relationship Id="rId20" Type="http://schemas.openxmlformats.org/officeDocument/2006/relationships/image" Target="../media/image14.png"/><Relationship Id="rId21" Type="http://schemas.openxmlformats.org/officeDocument/2006/relationships/hyperlink" Target="https://thevisualnonglossary.com/backend_vng/public/qr/12" TargetMode="External"/><Relationship Id="rId22" Type="http://schemas.openxmlformats.org/officeDocument/2006/relationships/image" Target="../media/image15.png"/><Relationship Id="rId23" Type="http://schemas.openxmlformats.org/officeDocument/2006/relationships/image" Target="../media/image16.png"/><Relationship Id="rId24" Type="http://schemas.openxmlformats.org/officeDocument/2006/relationships/hyperlink" Target="https://thevisualnonglossary.com/backend_vng/public/qr/13" TargetMode="External"/><Relationship Id="rId25" Type="http://schemas.openxmlformats.org/officeDocument/2006/relationships/image" Target="../media/image17.png"/><Relationship Id="rId26" Type="http://schemas.openxmlformats.org/officeDocument/2006/relationships/image" Target="../media/image18.png"/><Relationship Id="rId27" Type="http://schemas.openxmlformats.org/officeDocument/2006/relationships/hyperlink" Target="https://thevisualnonglossary.com/backend_vng/public/qr/14" TargetMode="External"/><Relationship Id="rId28" Type="http://schemas.openxmlformats.org/officeDocument/2006/relationships/notesSlide" Target="../notesSlides/notesSlide1.xml"/><Relationship Id="rId29" Type="http://schemas.openxmlformats.org/officeDocument/2006/relationships/slide" Target="slide2.xml"/><Relationship Id="rId30" Type="http://schemas.openxmlformats.org/officeDocument/2006/relationships/slide" Target="slide5.xml"/><Relationship Id="rId31" Type="http://schemas.openxmlformats.org/officeDocument/2006/relationships/slide" Target="slide6.xml"/><Relationship Id="rId32" Type="http://schemas.openxmlformats.org/officeDocument/2006/relationships/slide" Target="slide7.xml"/><Relationship Id="rId33" Type="http://schemas.openxmlformats.org/officeDocument/2006/relationships/slide" Target="slide8.xml"/><Relationship Id="rId34" Type="http://schemas.openxmlformats.org/officeDocument/2006/relationships/slide" Target="slide9.xml"/><Relationship Id="rId35" Type="http://schemas.openxmlformats.org/officeDocument/2006/relationships/slide" Target="slide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9.png"/><Relationship Id="rId6" Type="http://schemas.openxmlformats.org/officeDocument/2006/relationships/image" Target="../media/image30.png"/><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9.png"/><Relationship Id="rId6" Type="http://schemas.openxmlformats.org/officeDocument/2006/relationships/image" Target="../media/image30.png"/><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60.png"/><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2.png"/><Relationship Id="rId19" Type="http://schemas.openxmlformats.org/officeDocument/2006/relationships/image" Target="../media/image63.png"/><Relationship Id="rId20" Type="http://schemas.openxmlformats.org/officeDocument/2006/relationships/image" Target="../media/image64.png"/><Relationship Id="rId21" Type="http://schemas.openxmlformats.org/officeDocument/2006/relationships/image" Target="../media/image65.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2.png"/><Relationship Id="rId19" Type="http://schemas.openxmlformats.org/officeDocument/2006/relationships/image" Target="../media/image63.png"/><Relationship Id="rId20" Type="http://schemas.openxmlformats.org/officeDocument/2006/relationships/image" Target="../media/image64.png"/><Relationship Id="rId21" Type="http://schemas.openxmlformats.org/officeDocument/2006/relationships/image" Target="../media/image65.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30.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2.png"/><Relationship Id="rId19" Type="http://schemas.openxmlformats.org/officeDocument/2006/relationships/image" Target="../media/image63.png"/><Relationship Id="rId20" Type="http://schemas.openxmlformats.org/officeDocument/2006/relationships/image" Target="../media/image64.png"/><Relationship Id="rId21" Type="http://schemas.openxmlformats.org/officeDocument/2006/relationships/image" Target="../media/image65.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notesSlide" Target="../notesSlides/notesSlide18.xml"/><Relationship Id="rId8" Type="http://schemas.openxmlformats.org/officeDocument/2006/relationships/image" Target="../media/image6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hyperlink" Target="https://thevisualnonglossary.com/backend_vng/public/qr/15" TargetMode="External"/><Relationship Id="rId9" Type="http://schemas.openxmlformats.org/officeDocument/2006/relationships/image" Target="../media/image23.png"/><Relationship Id="rId10"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4" Type="http://schemas.openxmlformats.org/officeDocument/2006/relationships/image" Target="../media/image34.png"/><Relationship Id="rId15" Type="http://schemas.openxmlformats.org/officeDocument/2006/relationships/image" Target="../media/image35.png"/><Relationship Id="rId16" Type="http://schemas.openxmlformats.org/officeDocument/2006/relationships/image" Target="../media/image36.png"/><Relationship Id="rId17" Type="http://schemas.openxmlformats.org/officeDocument/2006/relationships/image" Target="../media/image37.png"/><Relationship Id="rId18" Type="http://schemas.openxmlformats.org/officeDocument/2006/relationships/image" Target="../media/image38.png"/><Relationship Id="rId1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 Id="rId3" Type="http://schemas.openxmlformats.org/officeDocument/2006/relationships/image" Target="../media/image28.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2.png"/><Relationship Id="rId8" Type="http://schemas.openxmlformats.org/officeDocument/2006/relationships/image" Target="../media/image1.png"/><Relationship Id="rId9" Type="http://schemas.openxmlformats.org/officeDocument/2006/relationships/image" Target="../media/image43.png"/><Relationship Id="rId10" Type="http://schemas.openxmlformats.org/officeDocument/2006/relationships/image" Target="../media/image44.png"/><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7.png"/><Relationship Id="rId4" Type="http://schemas.openxmlformats.org/officeDocument/2006/relationships/image" Target="../media/image42.png"/><Relationship Id="rId5" Type="http://schemas.openxmlformats.org/officeDocument/2006/relationships/image" Target="../media/image30.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2.png"/><Relationship Id="rId9" Type="http://schemas.openxmlformats.org/officeDocument/2006/relationships/image" Target="../media/image2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50.png"/><Relationship Id="rId18" Type="http://schemas.openxmlformats.org/officeDocument/2006/relationships/image" Target="../media/image51.png"/><Relationship Id="rId19" Type="http://schemas.openxmlformats.org/officeDocument/2006/relationships/image" Target="../media/image52.png"/><Relationship Id="rId20" Type="http://schemas.openxmlformats.org/officeDocument/2006/relationships/image" Target="../media/image53.png"/><Relationship Id="rId21" Type="http://schemas.openxmlformats.org/officeDocument/2006/relationships/image" Target="../media/image1.png"/><Relationship Id="rId22" Type="http://schemas.openxmlformats.org/officeDocument/2006/relationships/image" Target="../media/image2.png"/><Relationship Id="rId23" Type="http://schemas.openxmlformats.org/officeDocument/2006/relationships/image" Target="../media/image54.png"/><Relationship Id="rId2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38.png"/><Relationship Id="rId16" Type="http://schemas.openxmlformats.org/officeDocument/2006/relationships/image" Target="../media/image28.png"/><Relationship Id="rId17" Type="http://schemas.openxmlformats.org/officeDocument/2006/relationships/image" Target="../media/image29.png"/><Relationship Id="rId18" Type="http://schemas.openxmlformats.org/officeDocument/2006/relationships/image" Target="../media/image30.png"/><Relationship Id="rId19" Type="http://schemas.openxmlformats.org/officeDocument/2006/relationships/image" Target="../media/image50.png"/><Relationship Id="rId20" Type="http://schemas.openxmlformats.org/officeDocument/2006/relationships/image" Target="../media/image51.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notesSlide" Target="../notesSlides/notesSlide7.xml"/><Relationship Id="rId2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8.xml"/><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31.png"/><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4" Type="http://schemas.openxmlformats.org/officeDocument/2006/relationships/image" Target="../media/image35.png"/><Relationship Id="rId15" Type="http://schemas.openxmlformats.org/officeDocument/2006/relationships/image" Target="../media/image36.png"/><Relationship Id="rId16" Type="http://schemas.openxmlformats.org/officeDocument/2006/relationships/image" Target="../media/image37.png"/><Relationship Id="rId17" Type="http://schemas.openxmlformats.org/officeDocument/2006/relationships/image" Target="../media/image38.png"/><Relationship Id="rId18" Type="http://schemas.openxmlformats.org/officeDocument/2006/relationships/image" Target="../media/image28.png"/><Relationship Id="rId19" Type="http://schemas.openxmlformats.org/officeDocument/2006/relationships/image" Target="../media/image29.png"/><Relationship Id="rId20" Type="http://schemas.openxmlformats.org/officeDocument/2006/relationships/image" Target="../media/image3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9.xml"/><Relationship Id="rId5" Type="http://schemas.openxmlformats.org/officeDocument/2006/relationships/slide" Target="slide10.xml"/><Relationship Id="rId6" Type="http://schemas.openxmlformats.org/officeDocument/2006/relationships/slide" Target="slide12.xml"/><Relationship Id="rId7" Type="http://schemas.openxmlformats.org/officeDocument/2006/relationships/slide" Target="slide13.xml"/><Relationship Id="rId8" Type="http://schemas.openxmlformats.org/officeDocument/2006/relationships/slide" Target="slide14.xml"/><Relationship Id="rId9" Type="http://schemas.openxmlformats.org/officeDocument/2006/relationships/slide" Target="slide18.xml"/><Relationship Id="rId10" Type="http://schemas.openxmlformats.org/officeDocument/2006/relationships/slide" Target="slide19.xml"/><Relationship Id="rId11" Type="http://schemas.openxmlformats.org/officeDocument/2006/relationships/slide" Target="slide21.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73152" y="73152"/>
            <a:ext cx="3840480" cy="475488"/>
          </a:xfrm>
          <a:prstGeom prst="rect">
            <a:avLst/>
          </a:prstGeom>
          <a:noFill/>
        </p:spPr>
        <p:txBody>
          <a:bodyPr wrap="none">
            <a:spAutoFit/>
          </a:bodyPr>
          <a:lstStyle/>
          <a:p>
            <a:pPr>
              <a:defRPr sz="2300" b="1" i="0" u="sng">
                <a:solidFill>
                  <a:srgbClr val="000000"/>
                </a:solidFill>
              </a:defRPr>
            </a:pPr>
            <a:r>
              <a:t>Navegando esta lección</a:t>
            </a:r>
          </a:p>
        </p:txBody>
      </p:sp>
      <p:sp>
        <p:nvSpPr>
          <p:cNvPr id="5" name="TextBox 4"/>
          <p:cNvSpPr txBox="1"/>
          <p:nvPr/>
        </p:nvSpPr>
        <p:spPr>
          <a:xfrm>
            <a:off x="164592" y="676656"/>
            <a:ext cx="2926080" cy="329184"/>
          </a:xfrm>
          <a:prstGeom prst="rect">
            <a:avLst/>
          </a:prstGeom>
          <a:noFill/>
        </p:spPr>
        <p:txBody>
          <a:bodyPr wrap="square">
            <a:spAutoFit/>
          </a:bodyPr>
          <a:lstStyle/>
          <a:p>
            <a:pPr marL="292608" indent="-201168">
              <a:buChar char="•"/>
              <a:defRPr sz="1600" b="1" i="0" u="none">
                <a:solidFill>
                  <a:srgbClr val="000000"/>
                </a:solidFill>
              </a:defRPr>
            </a:pPr>
            <a:r>
              <a:t>Notas para el maestro</a:t>
            </a:r>
          </a:p>
        </p:txBody>
      </p:sp>
      <p:sp>
        <p:nvSpPr>
          <p:cNvPr id="6" name="TextBox 5"/>
          <p:cNvSpPr txBox="1"/>
          <p:nvPr/>
        </p:nvSpPr>
        <p:spPr>
          <a:xfrm>
            <a:off x="457200" y="969264"/>
            <a:ext cx="2761488" cy="603504"/>
          </a:xfrm>
          <a:prstGeom prst="rect">
            <a:avLst/>
          </a:prstGeom>
          <a:noFill/>
        </p:spPr>
        <p:txBody>
          <a:bodyPr wrap="square">
            <a:spAutoFit/>
          </a:bodyPr>
          <a:lstStyle/>
          <a:p>
            <a:pPr>
              <a:defRPr sz="1200" b="0" i="1" u="none">
                <a:solidFill>
                  <a:srgbClr val="000000"/>
                </a:solidFill>
              </a:defRPr>
            </a:pPr>
            <a:r>
              <a:t>Cómo estructurar conversaciones y hacer adaptaciones para estudiantes que están aprendiendo inglés.</a:t>
            </a:r>
          </a:p>
        </p:txBody>
      </p:sp>
      <p:pic>
        <p:nvPicPr>
          <p:cNvPr id="7" name="Picture 6" descr="teacher_notes_thumb.png"/>
          <p:cNvPicPr>
            <a:picLocks noChangeAspect="1"/>
          </p:cNvPicPr>
          <p:nvPr/>
        </p:nvPicPr>
        <p:blipFill>
          <a:blip r:embed="rId4"/>
          <a:stretch>
            <a:fillRect/>
          </a:stretch>
        </p:blipFill>
        <p:spPr>
          <a:xfrm>
            <a:off x="3337560" y="713232"/>
            <a:ext cx="1320294" cy="914400"/>
          </a:xfrm>
          <a:prstGeom prst="rect">
            <a:avLst/>
          </a:prstGeom>
        </p:spPr>
      </p:pic>
      <p:sp>
        <p:nvSpPr>
          <p:cNvPr id="8" name="TextBox 7">
            <a:hlinkClick action="ppaction://hlinksldjump" r:id="rId29"/>
          </p:cNvPr>
          <p:cNvSpPr txBox="1"/>
          <p:nvPr/>
        </p:nvSpPr>
        <p:spPr>
          <a:xfrm>
            <a:off x="3346704" y="1536192"/>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9" name="Picture 8" descr="intro-to-the-vng-slide-decks-16.png"/>
          <p:cNvPicPr>
            <a:picLocks noChangeAspect="1"/>
          </p:cNvPicPr>
          <p:nvPr/>
        </p:nvPicPr>
        <p:blipFill>
          <a:blip r:embed="rId5"/>
          <a:stretch>
            <a:fillRect/>
          </a:stretch>
        </p:blipFill>
        <p:spPr>
          <a:xfrm>
            <a:off x="5175504" y="768096"/>
            <a:ext cx="475488" cy="475488"/>
          </a:xfrm>
          <a:prstGeom prst="rect">
            <a:avLst/>
          </a:prstGeom>
        </p:spPr>
      </p:pic>
      <p:sp>
        <p:nvSpPr>
          <p:cNvPr id="10" name="TextBox 9">
            <a:hlinkClick r:id="rId6"/>
          </p:cNvPr>
          <p:cNvSpPr txBox="1"/>
          <p:nvPr/>
        </p:nvSpPr>
        <p:spPr>
          <a:xfrm>
            <a:off x="5010912" y="1243584"/>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11" name="TextBox 10"/>
          <p:cNvSpPr txBox="1"/>
          <p:nvPr/>
        </p:nvSpPr>
        <p:spPr>
          <a:xfrm>
            <a:off x="164592" y="1847088"/>
            <a:ext cx="2926080" cy="329184"/>
          </a:xfrm>
          <a:prstGeom prst="rect">
            <a:avLst/>
          </a:prstGeom>
          <a:noFill/>
        </p:spPr>
        <p:txBody>
          <a:bodyPr wrap="square">
            <a:spAutoFit/>
          </a:bodyPr>
          <a:lstStyle/>
          <a:p>
            <a:pPr marL="292608" indent="-201168">
              <a:buChar char="•"/>
              <a:defRPr sz="1600" b="1" i="0" u="none">
                <a:solidFill>
                  <a:srgbClr val="946F00"/>
                </a:solidFill>
              </a:defRPr>
            </a:pPr>
            <a:r>
              <a:t>Calentamiento</a:t>
            </a:r>
          </a:p>
        </p:txBody>
      </p:sp>
      <p:sp>
        <p:nvSpPr>
          <p:cNvPr id="12" name="TextBox 11"/>
          <p:cNvSpPr txBox="1"/>
          <p:nvPr/>
        </p:nvSpPr>
        <p:spPr>
          <a:xfrm>
            <a:off x="457200" y="2139696"/>
            <a:ext cx="2761488" cy="603504"/>
          </a:xfrm>
          <a:prstGeom prst="rect">
            <a:avLst/>
          </a:prstGeom>
          <a:noFill/>
        </p:spPr>
        <p:txBody>
          <a:bodyPr wrap="square">
            <a:spAutoFit/>
          </a:bodyPr>
          <a:lstStyle/>
          <a:p>
            <a:pPr>
              <a:defRPr sz="1200" b="0" i="1" u="none">
                <a:solidFill>
                  <a:srgbClr val="946F00"/>
                </a:solidFill>
              </a:defRPr>
            </a:pPr>
            <a:r>
              <a:t>Pida a estudiantes que escriban y/o compartan lo que observan y se preguntan sobre el visual.</a:t>
            </a:r>
          </a:p>
        </p:txBody>
      </p:sp>
      <p:pic>
        <p:nvPicPr>
          <p:cNvPr id="13" name="Picture 12" descr="warmup_thumb.png"/>
          <p:cNvPicPr>
            <a:picLocks noChangeAspect="1"/>
          </p:cNvPicPr>
          <p:nvPr/>
        </p:nvPicPr>
        <p:blipFill>
          <a:blip r:embed="rId7"/>
          <a:stretch>
            <a:fillRect/>
          </a:stretch>
        </p:blipFill>
        <p:spPr>
          <a:xfrm>
            <a:off x="3337560" y="1883664"/>
            <a:ext cx="1524000" cy="914400"/>
          </a:xfrm>
          <a:prstGeom prst="rect">
            <a:avLst/>
          </a:prstGeom>
        </p:spPr>
      </p:pic>
      <p:sp>
        <p:nvSpPr>
          <p:cNvPr id="14" name="TextBox 13">
            <a:hlinkClick action="ppaction://hlinksldjump" r:id="rId30"/>
          </p:cNvPr>
          <p:cNvSpPr txBox="1"/>
          <p:nvPr/>
        </p:nvSpPr>
        <p:spPr>
          <a:xfrm>
            <a:off x="3346704" y="2706624"/>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15" name="Picture 14" descr="lesson-plan-warm-ups-7.png"/>
          <p:cNvPicPr>
            <a:picLocks noChangeAspect="1"/>
          </p:cNvPicPr>
          <p:nvPr/>
        </p:nvPicPr>
        <p:blipFill>
          <a:blip r:embed="rId8"/>
          <a:stretch>
            <a:fillRect/>
          </a:stretch>
        </p:blipFill>
        <p:spPr>
          <a:xfrm>
            <a:off x="5175504" y="1938528"/>
            <a:ext cx="475488" cy="475488"/>
          </a:xfrm>
          <a:prstGeom prst="rect">
            <a:avLst/>
          </a:prstGeom>
        </p:spPr>
      </p:pic>
      <p:sp>
        <p:nvSpPr>
          <p:cNvPr id="16" name="TextBox 15">
            <a:hlinkClick r:id="rId9"/>
          </p:cNvPr>
          <p:cNvSpPr txBox="1"/>
          <p:nvPr/>
        </p:nvSpPr>
        <p:spPr>
          <a:xfrm>
            <a:off x="5010912" y="2414016"/>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17" name="TextBox 16"/>
          <p:cNvSpPr txBox="1"/>
          <p:nvPr/>
        </p:nvSpPr>
        <p:spPr>
          <a:xfrm>
            <a:off x="164592" y="3017520"/>
            <a:ext cx="2926080" cy="329184"/>
          </a:xfrm>
          <a:prstGeom prst="rect">
            <a:avLst/>
          </a:prstGeom>
          <a:noFill/>
        </p:spPr>
        <p:txBody>
          <a:bodyPr wrap="square">
            <a:spAutoFit/>
          </a:bodyPr>
          <a:lstStyle/>
          <a:p>
            <a:pPr marL="292608" indent="-201168">
              <a:buChar char="•"/>
              <a:defRPr sz="1600" b="1" i="0" u="none">
                <a:solidFill>
                  <a:srgbClr val="548235"/>
                </a:solidFill>
              </a:defRPr>
            </a:pPr>
            <a:r>
              <a:t>Conversación de Objetivos</a:t>
            </a:r>
          </a:p>
        </p:txBody>
      </p:sp>
      <p:sp>
        <p:nvSpPr>
          <p:cNvPr id="18" name="TextBox 17"/>
          <p:cNvSpPr txBox="1"/>
          <p:nvPr/>
        </p:nvSpPr>
        <p:spPr>
          <a:xfrm>
            <a:off x="457200" y="3310128"/>
            <a:ext cx="2761488" cy="603504"/>
          </a:xfrm>
          <a:prstGeom prst="rect">
            <a:avLst/>
          </a:prstGeom>
          <a:noFill/>
        </p:spPr>
        <p:txBody>
          <a:bodyPr wrap="square">
            <a:spAutoFit/>
          </a:bodyPr>
          <a:lstStyle/>
          <a:p>
            <a:pPr>
              <a:defRPr sz="1200" b="0" i="1" u="none">
                <a:solidFill>
                  <a:srgbClr val="548235"/>
                </a:solidFill>
              </a:defRPr>
            </a:pPr>
            <a:r>
              <a:t>Introduzca el lenguaje de la lección y conéctelo con la pregunta del ticket de salida.</a:t>
            </a:r>
          </a:p>
        </p:txBody>
      </p:sp>
      <p:pic>
        <p:nvPicPr>
          <p:cNvPr id="19" name="Picture 18" descr="objectives_thumb.png"/>
          <p:cNvPicPr>
            <a:picLocks noChangeAspect="1"/>
          </p:cNvPicPr>
          <p:nvPr/>
        </p:nvPicPr>
        <p:blipFill>
          <a:blip r:embed="rId10"/>
          <a:stretch>
            <a:fillRect/>
          </a:stretch>
        </p:blipFill>
        <p:spPr>
          <a:xfrm>
            <a:off x="3337560" y="3054096"/>
            <a:ext cx="1526796" cy="914400"/>
          </a:xfrm>
          <a:prstGeom prst="rect">
            <a:avLst/>
          </a:prstGeom>
        </p:spPr>
      </p:pic>
      <p:sp>
        <p:nvSpPr>
          <p:cNvPr id="20" name="TextBox 19">
            <a:hlinkClick action="ppaction://hlinksldjump" r:id="rId31"/>
          </p:cNvPr>
          <p:cNvSpPr txBox="1"/>
          <p:nvPr/>
        </p:nvSpPr>
        <p:spPr>
          <a:xfrm>
            <a:off x="3346704" y="3877056"/>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21" name="Picture 20" descr="lesson-plan-objectives-8.png"/>
          <p:cNvPicPr>
            <a:picLocks noChangeAspect="1"/>
          </p:cNvPicPr>
          <p:nvPr/>
        </p:nvPicPr>
        <p:blipFill>
          <a:blip r:embed="rId11"/>
          <a:stretch>
            <a:fillRect/>
          </a:stretch>
        </p:blipFill>
        <p:spPr>
          <a:xfrm>
            <a:off x="5175504" y="3108960"/>
            <a:ext cx="475488" cy="475488"/>
          </a:xfrm>
          <a:prstGeom prst="rect">
            <a:avLst/>
          </a:prstGeom>
        </p:spPr>
      </p:pic>
      <p:sp>
        <p:nvSpPr>
          <p:cNvPr id="22" name="TextBox 21">
            <a:hlinkClick r:id="rId12"/>
          </p:cNvPr>
          <p:cNvSpPr txBox="1"/>
          <p:nvPr/>
        </p:nvSpPr>
        <p:spPr>
          <a:xfrm>
            <a:off x="5010912" y="3584448"/>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23" name="TextBox 22"/>
          <p:cNvSpPr txBox="1"/>
          <p:nvPr/>
        </p:nvSpPr>
        <p:spPr>
          <a:xfrm>
            <a:off x="164592" y="4187952"/>
            <a:ext cx="2926080" cy="329184"/>
          </a:xfrm>
          <a:prstGeom prst="rect">
            <a:avLst/>
          </a:prstGeom>
          <a:noFill/>
        </p:spPr>
        <p:txBody>
          <a:bodyPr wrap="square">
            <a:spAutoFit/>
          </a:bodyPr>
          <a:lstStyle/>
          <a:p>
            <a:pPr marL="292608" indent="-201168">
              <a:buChar char="•"/>
              <a:defRPr sz="1600" b="1" i="0" u="none">
                <a:solidFill>
                  <a:srgbClr val="C55A11"/>
                </a:solidFill>
              </a:defRPr>
            </a:pPr>
            <a:r>
              <a:t>Conversación de Observación</a:t>
            </a:r>
          </a:p>
        </p:txBody>
      </p:sp>
      <p:sp>
        <p:nvSpPr>
          <p:cNvPr id="24" name="TextBox 23"/>
          <p:cNvSpPr txBox="1"/>
          <p:nvPr/>
        </p:nvSpPr>
        <p:spPr>
          <a:xfrm>
            <a:off x="457200" y="4480560"/>
            <a:ext cx="2761488" cy="603504"/>
          </a:xfrm>
          <a:prstGeom prst="rect">
            <a:avLst/>
          </a:prstGeom>
          <a:noFill/>
        </p:spPr>
        <p:txBody>
          <a:bodyPr wrap="square">
            <a:spAutoFit/>
          </a:bodyPr>
          <a:lstStyle/>
          <a:p>
            <a:pPr>
              <a:defRPr sz="1200" b="0" i="1" u="none">
                <a:solidFill>
                  <a:srgbClr val="C55A11"/>
                </a:solidFill>
              </a:defRPr>
            </a:pPr>
            <a:r>
              <a:t>El grupo construye una comprensión compartida del término con sus propias definiciones.</a:t>
            </a:r>
          </a:p>
        </p:txBody>
      </p:sp>
      <p:pic>
        <p:nvPicPr>
          <p:cNvPr id="25" name="Picture 24" descr="observational_thumb.png"/>
          <p:cNvPicPr>
            <a:picLocks noChangeAspect="1"/>
          </p:cNvPicPr>
          <p:nvPr/>
        </p:nvPicPr>
        <p:blipFill>
          <a:blip r:embed="rId13"/>
          <a:stretch>
            <a:fillRect/>
          </a:stretch>
        </p:blipFill>
        <p:spPr>
          <a:xfrm>
            <a:off x="3337560" y="4224528"/>
            <a:ext cx="1524000" cy="914400"/>
          </a:xfrm>
          <a:prstGeom prst="rect">
            <a:avLst/>
          </a:prstGeom>
        </p:spPr>
      </p:pic>
      <p:sp>
        <p:nvSpPr>
          <p:cNvPr id="26" name="TextBox 25">
            <a:hlinkClick action="ppaction://hlinksldjump" r:id="rId32"/>
          </p:cNvPr>
          <p:cNvSpPr txBox="1"/>
          <p:nvPr/>
        </p:nvSpPr>
        <p:spPr>
          <a:xfrm>
            <a:off x="3346704" y="5047488"/>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27" name="Picture 26" descr="lesson-plan-observational-9.png"/>
          <p:cNvPicPr>
            <a:picLocks noChangeAspect="1"/>
          </p:cNvPicPr>
          <p:nvPr/>
        </p:nvPicPr>
        <p:blipFill>
          <a:blip r:embed="rId14"/>
          <a:stretch>
            <a:fillRect/>
          </a:stretch>
        </p:blipFill>
        <p:spPr>
          <a:xfrm>
            <a:off x="5175504" y="4279392"/>
            <a:ext cx="475488" cy="475488"/>
          </a:xfrm>
          <a:prstGeom prst="rect">
            <a:avLst/>
          </a:prstGeom>
        </p:spPr>
      </p:pic>
      <p:sp>
        <p:nvSpPr>
          <p:cNvPr id="28" name="TextBox 27">
            <a:hlinkClick r:id="rId15"/>
          </p:cNvPr>
          <p:cNvSpPr txBox="1"/>
          <p:nvPr/>
        </p:nvSpPr>
        <p:spPr>
          <a:xfrm>
            <a:off x="5010912" y="4754880"/>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29" name="TextBox 28"/>
          <p:cNvSpPr txBox="1"/>
          <p:nvPr/>
        </p:nvSpPr>
        <p:spPr>
          <a:xfrm>
            <a:off x="6419088" y="676656"/>
            <a:ext cx="2926080" cy="329184"/>
          </a:xfrm>
          <a:prstGeom prst="rect">
            <a:avLst/>
          </a:prstGeom>
          <a:noFill/>
        </p:spPr>
        <p:txBody>
          <a:bodyPr wrap="square">
            <a:spAutoFit/>
          </a:bodyPr>
          <a:lstStyle/>
          <a:p>
            <a:pPr marL="292608" indent="-201168">
              <a:buChar char="•"/>
              <a:defRPr sz="1600" b="1" i="0" u="none">
                <a:solidFill>
                  <a:srgbClr val="7030A0"/>
                </a:solidFill>
              </a:defRPr>
            </a:pPr>
            <a:r>
              <a:t>Conversación Relacional</a:t>
            </a:r>
          </a:p>
        </p:txBody>
      </p:sp>
      <p:sp>
        <p:nvSpPr>
          <p:cNvPr id="30" name="TextBox 29"/>
          <p:cNvSpPr txBox="1"/>
          <p:nvPr/>
        </p:nvSpPr>
        <p:spPr>
          <a:xfrm>
            <a:off x="6711696" y="969264"/>
            <a:ext cx="2761488" cy="603504"/>
          </a:xfrm>
          <a:prstGeom prst="rect">
            <a:avLst/>
          </a:prstGeom>
          <a:noFill/>
        </p:spPr>
        <p:txBody>
          <a:bodyPr wrap="square">
            <a:spAutoFit/>
          </a:bodyPr>
          <a:lstStyle/>
          <a:p>
            <a:pPr>
              <a:defRPr sz="1200" b="0" i="1" u="none">
                <a:solidFill>
                  <a:srgbClr val="7030A0"/>
                </a:solidFill>
              </a:defRPr>
            </a:pPr>
            <a:r>
              <a:t>Describan la relación entre este término y otro término clave.</a:t>
            </a:r>
          </a:p>
        </p:txBody>
      </p:sp>
      <p:pic>
        <p:nvPicPr>
          <p:cNvPr id="31" name="Picture 30" descr="relational_thumb.png"/>
          <p:cNvPicPr>
            <a:picLocks noChangeAspect="1"/>
          </p:cNvPicPr>
          <p:nvPr/>
        </p:nvPicPr>
        <p:blipFill>
          <a:blip r:embed="rId16"/>
          <a:stretch>
            <a:fillRect/>
          </a:stretch>
        </p:blipFill>
        <p:spPr>
          <a:xfrm>
            <a:off x="9592056" y="713232"/>
            <a:ext cx="1450522" cy="914400"/>
          </a:xfrm>
          <a:prstGeom prst="rect">
            <a:avLst/>
          </a:prstGeom>
        </p:spPr>
      </p:pic>
      <p:sp>
        <p:nvSpPr>
          <p:cNvPr id="32" name="TextBox 31">
            <a:hlinkClick action="ppaction://hlinksldjump" r:id="rId32"/>
          </p:cNvPr>
          <p:cNvSpPr txBox="1"/>
          <p:nvPr/>
        </p:nvSpPr>
        <p:spPr>
          <a:xfrm>
            <a:off x="9601200" y="1536192"/>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33" name="Picture 32" descr="lesson-plan-relational-11.png"/>
          <p:cNvPicPr>
            <a:picLocks noChangeAspect="1"/>
          </p:cNvPicPr>
          <p:nvPr/>
        </p:nvPicPr>
        <p:blipFill>
          <a:blip r:embed="rId17"/>
          <a:stretch>
            <a:fillRect/>
          </a:stretch>
        </p:blipFill>
        <p:spPr>
          <a:xfrm>
            <a:off x="11430000" y="768096"/>
            <a:ext cx="475488" cy="475488"/>
          </a:xfrm>
          <a:prstGeom prst="rect">
            <a:avLst/>
          </a:prstGeom>
        </p:spPr>
      </p:pic>
      <p:sp>
        <p:nvSpPr>
          <p:cNvPr id="34" name="TextBox 33">
            <a:hlinkClick r:id="rId18"/>
          </p:cNvPr>
          <p:cNvSpPr txBox="1"/>
          <p:nvPr/>
        </p:nvSpPr>
        <p:spPr>
          <a:xfrm>
            <a:off x="11265408" y="1243584"/>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35" name="TextBox 34"/>
          <p:cNvSpPr txBox="1"/>
          <p:nvPr/>
        </p:nvSpPr>
        <p:spPr>
          <a:xfrm>
            <a:off x="6419088" y="1847088"/>
            <a:ext cx="2926080" cy="530352"/>
          </a:xfrm>
          <a:prstGeom prst="rect">
            <a:avLst/>
          </a:prstGeom>
          <a:noFill/>
        </p:spPr>
        <p:txBody>
          <a:bodyPr wrap="square">
            <a:spAutoFit/>
          </a:bodyPr>
          <a:lstStyle/>
          <a:p>
            <a:pPr marL="292608" indent="-201168">
              <a:buChar char="•"/>
              <a:defRPr sz="1600" b="1" i="0" u="none">
                <a:solidFill>
                  <a:srgbClr val="2E75B6"/>
                </a:solidFill>
              </a:defRPr>
            </a:pPr>
            <a:r>
              <a:t>Conversación Inferencial + Ticket de Salida</a:t>
            </a:r>
          </a:p>
        </p:txBody>
      </p:sp>
      <p:sp>
        <p:nvSpPr>
          <p:cNvPr id="36" name="TextBox 35"/>
          <p:cNvSpPr txBox="1"/>
          <p:nvPr/>
        </p:nvSpPr>
        <p:spPr>
          <a:xfrm>
            <a:off x="6711696" y="2340864"/>
            <a:ext cx="2761488" cy="603504"/>
          </a:xfrm>
          <a:prstGeom prst="rect">
            <a:avLst/>
          </a:prstGeom>
          <a:noFill/>
        </p:spPr>
        <p:txBody>
          <a:bodyPr wrap="square">
            <a:spAutoFit/>
          </a:bodyPr>
          <a:lstStyle/>
          <a:p>
            <a:pPr>
              <a:defRPr sz="1200" b="0" i="1" u="none">
                <a:solidFill>
                  <a:srgbClr val="2E75B6"/>
                </a:solidFill>
              </a:defRPr>
            </a:pPr>
            <a:r>
              <a:t>Conversen sobre la pregunta de salida y luego respóndanla por escrito u oralmente.</a:t>
            </a:r>
          </a:p>
        </p:txBody>
      </p:sp>
      <p:pic>
        <p:nvPicPr>
          <p:cNvPr id="37" name="Picture 36" descr="inferential_thumb.png"/>
          <p:cNvPicPr>
            <a:picLocks noChangeAspect="1"/>
          </p:cNvPicPr>
          <p:nvPr/>
        </p:nvPicPr>
        <p:blipFill>
          <a:blip r:embed="rId19"/>
          <a:stretch>
            <a:fillRect/>
          </a:stretch>
        </p:blipFill>
        <p:spPr>
          <a:xfrm>
            <a:off x="9592056" y="1883664"/>
            <a:ext cx="1528175" cy="914400"/>
          </a:xfrm>
          <a:prstGeom prst="rect">
            <a:avLst/>
          </a:prstGeom>
        </p:spPr>
      </p:pic>
      <p:sp>
        <p:nvSpPr>
          <p:cNvPr id="38" name="TextBox 37">
            <a:hlinkClick action="ppaction://hlinksldjump" r:id="rId33"/>
          </p:cNvPr>
          <p:cNvSpPr txBox="1"/>
          <p:nvPr/>
        </p:nvSpPr>
        <p:spPr>
          <a:xfrm>
            <a:off x="9601200" y="2706624"/>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39" name="Picture 38" descr="lesson-plan-inferential-12.png"/>
          <p:cNvPicPr>
            <a:picLocks noChangeAspect="1"/>
          </p:cNvPicPr>
          <p:nvPr/>
        </p:nvPicPr>
        <p:blipFill>
          <a:blip r:embed="rId20"/>
          <a:stretch>
            <a:fillRect/>
          </a:stretch>
        </p:blipFill>
        <p:spPr>
          <a:xfrm>
            <a:off x="11430000" y="1938528"/>
            <a:ext cx="475488" cy="475488"/>
          </a:xfrm>
          <a:prstGeom prst="rect">
            <a:avLst/>
          </a:prstGeom>
        </p:spPr>
      </p:pic>
      <p:sp>
        <p:nvSpPr>
          <p:cNvPr id="40" name="TextBox 39">
            <a:hlinkClick r:id="rId21"/>
          </p:cNvPr>
          <p:cNvSpPr txBox="1"/>
          <p:nvPr/>
        </p:nvSpPr>
        <p:spPr>
          <a:xfrm>
            <a:off x="11265408" y="2414016"/>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41" name="TextBox 40"/>
          <p:cNvSpPr txBox="1"/>
          <p:nvPr/>
        </p:nvSpPr>
        <p:spPr>
          <a:xfrm>
            <a:off x="6419088" y="3017520"/>
            <a:ext cx="2926080" cy="329184"/>
          </a:xfrm>
          <a:prstGeom prst="rect">
            <a:avLst/>
          </a:prstGeom>
          <a:noFill/>
        </p:spPr>
        <p:txBody>
          <a:bodyPr wrap="square">
            <a:spAutoFit/>
          </a:bodyPr>
          <a:lstStyle/>
          <a:p>
            <a:pPr marL="292608" indent="-201168">
              <a:buChar char="•"/>
              <a:defRPr sz="1600" b="1" i="0" u="none">
                <a:solidFill>
                  <a:srgbClr val="946F00"/>
                </a:solidFill>
              </a:defRPr>
            </a:pPr>
            <a:r>
              <a:t>Actividades de Extensión</a:t>
            </a:r>
          </a:p>
        </p:txBody>
      </p:sp>
      <p:sp>
        <p:nvSpPr>
          <p:cNvPr id="42" name="TextBox 41"/>
          <p:cNvSpPr txBox="1"/>
          <p:nvPr/>
        </p:nvSpPr>
        <p:spPr>
          <a:xfrm>
            <a:off x="6711696" y="3310128"/>
            <a:ext cx="2761488" cy="603504"/>
          </a:xfrm>
          <a:prstGeom prst="rect">
            <a:avLst/>
          </a:prstGeom>
          <a:noFill/>
        </p:spPr>
        <p:txBody>
          <a:bodyPr wrap="square">
            <a:spAutoFit/>
          </a:bodyPr>
          <a:lstStyle/>
          <a:p>
            <a:pPr>
              <a:defRPr sz="1200" b="0" i="1" u="none">
                <a:solidFill>
                  <a:srgbClr val="946F00"/>
                </a:solidFill>
              </a:defRPr>
            </a:pPr>
            <a:r>
              <a:t>Use estas actividades al inicio, en medio o al final de la clase, o como repaso.</a:t>
            </a:r>
          </a:p>
        </p:txBody>
      </p:sp>
      <p:pic>
        <p:nvPicPr>
          <p:cNvPr id="43" name="Picture 42" descr="extension_thumb.png"/>
          <p:cNvPicPr>
            <a:picLocks noChangeAspect="1"/>
          </p:cNvPicPr>
          <p:nvPr/>
        </p:nvPicPr>
        <p:blipFill>
          <a:blip r:embed="rId22"/>
          <a:stretch>
            <a:fillRect/>
          </a:stretch>
        </p:blipFill>
        <p:spPr>
          <a:xfrm>
            <a:off x="9592056" y="3054096"/>
            <a:ext cx="1272661" cy="914400"/>
          </a:xfrm>
          <a:prstGeom prst="rect">
            <a:avLst/>
          </a:prstGeom>
        </p:spPr>
      </p:pic>
      <p:sp>
        <p:nvSpPr>
          <p:cNvPr id="44" name="TextBox 43">
            <a:hlinkClick action="ppaction://hlinksldjump" r:id="rId34"/>
          </p:cNvPr>
          <p:cNvSpPr txBox="1"/>
          <p:nvPr/>
        </p:nvSpPr>
        <p:spPr>
          <a:xfrm>
            <a:off x="9601200" y="3877056"/>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45" name="Picture 44" descr="lesson-plan-extension-13.png"/>
          <p:cNvPicPr>
            <a:picLocks noChangeAspect="1"/>
          </p:cNvPicPr>
          <p:nvPr/>
        </p:nvPicPr>
        <p:blipFill>
          <a:blip r:embed="rId23"/>
          <a:stretch>
            <a:fillRect/>
          </a:stretch>
        </p:blipFill>
        <p:spPr>
          <a:xfrm>
            <a:off x="11430000" y="3108960"/>
            <a:ext cx="475488" cy="475488"/>
          </a:xfrm>
          <a:prstGeom prst="rect">
            <a:avLst/>
          </a:prstGeom>
        </p:spPr>
      </p:pic>
      <p:sp>
        <p:nvSpPr>
          <p:cNvPr id="46" name="TextBox 45">
            <a:hlinkClick r:id="rId24"/>
          </p:cNvPr>
          <p:cNvSpPr txBox="1"/>
          <p:nvPr/>
        </p:nvSpPr>
        <p:spPr>
          <a:xfrm>
            <a:off x="11265408" y="3584448"/>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47" name="TextBox 46"/>
          <p:cNvSpPr txBox="1"/>
          <p:nvPr/>
        </p:nvSpPr>
        <p:spPr>
          <a:xfrm>
            <a:off x="6419088" y="4187952"/>
            <a:ext cx="2926080" cy="329184"/>
          </a:xfrm>
          <a:prstGeom prst="rect">
            <a:avLst/>
          </a:prstGeom>
          <a:noFill/>
        </p:spPr>
        <p:txBody>
          <a:bodyPr wrap="square">
            <a:spAutoFit/>
          </a:bodyPr>
          <a:lstStyle/>
          <a:p>
            <a:pPr marL="292608" indent="-201168">
              <a:buChar char="•"/>
              <a:defRPr sz="1600" b="1" i="0" u="none">
                <a:solidFill>
                  <a:srgbClr val="000000"/>
                </a:solidFill>
              </a:defRPr>
            </a:pPr>
            <a:r>
              <a:t>Visuales del Muro de Palabras</a:t>
            </a:r>
          </a:p>
        </p:txBody>
      </p:sp>
      <p:sp>
        <p:nvSpPr>
          <p:cNvPr id="48" name="TextBox 47"/>
          <p:cNvSpPr txBox="1"/>
          <p:nvPr/>
        </p:nvSpPr>
        <p:spPr>
          <a:xfrm>
            <a:off x="6711696" y="4480560"/>
            <a:ext cx="2761488" cy="603504"/>
          </a:xfrm>
          <a:prstGeom prst="rect">
            <a:avLst/>
          </a:prstGeom>
          <a:noFill/>
        </p:spPr>
        <p:txBody>
          <a:bodyPr wrap="square">
            <a:spAutoFit/>
          </a:bodyPr>
          <a:lstStyle/>
          <a:p>
            <a:pPr>
              <a:defRPr sz="1200" b="0" i="1" u="none">
                <a:solidFill>
                  <a:srgbClr val="000000"/>
                </a:solidFill>
              </a:defRPr>
            </a:pPr>
            <a:r>
              <a:t>Imprima y agregue estos visuales al muro de palabras de la unidad.</a:t>
            </a:r>
          </a:p>
        </p:txBody>
      </p:sp>
      <p:pic>
        <p:nvPicPr>
          <p:cNvPr id="49" name="Picture 48" descr="ww_thumb.png"/>
          <p:cNvPicPr>
            <a:picLocks noChangeAspect="1"/>
          </p:cNvPicPr>
          <p:nvPr/>
        </p:nvPicPr>
        <p:blipFill>
          <a:blip r:embed="rId25"/>
          <a:stretch>
            <a:fillRect/>
          </a:stretch>
        </p:blipFill>
        <p:spPr>
          <a:xfrm>
            <a:off x="9592056" y="4224528"/>
            <a:ext cx="1449392" cy="914400"/>
          </a:xfrm>
          <a:prstGeom prst="rect">
            <a:avLst/>
          </a:prstGeom>
        </p:spPr>
      </p:pic>
      <p:sp>
        <p:nvSpPr>
          <p:cNvPr id="50" name="TextBox 49">
            <a:hlinkClick action="ppaction://hlinksldjump" r:id="rId35"/>
          </p:cNvPr>
          <p:cNvSpPr txBox="1"/>
          <p:nvPr/>
        </p:nvSpPr>
        <p:spPr>
          <a:xfrm>
            <a:off x="9601200" y="5047488"/>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51" name="Picture 50" descr="lesson-plan-word-wall-14.png"/>
          <p:cNvPicPr>
            <a:picLocks noChangeAspect="1"/>
          </p:cNvPicPr>
          <p:nvPr/>
        </p:nvPicPr>
        <p:blipFill>
          <a:blip r:embed="rId26"/>
          <a:stretch>
            <a:fillRect/>
          </a:stretch>
        </p:blipFill>
        <p:spPr>
          <a:xfrm>
            <a:off x="11430000" y="4279392"/>
            <a:ext cx="475488" cy="475488"/>
          </a:xfrm>
          <a:prstGeom prst="rect">
            <a:avLst/>
          </a:prstGeom>
        </p:spPr>
      </p:pic>
      <p:sp>
        <p:nvSpPr>
          <p:cNvPr id="52" name="TextBox 51">
            <a:hlinkClick r:id="rId27"/>
          </p:cNvPr>
          <p:cNvSpPr txBox="1"/>
          <p:nvPr/>
        </p:nvSpPr>
        <p:spPr>
          <a:xfrm>
            <a:off x="11265408" y="4754880"/>
            <a:ext cx="804672" cy="219456"/>
          </a:xfrm>
          <a:prstGeom prst="rect">
            <a:avLst/>
          </a:prstGeom>
          <a:noFill/>
        </p:spPr>
        <p:txBody>
          <a:bodyPr wrap="none">
            <a:spAutoFit/>
          </a:bodyPr>
          <a:lstStyle/>
          <a:p>
            <a:pPr algn="ctr">
              <a:defRPr sz="1100" b="1" i="0" u="sng">
                <a:solidFill>
                  <a:srgbClr val="0070C0"/>
                </a:solidFill>
              </a:defRPr>
            </a:pPr>
            <a:r>
              <a:t>Muéstrame</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e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Dibuja y Escribe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una representación para el término </a:t>
            </a:r>
            <a:r>
              <a:rPr b="1">
                <a:solidFill>
                  <a:srgbClr val="7030A0"/>
                </a:solidFill>
              </a:rPr>
              <a:t>quiere</a:t>
            </a:r>
            <a:r>
              <a:t>. Etiqueta tu elemento visual con los términos: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quiere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e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Dibuja y Escribe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Explica cómo se relaciona tu elemento visual con lo que has aprendido sobre </a:t>
            </a:r>
            <a:r>
              <a:rPr b="1">
                <a:solidFill>
                  <a:srgbClr val="7030A0"/>
                </a:solidFill>
              </a:rPr>
              <a:t>quiere</a:t>
            </a:r>
            <a:r>
              <a:rPr sz="2000" i="1"/>
              <a:t>
• Mi visual es…
• Mi visual se relaciona con lo que he aprendido acerca de </a:t>
            </a:r>
            <a:r>
              <a:rPr b="1" i="1" sz="2000">
                <a:solidFill>
                  <a:srgbClr val="7030A0"/>
                </a:solidFill>
              </a:rPr>
              <a:t>quiere</a:t>
            </a:r>
            <a:r>
              <a:rPr sz="2000" i="1"/>
              <a:t> porque...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quiere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e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Completa la imagen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cómo crees que el resto de la imagen se ve para el término </a:t>
            </a:r>
            <a:r>
              <a:rPr b="1">
                <a:solidFill>
                  <a:srgbClr val="7030A0"/>
                </a:solidFill>
              </a:rPr>
              <a:t>quiere.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e02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Rellénalo</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Rellena las cajas grises en este visual lo mejor que puedas.
Trabaja con un compañero o comparte tu visual completada con un compañero cuando termines.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e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566928"/>
            <a:ext cx="2743200" cy="274320"/>
          </a:xfrm>
          <a:prstGeom prst="rect">
            <a:avLst/>
          </a:prstGeom>
          <a:noFill/>
        </p:spPr>
        <p:txBody>
          <a:bodyPr wrap="none">
            <a:spAutoFit/>
          </a:bodyPr>
          <a:lstStyle/>
          <a:p>
            <a:pPr>
              <a:defRPr sz="1800" b="0" i="0" u="none">
                <a:solidFill>
                  <a:srgbClr val="000000"/>
                </a:solidFill>
              </a:defRPr>
            </a:pPr>
            <a:r>
              <a:t>Elige una pregunta:</a:t>
            </a:r>
          </a:p>
        </p:txBody>
      </p:sp>
      <p:sp>
        <p:nvSpPr>
          <p:cNvPr id="5" name="TextBox 4"/>
          <p:cNvSpPr txBox="1"/>
          <p:nvPr/>
        </p:nvSpPr>
        <p:spPr>
          <a:xfrm>
            <a:off x="0" y="914400"/>
            <a:ext cx="3026664" cy="2414016"/>
          </a:xfrm>
          <a:prstGeom prst="rect">
            <a:avLst/>
          </a:prstGeom>
          <a:noFill/>
        </p:spPr>
        <p:txBody>
          <a:bodyPr wrap="square">
            <a:spAutoFit/>
          </a:bodyPr>
          <a:lstStyle/>
          <a:p>
            <a:pPr marL="256032" indent="-155448">
              <a:spcAft>
                <a:spcPts val="1000"/>
              </a:spcAft>
              <a:buChar char="•"/>
              <a:defRPr sz="1800" i="1"/>
            </a:pPr>
            <a:r>
              <a:rPr sz="1800" i="1"/>
              <a:t>Algo que no se es...</a:t>
            </a:r>
          </a:p>
          <a:p>
            <a:pPr marL="256032" indent="-155448">
              <a:spcAft>
                <a:spcPts val="1000"/>
              </a:spcAft>
              <a:buChar char="•"/>
              <a:defRPr sz="1800" i="1"/>
            </a:pPr>
            <a:r>
              <a:rPr sz="1800" i="1"/>
              <a:t>Algo que me pregunto es...</a:t>
            </a:r>
          </a:p>
          <a:p>
            <a:pPr marL="256032" indent="-155448">
              <a:spcAft>
                <a:spcPts val="1000"/>
              </a:spcAft>
              <a:buChar char="•"/>
              <a:defRPr sz="1800" i="1"/>
            </a:pPr>
            <a:r>
              <a:rPr sz="1800" i="1"/>
              <a:t>No entendi cuando hablamos acerca de ______.</a:t>
            </a:r>
          </a:p>
        </p:txBody>
      </p:sp>
      <p:pic>
        <p:nvPicPr>
          <p:cNvPr id="6" name="Picture 5"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7" name="Picture 6"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8" name="Picture 7"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9" name="Picture 8"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0" name="Picture 9" descr="partners.png"/>
          <p:cNvPicPr>
            <a:picLocks noChangeAspect="1"/>
          </p:cNvPicPr>
          <p:nvPr/>
        </p:nvPicPr>
        <p:blipFill>
          <a:blip r:embed="rId7"/>
          <a:stretch>
            <a:fillRect/>
          </a:stretch>
        </p:blipFill>
        <p:spPr>
          <a:xfrm>
            <a:off x="1188720" y="4782312"/>
            <a:ext cx="676656" cy="274320"/>
          </a:xfrm>
          <a:prstGeom prst="rect">
            <a:avLst/>
          </a:prstGeom>
        </p:spPr>
      </p:pic>
      <p:pic>
        <p:nvPicPr>
          <p:cNvPr id="11" name="Picture 10" descr="group.png"/>
          <p:cNvPicPr>
            <a:picLocks noChangeAspect="1"/>
          </p:cNvPicPr>
          <p:nvPr/>
        </p:nvPicPr>
        <p:blipFill>
          <a:blip r:embed="rId8"/>
          <a:stretch>
            <a:fillRect/>
          </a:stretch>
        </p:blipFill>
        <p:spPr>
          <a:xfrm>
            <a:off x="2258568" y="4672584"/>
            <a:ext cx="594360" cy="493776"/>
          </a:xfrm>
          <a:prstGeom prst="rect">
            <a:avLst/>
          </a:prstGeom>
        </p:spPr>
      </p:pic>
      <p:pic>
        <p:nvPicPr>
          <p:cNvPr id="12" name="Picture 11" descr="white-shoe.png"/>
          <p:cNvPicPr>
            <a:picLocks noChangeAspect="1"/>
          </p:cNvPicPr>
          <p:nvPr/>
        </p:nvPicPr>
        <p:blipFill>
          <a:blip r:embed="rId9"/>
          <a:stretch>
            <a:fillRect/>
          </a:stretch>
        </p:blipFill>
        <p:spPr>
          <a:xfrm>
            <a:off x="914400" y="5404104"/>
            <a:ext cx="274320" cy="274320"/>
          </a:xfrm>
          <a:prstGeom prst="rect">
            <a:avLst/>
          </a:prstGeom>
        </p:spPr>
      </p:pic>
      <p:pic>
        <p:nvPicPr>
          <p:cNvPr id="13" name="Picture 12"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4" name="Picture 13"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5" name="Picture 14"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6" name="Picture 15"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7" name="Picture 16"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8" name="Picture 17"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19" name="Picture 18"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0" name="Picture 19"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1" name="TextBox 20"/>
          <p:cNvSpPr txBox="1"/>
          <p:nvPr/>
        </p:nvSpPr>
        <p:spPr>
          <a:xfrm>
            <a:off x="0" y="4114800"/>
            <a:ext cx="886968" cy="365760"/>
          </a:xfrm>
          <a:prstGeom prst="rect">
            <a:avLst/>
          </a:prstGeom>
          <a:noFill/>
        </p:spPr>
        <p:txBody>
          <a:bodyPr wrap="none">
            <a:spAutoFit/>
          </a:bodyPr>
          <a:lstStyle/>
          <a:p>
            <a:pPr>
              <a:defRPr sz="1800" b="1"/>
            </a:pPr>
            <a:r>
              <a:t>Señal:</a:t>
            </a:r>
          </a:p>
        </p:txBody>
      </p:sp>
      <p:sp>
        <p:nvSpPr>
          <p:cNvPr id="22" name="TextBox 21"/>
          <p:cNvSpPr txBox="1"/>
          <p:nvPr/>
        </p:nvSpPr>
        <p:spPr>
          <a:xfrm>
            <a:off x="2112264" y="5367528"/>
            <a:ext cx="347472" cy="365760"/>
          </a:xfrm>
          <a:prstGeom prst="rect">
            <a:avLst/>
          </a:prstGeom>
          <a:noFill/>
        </p:spPr>
        <p:txBody>
          <a:bodyPr wrap="none">
            <a:spAutoFit/>
          </a:bodyPr>
          <a:lstStyle/>
          <a:p>
            <a:pPr>
              <a:defRPr sz="1800" b="1"/>
            </a:pPr>
            <a:r>
              <a:t>A</a:t>
            </a:r>
          </a:p>
        </p:txBody>
      </p:sp>
      <p:sp>
        <p:nvSpPr>
          <p:cNvPr id="23" name="TextBox 22"/>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4" name="TextBox 23"/>
          <p:cNvSpPr txBox="1"/>
          <p:nvPr/>
        </p:nvSpPr>
        <p:spPr>
          <a:xfrm>
            <a:off x="0" y="5376672"/>
            <a:ext cx="1005840" cy="338328"/>
          </a:xfrm>
          <a:prstGeom prst="rect">
            <a:avLst/>
          </a:prstGeom>
          <a:noFill/>
        </p:spPr>
        <p:txBody>
          <a:bodyPr wrap="none">
            <a:spAutoFit/>
          </a:bodyPr>
          <a:lstStyle/>
          <a:p>
            <a:pPr>
              <a:defRPr sz="1600" i="1"/>
            </a:pPr>
            <a:r>
              <a:t>Va 1.º:</a:t>
            </a:r>
          </a:p>
        </p:txBody>
      </p:sp>
      <p:sp>
        <p:nvSpPr>
          <p:cNvPr id="25" name="TextBox 24"/>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6" name="Connector 25"/>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7" name="Picture 26" descr="bracket1_gold.png"/>
          <p:cNvPicPr>
            <a:picLocks noChangeAspect="1"/>
          </p:cNvPicPr>
          <p:nvPr/>
        </p:nvPicPr>
        <p:blipFill>
          <a:blip r:embed="rId18"/>
          <a:stretch>
            <a:fillRect/>
          </a:stretch>
        </p:blipFill>
        <p:spPr>
          <a:xfrm>
            <a:off x="868680" y="4069080"/>
            <a:ext cx="466344" cy="365760"/>
          </a:xfrm>
          <a:prstGeom prst="rect">
            <a:avLst/>
          </a:prstGeom>
        </p:spPr>
      </p:pic>
      <p:pic>
        <p:nvPicPr>
          <p:cNvPr id="28" name="Picture 27"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29" name="Picture 28" descr="bracket3_gold.png"/>
          <p:cNvPicPr>
            <a:picLocks noChangeAspect="1"/>
          </p:cNvPicPr>
          <p:nvPr/>
        </p:nvPicPr>
        <p:blipFill>
          <a:blip r:embed="rId20"/>
          <a:stretch>
            <a:fillRect/>
          </a:stretch>
        </p:blipFill>
        <p:spPr>
          <a:xfrm>
            <a:off x="2148840" y="5413248"/>
            <a:ext cx="274320" cy="274320"/>
          </a:xfrm>
          <a:prstGeom prst="rect">
            <a:avLst/>
          </a:prstGeom>
        </p:spPr>
      </p:pic>
      <p:pic>
        <p:nvPicPr>
          <p:cNvPr id="30" name="Picture 29" descr="bracket4_gold.png"/>
          <p:cNvPicPr>
            <a:picLocks noChangeAspect="1"/>
          </p:cNvPicPr>
          <p:nvPr/>
        </p:nvPicPr>
        <p:blipFill>
          <a:blip r:embed="rId21"/>
          <a:stretch>
            <a:fillRect/>
          </a:stretch>
        </p:blipFill>
        <p:spPr>
          <a:xfrm>
            <a:off x="877824" y="5943600"/>
            <a:ext cx="786384" cy="548640"/>
          </a:xfrm>
          <a:prstGeom prst="rect">
            <a:avLst/>
          </a:prstGeom>
        </p:spPr>
      </p:pic>
      <p:pic>
        <p:nvPicPr>
          <p:cNvPr id="31" name="Picture 30" descr="logo.png"/>
          <p:cNvPicPr>
            <a:picLocks noChangeAspect="1"/>
          </p:cNvPicPr>
          <p:nvPr/>
        </p:nvPicPr>
        <p:blipFill>
          <a:blip r:embed="rId22"/>
          <a:stretch>
            <a:fillRect/>
          </a:stretch>
        </p:blipFill>
        <p:spPr>
          <a:xfrm>
            <a:off x="0" y="6611112"/>
            <a:ext cx="1995054" cy="241069"/>
          </a:xfrm>
          <a:prstGeom prst="rect">
            <a:avLst/>
          </a:prstGeom>
        </p:spPr>
      </p:pic>
      <p:pic>
        <p:nvPicPr>
          <p:cNvPr id="32" name="Picture 31"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e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512064"/>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91440" y="832104"/>
            <a:ext cx="2697480" cy="841248"/>
          </a:xfrm>
          <a:prstGeom prst="rect">
            <a:avLst/>
          </a:prstGeom>
          <a:noFill/>
        </p:spPr>
        <p:txBody>
          <a:bodyPr wrap="square">
            <a:noAutofit/>
          </a:bodyPr>
          <a:lstStyle/>
          <a:p>
            <a:pPr>
              <a:defRPr/>
            </a:pPr>
            <a:r>
              <a:rPr sz="1600" i="0"/>
              <a:t>¿Qué cosas quieres pero no necesitas?</a:t>
            </a:r>
          </a:p>
        </p:txBody>
      </p:sp>
      <p:sp>
        <p:nvSpPr>
          <p:cNvPr id="6" name="TextBox 5"/>
          <p:cNvSpPr txBox="1"/>
          <p:nvPr/>
        </p:nvSpPr>
        <p:spPr>
          <a:xfrm>
            <a:off x="91440" y="2267712"/>
            <a:ext cx="2743200" cy="1325880"/>
          </a:xfrm>
          <a:prstGeom prst="rect">
            <a:avLst/>
          </a:prstGeom>
          <a:noFill/>
        </p:spPr>
        <p:txBody>
          <a:bodyPr wrap="square">
            <a:spAutoFit/>
          </a:bodyPr>
          <a:lstStyle/>
          <a:p>
            <a:pPr>
              <a:spcAft>
                <a:spcPts val="200"/>
              </a:spcAft>
            </a:pPr>
            <a:r>
              <a:rPr sz="1800" b="1" u="sng"/>
              <a:t>Proporciona </a:t>
            </a:r>
            <a:r>
              <a:rPr sz="1800" b="1" u="sng">
                <a:solidFill>
                  <a:srgbClr val="C55A11"/>
                </a:solidFill>
              </a:rPr>
              <a:t>Evidencia:</a:t>
            </a:r>
          </a:p>
          <a:p>
            <a:pPr marL="256032" indent="-155448">
              <a:spcAft>
                <a:spcPts val="0"/>
              </a:spcAft>
              <a:buChar char="•"/>
              <a:defRPr sz="1800" i="1">
                <a:solidFill>
                  <a:srgbClr val="C55A11"/>
                </a:solidFill>
              </a:defRPr>
            </a:pPr>
            <a:r>
              <a:rPr sz="1800" i="1">
                <a:solidFill>
                  <a:srgbClr val="C55A11"/>
                </a:solidFill>
              </a:rPr>
              <a:t>Veo que...</a:t>
            </a:r>
          </a:p>
          <a:p>
            <a:pPr marL="256032" indent="-155448">
              <a:spcAft>
                <a:spcPts val="0"/>
              </a:spcAft>
              <a:buChar char="•"/>
              <a:defRPr sz="1800" i="1">
                <a:solidFill>
                  <a:srgbClr val="C55A11"/>
                </a:solidFill>
              </a:defRPr>
            </a:pPr>
            <a:r>
              <a:rPr sz="1800" i="1">
                <a:solidFill>
                  <a:srgbClr val="C55A11"/>
                </a:solidFill>
              </a:rPr>
              <a:t>Se que...</a:t>
            </a:r>
          </a:p>
          <a:p>
            <a:pPr marL="256032" indent="-155448">
              <a:spcAft>
                <a:spcPts val="0"/>
              </a:spcAft>
              <a:buChar char="•"/>
              <a:defRPr sz="1800" i="1">
                <a:solidFill>
                  <a:srgbClr val="C55A11"/>
                </a:solidFill>
              </a:defRPr>
            </a:pPr>
            <a:r>
              <a:rPr sz="1800" i="1">
                <a:solidFill>
                  <a:srgbClr val="C55A11"/>
                </a:solidFill>
              </a:rPr>
              <a:t>Lei que...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1188720"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2258568"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Señal: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Va 1.º:</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e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658368"/>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91440" y="978407"/>
            <a:ext cx="2697480" cy="841248"/>
          </a:xfrm>
          <a:prstGeom prst="rect">
            <a:avLst/>
          </a:prstGeom>
          <a:noFill/>
        </p:spPr>
        <p:txBody>
          <a:bodyPr wrap="square">
            <a:noAutofit/>
          </a:bodyPr>
          <a:lstStyle/>
          <a:p>
            <a:pPr>
              <a:defRPr/>
            </a:pPr>
            <a:r>
              <a:rPr sz="1600" i="0"/>
              <a:t>¿Qué cosas quieres pero no necesitas?</a:t>
            </a:r>
          </a:p>
        </p:txBody>
      </p:sp>
      <p:sp>
        <p:nvSpPr>
          <p:cNvPr id="6" name="TextBox 5"/>
          <p:cNvSpPr txBox="1"/>
          <p:nvPr/>
        </p:nvSpPr>
        <p:spPr>
          <a:xfrm>
            <a:off x="91440" y="2048256"/>
            <a:ext cx="1097280" cy="292608"/>
          </a:xfrm>
          <a:prstGeom prst="rect">
            <a:avLst/>
          </a:prstGeom>
          <a:noFill/>
        </p:spPr>
        <p:txBody>
          <a:bodyPr wrap="none">
            <a:spAutoFit/>
          </a:bodyPr>
          <a:lstStyle/>
          <a:p>
            <a:pPr>
              <a:defRPr sz="1800" b="1" i="0" u="sng">
                <a:solidFill>
                  <a:srgbClr val="2E75B6"/>
                </a:solidFill>
              </a:defRPr>
            </a:pPr>
            <a:r>
              <a:t>Afirmacion</a:t>
            </a:r>
          </a:p>
        </p:txBody>
      </p:sp>
      <p:sp>
        <p:nvSpPr>
          <p:cNvPr id="7" name="__dynamic_autofit__TextBox 6"/>
          <p:cNvSpPr txBox="1"/>
          <p:nvPr/>
        </p:nvSpPr>
        <p:spPr>
          <a:xfrm>
            <a:off x="91440" y="2395728"/>
            <a:ext cx="2953512" cy="1490472"/>
          </a:xfrm>
          <a:prstGeom prst="rect">
            <a:avLst/>
          </a:prstGeom>
          <a:noFill/>
        </p:spPr>
        <p:txBody>
          <a:bodyPr wrap="square">
            <a:noAutofit/>
          </a:bodyPr>
          <a:lstStyle/>
          <a:p>
            <a:pPr>
              <a:defRPr/>
            </a:pPr>
            <a:r>
              <a:rPr sz="1500" i="1">
                <a:solidFill>
                  <a:srgbClr val="2E75B6"/>
                </a:solidFill>
              </a:rPr>
              <a:t>Algunas cosas que quiero pero no necesito son…</a:t>
            </a:r>
          </a:p>
        </p:txBody>
      </p:sp>
      <p:pic>
        <p:nvPicPr>
          <p:cNvPr id="8" name="Picture 7" descr="noun-write-1439720.png"/>
          <p:cNvPicPr>
            <a:picLocks noChangeAspect="1"/>
          </p:cNvPicPr>
          <p:nvPr/>
        </p:nvPicPr>
        <p:blipFill>
          <a:blip r:embed="rId3"/>
          <a:stretch>
            <a:fillRect/>
          </a:stretch>
        </p:blipFill>
        <p:spPr>
          <a:xfrm>
            <a:off x="923544" y="3310128"/>
            <a:ext cx="1207008" cy="120700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e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493776"/>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91440" y="813816"/>
            <a:ext cx="2697480" cy="804672"/>
          </a:xfrm>
          <a:prstGeom prst="rect">
            <a:avLst/>
          </a:prstGeom>
          <a:noFill/>
        </p:spPr>
        <p:txBody>
          <a:bodyPr wrap="square">
            <a:noAutofit/>
          </a:bodyPr>
          <a:lstStyle/>
          <a:p>
            <a:pPr>
              <a:defRPr/>
            </a:pPr>
            <a:r>
              <a:rPr sz="1600" i="0"/>
              <a:t>¿Qué cosas quieres pero no necesitas?</a:t>
            </a:r>
          </a:p>
        </p:txBody>
      </p:sp>
      <p:sp>
        <p:nvSpPr>
          <p:cNvPr id="6" name="TextBox 5"/>
          <p:cNvSpPr txBox="1"/>
          <p:nvPr/>
        </p:nvSpPr>
        <p:spPr>
          <a:xfrm>
            <a:off x="0" y="1563624"/>
            <a:ext cx="3054096" cy="2331720"/>
          </a:xfrm>
          <a:prstGeom prst="rect">
            <a:avLst/>
          </a:prstGeom>
          <a:noFill/>
        </p:spPr>
        <p:txBody>
          <a:bodyPr wrap="square">
            <a:spAutoFit/>
          </a:bodyPr>
          <a:lstStyle/>
          <a:p>
            <a:pPr>
              <a:spcAft>
                <a:spcPts val="200"/>
              </a:spcAft>
            </a:pPr>
            <a:r>
              <a:rPr sz="1800" b="0" u="sng"/>
              <a:t>Haz una </a:t>
            </a:r>
            <a:r>
              <a:rPr sz="1800" b="1" u="sng">
                <a:solidFill>
                  <a:srgbClr val="2E75B6"/>
                </a:solidFill>
              </a:rPr>
              <a:t>Afirmacion</a:t>
            </a:r>
            <a:r>
              <a:rPr sz="1800" b="0" u="sng"/>
              <a:t> con </a:t>
            </a:r>
            <a:r>
              <a:rPr sz="1800" b="1" u="sng">
                <a:solidFill>
                  <a:srgbClr val="548235"/>
                </a:solidFill>
              </a:rPr>
              <a:t>Razonamiento:</a:t>
            </a:r>
          </a:p>
          <a:p>
            <a:pPr marL="256032" indent="-155448">
              <a:spcAft>
                <a:spcPts val="0"/>
              </a:spcAft>
              <a:buChar char="•"/>
              <a:defRPr sz="1800" i="1"/>
            </a:pPr>
            <a:r>
              <a:rPr sz="1800" i="1" u="sng"/>
              <a:t>Basado en el hecho de que </a:t>
            </a:r>
            <a:r>
              <a:rPr sz="1800" i="1" u="sng">
                <a:solidFill>
                  <a:srgbClr val="C55A11"/>
                </a:solidFill>
              </a:rPr>
              <a:t>_______</a:t>
            </a:r>
            <a:r>
              <a:rPr sz="1800" i="1" u="none"/>
              <a:t>, </a:t>
            </a:r>
            <a:r>
              <a:rPr sz="1800" i="1" u="none">
                <a:solidFill>
                  <a:srgbClr val="2E75B6"/>
                </a:solidFill>
              </a:rPr>
              <a:t>infiero que...</a:t>
            </a:r>
            <a:r>
              <a:rPr sz="1800" i="1" u="none"/>
              <a:t> porque...</a:t>
            </a:r>
          </a:p>
          <a:p>
            <a:pPr marL="256032" indent="-155448">
              <a:spcAft>
                <a:spcPts val="0"/>
              </a:spcAft>
              <a:buChar char="•"/>
              <a:defRPr sz="1800" i="1"/>
            </a:pPr>
            <a:r>
              <a:rPr sz="1800" i="1" u="sng">
                <a:solidFill>
                  <a:srgbClr val="C55A11"/>
                </a:solidFill>
              </a:rPr>
              <a:t>_______</a:t>
            </a:r>
            <a:r>
              <a:rPr sz="1800" i="1" u="none">
                <a:solidFill>
                  <a:srgbClr val="2E75B6"/>
                </a:solidFill>
              </a:rPr>
              <a:t> significa que...</a:t>
            </a:r>
            <a:r>
              <a:rPr sz="1800" i="1" u="none"/>
              <a:t> porque...</a:t>
            </a:r>
          </a:p>
          <a:p>
            <a:pPr marL="256032" indent="-155448">
              <a:spcAft>
                <a:spcPts val="0"/>
              </a:spcAft>
              <a:buChar char="•"/>
              <a:defRPr sz="1800" i="1"/>
            </a:pPr>
            <a:r>
              <a:rPr sz="1800" i="1" u="none"/>
              <a:t>Veo </a:t>
            </a:r>
            <a:r>
              <a:rPr sz="1800" i="1" u="sng">
                <a:solidFill>
                  <a:srgbClr val="C55A11"/>
                </a:solidFill>
              </a:rPr>
              <a:t>_______.</a:t>
            </a:r>
            <a:r>
              <a:rPr sz="1800" i="1" u="none">
                <a:solidFill>
                  <a:srgbClr val="2E75B6"/>
                </a:solidFill>
              </a:rPr>
              <a:t> Esto apoya mi afirmacion de que...</a:t>
            </a:r>
            <a:r>
              <a:rPr sz="1800" i="1" u="none"/>
              <a:t> porque...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1188720"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2258568"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Señal: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Va 1.º:</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e02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Mapa de palabras</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Haz un mapa de palabras conectando </a:t>
            </a:r>
            <a:r>
              <a:rPr b="1">
                <a:solidFill>
                  <a:srgbClr val="7030A0"/>
                </a:solidFill>
              </a:rPr>
              <a:t>quiere</a:t>
            </a:r>
            <a:r>
              <a:t> con otras 3-5 palabras de vocabulario.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Al lado de cada línea de conexión, describe cómo se relacionan las dos palabras.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Trabaja con un compañero o comparte tu mapa de palabras con un compañero cuando termines.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sp_related.png"/>
          <p:cNvPicPr>
            <a:picLocks noChangeAspect="1"/>
          </p:cNvPicPr>
          <p:nvPr/>
        </p:nvPicPr>
        <p:blipFill>
          <a:blip r:embed="rId8"/>
          <a:stretch>
            <a:fillRect/>
          </a:stretch>
        </p:blipFill>
        <p:spPr>
          <a:xfrm>
            <a:off x="5431536" y="1792224"/>
            <a:ext cx="1598814" cy="853440"/>
          </a:xfrm>
          <a:prstGeom prst="rect">
            <a:avLst/>
          </a:prstGeom>
        </p:spPr>
      </p:pic>
      <p:pic>
        <p:nvPicPr>
          <p:cNvPr id="17" name="Picture 16" descr="sp_related.png"/>
          <p:cNvPicPr>
            <a:picLocks noChangeAspect="1"/>
          </p:cNvPicPr>
          <p:nvPr/>
        </p:nvPicPr>
        <p:blipFill>
          <a:blip r:embed="rId8"/>
          <a:stretch>
            <a:fillRect/>
          </a:stretch>
        </p:blipFill>
        <p:spPr>
          <a:xfrm>
            <a:off x="9134856" y="1792224"/>
            <a:ext cx="1598814" cy="853440"/>
          </a:xfrm>
          <a:prstGeom prst="rect">
            <a:avLst/>
          </a:prstGeom>
        </p:spPr>
      </p:pic>
      <p:pic>
        <p:nvPicPr>
          <p:cNvPr id="18" name="Picture 17" descr="sp_related.png"/>
          <p:cNvPicPr>
            <a:picLocks noChangeAspect="1"/>
          </p:cNvPicPr>
          <p:nvPr/>
        </p:nvPicPr>
        <p:blipFill>
          <a:blip r:embed="rId8"/>
          <a:stretch>
            <a:fillRect/>
          </a:stretch>
        </p:blipFill>
        <p:spPr>
          <a:xfrm>
            <a:off x="9134856" y="4800600"/>
            <a:ext cx="1598814" cy="853440"/>
          </a:xfrm>
          <a:prstGeom prst="rect">
            <a:avLst/>
          </a:prstGeom>
        </p:spPr>
      </p:pic>
      <p:pic>
        <p:nvPicPr>
          <p:cNvPr id="19" name="Picture 18" descr="sp_related.png"/>
          <p:cNvPicPr>
            <a:picLocks noChangeAspect="1"/>
          </p:cNvPicPr>
          <p:nvPr/>
        </p:nvPicPr>
        <p:blipFill>
          <a:blip r:embed="rId8"/>
          <a:stretch>
            <a:fillRect/>
          </a:stretch>
        </p:blipFill>
        <p:spPr>
          <a:xfrm>
            <a:off x="5431536" y="4800600"/>
            <a:ext cx="1598814" cy="853440"/>
          </a:xfrm>
          <a:prstGeom prst="rect">
            <a:avLst/>
          </a:prstGeom>
        </p:spPr>
      </p:pic>
      <p:sp>
        <p:nvSpPr>
          <p:cNvPr id="20" name="Oval 19"/>
          <p:cNvSpPr/>
          <p:nvPr/>
        </p:nvSpPr>
        <p:spPr>
          <a:xfrm>
            <a:off x="4873752" y="658368"/>
            <a:ext cx="1837943" cy="960120"/>
          </a:xfrm>
          <a:prstGeom prst="ellipse">
            <a:avLst/>
          </a:prstGeom>
          <a:solidFill>
            <a:srgbClr val="EADCF4"/>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e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Escribe una oración usando cualquiera de los inicios de oración: </a:t>
            </a:r>
            <a:r>
              <a:rPr i="1"/>
              <a:t>
El término </a:t>
            </a:r>
            <a:r>
              <a:rPr b="1">
                <a:solidFill>
                  <a:srgbClr val="7030A0"/>
                </a:solidFill>
              </a:rPr>
              <a:t>quiere...</a:t>
            </a:r>
            <a:r>
              <a:rPr i="1"/>
              <a:t>
De esta visual, puedo inferir… </a:t>
            </a:r>
            <a:r>
              <a:t>(usa </a:t>
            </a:r>
            <a:r>
              <a:rPr b="1">
                <a:solidFill>
                  <a:srgbClr val="7030A0"/>
                </a:solidFill>
              </a:rPr>
              <a:t>quiere</a:t>
            </a:r>
            <a:r>
              <a:t> en tu respuesta)</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73152" y="73152"/>
            <a:ext cx="5120640" cy="438912"/>
          </a:xfrm>
          <a:prstGeom prst="rect">
            <a:avLst/>
          </a:prstGeom>
          <a:noFill/>
        </p:spPr>
        <p:txBody>
          <a:bodyPr wrap="none">
            <a:spAutoFit/>
          </a:bodyPr>
          <a:lstStyle/>
          <a:p>
            <a:pPr>
              <a:defRPr sz="3100" b="1" i="0" u="sng">
                <a:solidFill>
                  <a:srgbClr val="000000"/>
                </a:solidFill>
              </a:defRPr>
            </a:pPr>
            <a:r>
              <a:t>Estructurar Conversaciones</a:t>
            </a:r>
          </a:p>
        </p:txBody>
      </p:sp>
      <p:sp>
        <p:nvSpPr>
          <p:cNvPr id="5" name="TextBox 4"/>
          <p:cNvSpPr txBox="1"/>
          <p:nvPr/>
        </p:nvSpPr>
        <p:spPr>
          <a:xfrm>
            <a:off x="7635240" y="73152"/>
            <a:ext cx="3977639" cy="310896"/>
          </a:xfrm>
          <a:prstGeom prst="rect">
            <a:avLst/>
          </a:prstGeom>
          <a:noFill/>
        </p:spPr>
        <p:txBody>
          <a:bodyPr wrap="none">
            <a:spAutoFit/>
          </a:bodyPr>
          <a:lstStyle/>
          <a:p>
            <a:pPr algn="r">
              <a:defRPr sz="1800" b="0" i="1" u="none">
                <a:solidFill>
                  <a:srgbClr val="202020"/>
                </a:solidFill>
              </a:defRPr>
            </a:pPr>
            <a:r>
              <a:t>Esto puede sonar asi...</a:t>
            </a:r>
          </a:p>
        </p:txBody>
      </p:sp>
      <p:pic>
        <p:nvPicPr>
          <p:cNvPr id="6" name="Picture 5" descr="second_slide.png"/>
          <p:cNvPicPr>
            <a:picLocks noChangeAspect="1"/>
          </p:cNvPicPr>
          <p:nvPr/>
        </p:nvPicPr>
        <p:blipFill>
          <a:blip r:embed="rId4"/>
          <a:stretch>
            <a:fillRect/>
          </a:stretch>
        </p:blipFill>
        <p:spPr>
          <a:xfrm>
            <a:off x="704088" y="420624"/>
            <a:ext cx="11228832" cy="6025896"/>
          </a:xfrm>
          <a:prstGeom prst="rect">
            <a:avLst/>
          </a:prstGeom>
        </p:spPr>
      </p:pic>
      <p:sp>
        <p:nvSpPr>
          <p:cNvPr id="7" name="__dynamic_autofit__TextBox 6"/>
          <p:cNvSpPr txBox="1"/>
          <p:nvPr/>
        </p:nvSpPr>
        <p:spPr>
          <a:xfrm>
            <a:off x="832104" y="1014984"/>
            <a:ext cx="1892807" cy="832104"/>
          </a:xfrm>
          <a:prstGeom prst="rect">
            <a:avLst/>
          </a:prstGeom>
          <a:noFill/>
        </p:spPr>
        <p:txBody>
          <a:bodyPr wrap="square">
            <a:noAutofit/>
          </a:bodyPr>
          <a:lstStyle/>
          <a:p>
            <a:pPr>
              <a:defRPr>
                <a:solidFill>
                  <a:srgbClr val="000000"/>
                </a:solidFill>
              </a:defRPr>
            </a:pPr>
            <a:r>
              <a:rPr sz="1100"/>
              <a:t>¿Qué son los </a:t>
            </a:r>
            <a:r>
              <a:rPr sz="1100" b="1">
                <a:solidFill>
                  <a:srgbClr val="7030A0"/>
                </a:solidFill>
              </a:rPr>
              <a:t>deseos</a:t>
            </a:r>
            <a:r>
              <a:rPr sz="1100"/>
              <a:t>?</a:t>
            </a:r>
          </a:p>
        </p:txBody>
      </p:sp>
      <p:sp>
        <p:nvSpPr>
          <p:cNvPr id="8" name="__dynamic_autofit__TextBox 7"/>
          <p:cNvSpPr txBox="1"/>
          <p:nvPr/>
        </p:nvSpPr>
        <p:spPr>
          <a:xfrm>
            <a:off x="832104" y="2350008"/>
            <a:ext cx="1892807" cy="832104"/>
          </a:xfrm>
          <a:prstGeom prst="rect">
            <a:avLst/>
          </a:prstGeom>
          <a:noFill/>
        </p:spPr>
        <p:txBody>
          <a:bodyPr wrap="square">
            <a:noAutofit/>
          </a:bodyPr>
          <a:lstStyle/>
          <a:p>
            <a:pPr>
              <a:defRPr>
                <a:solidFill>
                  <a:srgbClr val="000000"/>
                </a:solidFill>
              </a:defRPr>
            </a:pPr>
            <a:r>
              <a:rPr sz="1100" i="1" b="1">
                <a:solidFill>
                  <a:srgbClr val="7030A0"/>
                </a:solidFill>
              </a:rPr>
              <a:t>Los deseos</a:t>
            </a:r>
            <a:r>
              <a:rPr sz="1100" i="1"/>
              <a:t> son…</a:t>
            </a:r>
          </a:p>
        </p:txBody>
      </p:sp>
      <p:pic>
        <p:nvPicPr>
          <p:cNvPr id="9" name="Picture 8" descr="SocKe029i.png"/>
          <p:cNvPicPr>
            <a:picLocks noChangeAspect="1"/>
          </p:cNvPicPr>
          <p:nvPr/>
        </p:nvPicPr>
        <p:blipFill>
          <a:blip r:embed="rId5"/>
          <a:stretch>
            <a:fillRect/>
          </a:stretch>
        </p:blipFill>
        <p:spPr>
          <a:xfrm>
            <a:off x="3858768" y="4507992"/>
            <a:ext cx="1399032" cy="1060704"/>
          </a:xfrm>
          <a:prstGeom prst="rect">
            <a:avLst/>
          </a:prstGeom>
        </p:spPr>
      </p:pic>
      <p:pic>
        <p:nvPicPr>
          <p:cNvPr id="10" name="Picture 9" descr="class.png"/>
          <p:cNvPicPr>
            <a:picLocks noChangeAspect="1"/>
          </p:cNvPicPr>
          <p:nvPr/>
        </p:nvPicPr>
        <p:blipFill>
          <a:blip r:embed="rId6"/>
          <a:stretch>
            <a:fillRect/>
          </a:stretch>
        </p:blipFill>
        <p:spPr>
          <a:xfrm>
            <a:off x="3465576" y="4169663"/>
            <a:ext cx="2496312" cy="2496312"/>
          </a:xfrm>
          <a:prstGeom prst="rect">
            <a:avLst/>
          </a:prstGeom>
        </p:spPr>
      </p:pic>
      <p:sp>
        <p:nvSpPr>
          <p:cNvPr id="11" name="TextBox 10"/>
          <p:cNvSpPr txBox="1"/>
          <p:nvPr/>
        </p:nvSpPr>
        <p:spPr>
          <a:xfrm>
            <a:off x="6062472" y="594360"/>
            <a:ext cx="5696712" cy="3721608"/>
          </a:xfrm>
          <a:prstGeom prst="rect">
            <a:avLst/>
          </a:prstGeom>
          <a:noFill/>
        </p:spPr>
        <p:txBody>
          <a:bodyPr wrap="square">
            <a:spAutoFit/>
          </a:bodyPr>
          <a:lstStyle/>
          <a:p>
            <a:pPr marL="283464" indent="-201168">
              <a:spcAft>
                <a:spcPts val="600"/>
              </a:spcAft>
              <a:buAutoNum type="arabicPeriod" startAt="1"/>
            </a:pPr>
            <a:r>
              <a:rPr sz="1600" b="1" i="0" u="none"/>
              <a:t>Clase, pronunciemos esta palabra en voz alta: (lee </a:t>
            </a:r>
            <a:r>
              <a:rPr sz="1600" b="1" i="0" u="none">
                <a:solidFill>
                  <a:srgbClr val="7030A0"/>
                </a:solidFill>
              </a:rPr>
              <a:t>quiere</a:t>
            </a:r>
            <a:r>
              <a:rPr sz="1600" b="1" i="0" u="none"/>
              <a:t> en voz alta lentamente).</a:t>
            </a:r>
          </a:p>
          <a:p>
            <a:pPr marL="283464" indent="-201168">
              <a:spcAft>
                <a:spcPts val="600"/>
              </a:spcAft>
              <a:buAutoNum type="arabicPeriod" startAt="2"/>
            </a:pPr>
            <a:r>
              <a:rPr sz="1600" b="1" i="0" u="none"/>
              <a:t>Puede todo el mundo </a:t>
            </a:r>
            <a:r>
              <a:rPr sz="1600" b="1" i="0" u="none">
                <a:solidFill>
                  <a:srgbClr val="0070C0"/>
                </a:solidFill>
              </a:rPr>
              <a:t>_______ </a:t>
            </a:r>
            <a:r>
              <a:rPr sz="1600" b="1" i="0" u="none">
                <a:solidFill>
                  <a:srgbClr val="0070C0"/>
                </a:solidFill>
              </a:rPr>
              <a:t>(senal)</a:t>
            </a:r>
            <a:r>
              <a:rPr sz="1600" b="1" i="0" u="none"/>
              <a:t>? Piensa en esta pregunta. Cuando estes listo para terminar esta frase, </a:t>
            </a:r>
            <a:r>
              <a:rPr sz="1600" b="1" i="0" u="none">
                <a:solidFill>
                  <a:srgbClr val="009999"/>
                </a:solidFill>
              </a:rPr>
              <a:t>_______ </a:t>
            </a:r>
            <a:r>
              <a:rPr sz="1600" b="1" i="0" u="none">
                <a:solidFill>
                  <a:srgbClr val="009999"/>
                </a:solidFill>
              </a:rPr>
              <a:t>(inicio)</a:t>
            </a:r>
            <a:r>
              <a:rPr sz="1600" b="1" i="0" u="none"/>
              <a:t>, muestrame haciendo </a:t>
            </a:r>
            <a:r>
              <a:rPr sz="1600" b="1" i="0" u="none">
                <a:solidFill>
                  <a:srgbClr val="0070C0"/>
                </a:solidFill>
              </a:rPr>
              <a:t>_______ </a:t>
            </a:r>
            <a:r>
              <a:rPr sz="1600" b="1" i="0" u="none">
                <a:solidFill>
                  <a:srgbClr val="0070C0"/>
                </a:solidFill>
              </a:rPr>
              <a:t>(desactiva la senal).</a:t>
            </a:r>
          </a:p>
          <a:p>
            <a:pPr marL="283464" indent="-201168">
              <a:spcAft>
                <a:spcPts val="600"/>
              </a:spcAft>
              <a:buAutoNum type="arabicPeriod" startAt="3"/>
            </a:pPr>
            <a:r>
              <a:rPr sz="1600" b="1" i="0" u="none"/>
              <a:t>Vas a compartir con </a:t>
            </a:r>
            <a:r>
              <a:rPr sz="1600" b="1" i="0" u="none">
                <a:solidFill>
                  <a:srgbClr val="548235"/>
                </a:solidFill>
              </a:rPr>
              <a:t>_______ </a:t>
            </a:r>
            <a:r>
              <a:rPr sz="1600" b="1" i="0" u="none">
                <a:solidFill>
                  <a:srgbClr val="548235"/>
                </a:solidFill>
              </a:rPr>
              <a:t>(compartir)</a:t>
            </a:r>
            <a:r>
              <a:rPr sz="1600" b="1" i="0" u="none"/>
              <a:t>. La persona en tu grupo que ira primero es </a:t>
            </a:r>
            <a:r>
              <a:rPr sz="1600" b="1" i="0" u="none">
                <a:solidFill>
                  <a:srgbClr val="BF9000"/>
                </a:solidFill>
              </a:rPr>
              <a:t>_______.</a:t>
            </a:r>
          </a:p>
          <a:p>
            <a:pPr marL="283464" indent="-201168">
              <a:spcAft>
                <a:spcPts val="600"/>
              </a:spcAft>
              <a:buAutoNum type="arabicPeriod" startAt="4"/>
            </a:pPr>
            <a:r>
              <a:rPr sz="1600" b="1" i="0" u="none"/>
              <a:t>Voy a </a:t>
            </a:r>
            <a:r>
              <a:rPr sz="1600" b="1" i="0" u="none">
                <a:solidFill>
                  <a:srgbClr val="C00000"/>
                </a:solidFill>
              </a:rPr>
              <a:t>_______ </a:t>
            </a:r>
            <a:r>
              <a:rPr sz="1600" b="1" i="0" u="none">
                <a:solidFill>
                  <a:srgbClr val="C00000"/>
                </a:solidFill>
              </a:rPr>
              <a:t>(evaluar)</a:t>
            </a:r>
            <a:r>
              <a:rPr sz="1600" b="1" i="0" u="none"/>
              <a:t>. Esta bien si compartes tu idea o la de tu companero, siempre y cuando uses </a:t>
            </a:r>
            <a:r>
              <a:rPr sz="1600" b="1" i="0" u="none">
                <a:solidFill>
                  <a:srgbClr val="7030A0"/>
                </a:solidFill>
              </a:rPr>
              <a:t>________ </a:t>
            </a:r>
            <a:r>
              <a:rPr sz="1600" b="1" i="0" u="none">
                <a:solidFill>
                  <a:srgbClr val="7030A0"/>
                </a:solidFill>
              </a:rPr>
              <a:t>(palabra del vocabulario)</a:t>
            </a:r>
            <a:r>
              <a:rPr sz="1600" b="1" i="0" u="none"/>
              <a:t> en una oracion completa. Te recomiendo usar el inicio de oracion, </a:t>
            </a:r>
            <a:r>
              <a:rPr sz="1600" b="1" i="0" u="none">
                <a:solidFill>
                  <a:srgbClr val="009999"/>
                </a:solidFill>
              </a:rPr>
              <a:t>________ </a:t>
            </a:r>
            <a:r>
              <a:rPr sz="1600" b="1" i="0" u="none">
                <a:solidFill>
                  <a:srgbClr val="009999"/>
                </a:solidFill>
              </a:rPr>
              <a:t>(inicio).</a:t>
            </a:r>
          </a:p>
        </p:txBody>
      </p:sp>
      <p:pic>
        <p:nvPicPr>
          <p:cNvPr id="12" name="Picture 11" descr="lesson-plan-modeled-conversation-slide-2-15.png"/>
          <p:cNvPicPr>
            <a:picLocks noChangeAspect="1"/>
          </p:cNvPicPr>
          <p:nvPr/>
        </p:nvPicPr>
        <p:blipFill>
          <a:blip r:embed="rId7"/>
          <a:stretch>
            <a:fillRect/>
          </a:stretch>
        </p:blipFill>
        <p:spPr>
          <a:xfrm>
            <a:off x="6885432" y="4956048"/>
            <a:ext cx="530352" cy="530352"/>
          </a:xfrm>
          <a:prstGeom prst="rect">
            <a:avLst/>
          </a:prstGeom>
        </p:spPr>
      </p:pic>
      <p:sp>
        <p:nvSpPr>
          <p:cNvPr id="13" name="TextBox 12">
            <a:hlinkClick r:id="rId8"/>
          </p:cNvPr>
          <p:cNvSpPr txBox="1"/>
          <p:nvPr/>
        </p:nvSpPr>
        <p:spPr>
          <a:xfrm>
            <a:off x="6519672" y="5532120"/>
            <a:ext cx="1152144" cy="466344"/>
          </a:xfrm>
          <a:prstGeom prst="rect">
            <a:avLst/>
          </a:prstGeom>
          <a:noFill/>
        </p:spPr>
        <p:txBody>
          <a:bodyPr wrap="square">
            <a:spAutoFit/>
          </a:bodyPr>
          <a:lstStyle/>
          <a:p>
            <a:pPr algn="ctr">
              <a:defRPr sz="1200" b="1" i="0" u="sng">
                <a:solidFill>
                  <a:srgbClr val="0070C0"/>
                </a:solidFill>
              </a:defRPr>
            </a:pPr>
            <a:r>
              <a:t>Como se ve esto?</a:t>
            </a:r>
          </a:p>
        </p:txBody>
      </p:sp>
      <p:sp>
        <p:nvSpPr>
          <p:cNvPr id="14" name="TextBox 13"/>
          <p:cNvSpPr txBox="1"/>
          <p:nvPr/>
        </p:nvSpPr>
        <p:spPr>
          <a:xfrm>
            <a:off x="9464040" y="4837176"/>
            <a:ext cx="1170432" cy="365760"/>
          </a:xfrm>
          <a:prstGeom prst="rect">
            <a:avLst/>
          </a:prstGeom>
          <a:noFill/>
        </p:spPr>
        <p:txBody>
          <a:bodyPr wrap="square">
            <a:spAutoFit/>
          </a:bodyPr>
          <a:lstStyle/>
          <a:p>
            <a:pPr>
              <a:defRPr sz="1800" b="0" i="0" u="sng">
                <a:solidFill>
                  <a:srgbClr val="FFFFFF"/>
                </a:solidFill>
              </a:defRPr>
            </a:pPr>
            <a:r>
              <a:t>Recordatorio!</a:t>
            </a:r>
          </a:p>
        </p:txBody>
      </p:sp>
      <p:sp>
        <p:nvSpPr>
          <p:cNvPr id="15" name="TextBox 14"/>
          <p:cNvSpPr txBox="1"/>
          <p:nvPr/>
        </p:nvSpPr>
        <p:spPr>
          <a:xfrm>
            <a:off x="8906256" y="5148072"/>
            <a:ext cx="2286000" cy="1197864"/>
          </a:xfrm>
          <a:prstGeom prst="rect">
            <a:avLst/>
          </a:prstGeom>
          <a:noFill/>
        </p:spPr>
        <p:txBody>
          <a:bodyPr wrap="square">
            <a:spAutoFit/>
          </a:bodyPr>
          <a:lstStyle/>
          <a:p>
            <a:pPr algn="ctr"/>
            <a:r>
              <a:rPr sz="1800" b="0">
                <a:solidFill>
                  <a:srgbClr val="FFFFFF"/>
                </a:solidFill>
              </a:rPr>
              <a:t>Esta leccion solo debe ser utilizada por docentes que tengan una </a:t>
            </a:r>
            <a:r>
              <a:rPr sz="1800" b="1">
                <a:solidFill>
                  <a:srgbClr val="FFFFFF"/>
                </a:solidFill>
              </a:rPr>
              <a:t>licencia VNG activa.</a:t>
            </a:r>
          </a:p>
        </p:txBody>
      </p:sp>
      <p:pic>
        <p:nvPicPr>
          <p:cNvPr id="16" name="Picture 15" descr="stephen.png"/>
          <p:cNvPicPr>
            <a:picLocks noChangeAspect="1"/>
          </p:cNvPicPr>
          <p:nvPr/>
        </p:nvPicPr>
        <p:blipFill>
          <a:blip r:embed="rId9"/>
          <a:stretch>
            <a:fillRect/>
          </a:stretch>
        </p:blipFill>
        <p:spPr>
          <a:xfrm>
            <a:off x="11576304" y="5358384"/>
            <a:ext cx="539496" cy="539496"/>
          </a:xfrm>
          <a:prstGeom prst="rect">
            <a:avLst/>
          </a:prstGeom>
        </p:spPr>
      </p:pic>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e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Busca otro estudiante y agrega su oración a la tuya usando una palabra de transición:​</a:t>
            </a:r>
            <a:r>
              <a:rPr sz="1600"/>
              <a:t>
• </a:t>
            </a:r>
            <a:r>
              <a:rPr sz="2400" i="1"/>
              <a:t>También, …</a:t>
            </a:r>
            <a:r>
              <a:rPr sz="1600"/>
              <a:t>
• </a:t>
            </a:r>
            <a:r>
              <a:rPr sz="2400" i="1"/>
              <a:t>Además, …</a:t>
            </a:r>
            <a:r>
              <a:rPr sz="1600"/>
              <a:t>
• </a:t>
            </a:r>
            <a:r>
              <a:rPr sz="2400" i="1"/>
              <a:t>Adicionalmente, …</a:t>
            </a:r>
            <a:r>
              <a:rPr sz="1600"/>
              <a:t>
• </a:t>
            </a:r>
            <a:r>
              <a:rPr sz="2400" i="1"/>
              <a:t>Por ejemplo, …</a:t>
            </a:r>
            <a:r>
              <a:rPr sz="1600"/>
              <a:t>
• </a:t>
            </a:r>
            <a:r>
              <a:rPr sz="2400" i="1"/>
              <a:t>Por último, …</a:t>
            </a:r>
            <a:r>
              <a:rPr sz="1600"/>
              <a:t>
• </a:t>
            </a:r>
            <a:r>
              <a:rPr sz="2400" i="1"/>
              <a:t>Por lo tanto, …</a:t>
            </a:r>
            <a:r>
              <a:rPr sz="2400"/>
              <a:t>
Repite 2 a 4 veces.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e029i.png"/>
          <p:cNvPicPr>
            <a:picLocks noChangeAspect="1"/>
          </p:cNvPicPr>
          <p:nvPr/>
        </p:nvPicPr>
        <p:blipFill>
          <a:blip r:embed="rId2"/>
          <a:stretch>
            <a:fillRect/>
          </a:stretch>
        </p:blipFill>
        <p:spPr>
          <a:xfrm>
            <a:off x="3044952" y="0"/>
            <a:ext cx="9144000" cy="6858000"/>
          </a:xfrm>
          <a:prstGeom prst="rect">
            <a:avLst/>
          </a:prstGeom>
        </p:spPr>
      </p:pic>
      <p:sp>
        <p:nvSpPr>
          <p:cNvPr id="3" name="Rectangle 2"/>
          <p:cNvSpPr/>
          <p:nvPr/>
        </p:nvSpPr>
        <p:spPr>
          <a:xfrm>
            <a:off x="3044952" y="0"/>
            <a:ext cx="9144000" cy="6858000"/>
          </a:xfrm>
          <a:prstGeom prst="rect">
            <a:avLst/>
          </a:prstGeom>
          <a:no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0" y="0"/>
            <a:ext cx="3026664" cy="365760"/>
          </a:xfrm>
          <a:prstGeom prst="rect">
            <a:avLst/>
          </a:prstGeom>
          <a:noFill/>
        </p:spPr>
        <p:txBody>
          <a:bodyPr wrap="none">
            <a:spAutoFit/>
          </a:bodyPr>
          <a:lstStyle/>
          <a:p>
            <a:pPr>
              <a:defRPr sz="2400" b="1" i="0" u="sng"/>
            </a:pPr>
            <a:r>
              <a:t>Escritura</a:t>
            </a:r>
          </a:p>
        </p:txBody>
      </p:sp>
      <p:sp>
        <p:nvSpPr>
          <p:cNvPr id="5" name="TextBox 4"/>
          <p:cNvSpPr txBox="1"/>
          <p:nvPr/>
        </p:nvSpPr>
        <p:spPr>
          <a:xfrm>
            <a:off x="0" y="493776"/>
            <a:ext cx="3026664" cy="5029200"/>
          </a:xfrm>
          <a:prstGeom prst="rect">
            <a:avLst/>
          </a:prstGeom>
          <a:noFill/>
        </p:spPr>
        <p:txBody>
          <a:bodyPr wrap="square">
            <a:spAutoFit/>
          </a:bodyPr>
          <a:lstStyle/>
          <a:p>
            <a:pPr>
              <a:defRPr sz="2000"/>
            </a:pPr>
            <a:r>
              <a:t>Escribe un parrafo que describa el termino </a:t>
            </a:r>
            <a:r>
              <a:rPr b="1" sz="2000">
                <a:solidFill>
                  <a:srgbClr val="7030A0"/>
                </a:solidFill>
              </a:rPr>
              <a:t>quiere</a:t>
            </a:r>
            <a:r>
              <a:t>. Incluye otras 3-5 palabras de vocabulario en tu parrafo. Puedes incluir los siguientes inicios de oracion:</a:t>
            </a:r>
          </a:p>
          <a:p>
            <a:pPr marL="182880" indent="-128016">
              <a:spcAft>
                <a:spcPts val="0"/>
              </a:spcAft>
              <a:buChar char="•"/>
            </a:pPr>
            <a:r>
              <a:rPr sz="2000" i="1" b="1">
                <a:solidFill>
                  <a:srgbClr val="7030A0"/>
                </a:solidFill>
              </a:rPr>
              <a:t>Los deseos</a:t>
            </a:r>
            <a:r>
              <a:rPr sz="2000" i="1"/>
              <a:t> son…</a:t>
            </a:r>
          </a:p>
          <a:p>
            <a:pPr marL="182880" indent="-128016">
              <a:spcAft>
                <a:spcPts val="0"/>
              </a:spcAft>
              <a:buChar char="•"/>
            </a:pPr>
            <a:r>
              <a:rPr sz="2000" i="1" b="1">
                <a:solidFill>
                  <a:srgbClr val="7030A0"/>
                </a:solidFill>
              </a:rPr>
              <a:t>Los deseos</a:t>
            </a:r>
            <a:r>
              <a:rPr sz="2000" i="1"/>
              <a:t> están relacionados con </a:t>
            </a:r>
            <a:r>
              <a:rPr sz="2000" i="1" b="1">
                <a:solidFill>
                  <a:srgbClr val="7030A0"/>
                </a:solidFill>
              </a:rPr>
              <a:t>el dinero</a:t>
            </a:r>
            <a:r>
              <a:rPr sz="2000" i="1"/>
              <a:t> porque…</a:t>
            </a:r>
          </a:p>
          <a:p>
            <a:pPr marL="182880" indent="-128016">
              <a:spcAft>
                <a:spcPts val="0"/>
              </a:spcAft>
              <a:buChar char="•"/>
            </a:pPr>
            <a:r>
              <a:rPr sz="2000" i="1"/>
              <a:t>Algunas cosas que quiero pero no necesito son…</a:t>
            </a:r>
          </a:p>
        </p:txBody>
      </p:sp>
      <p:pic>
        <p:nvPicPr>
          <p:cNvPr id="6" name="Picture 5" descr="logo.png"/>
          <p:cNvPicPr>
            <a:picLocks noChangeAspect="1"/>
          </p:cNvPicPr>
          <p:nvPr/>
        </p:nvPicPr>
        <p:blipFill>
          <a:blip r:embed="rId3"/>
          <a:stretch>
            <a:fillRect/>
          </a:stretch>
        </p:blipFill>
        <p:spPr>
          <a:xfrm>
            <a:off x="0" y="6611112"/>
            <a:ext cx="1995054" cy="241069"/>
          </a:xfrm>
          <a:prstGeom prst="rect">
            <a:avLst/>
          </a:prstGeom>
        </p:spPr>
      </p:pic>
      <p:pic>
        <p:nvPicPr>
          <p:cNvPr id="7" name="Picture 6" descr="se.png"/>
          <p:cNvPicPr>
            <a:picLocks noChangeAspect="1"/>
          </p:cNvPicPr>
          <p:nvPr/>
        </p:nvPicPr>
        <p:blipFill>
          <a:blip r:embed="rId4"/>
          <a:stretch>
            <a:fillRect/>
          </a:stretch>
        </p:blipFill>
        <p:spPr>
          <a:xfrm>
            <a:off x="2459736" y="6547104"/>
            <a:ext cx="565265" cy="310896"/>
          </a:xfrm>
          <a:prstGeom prst="rect">
            <a:avLst/>
          </a:prstGeom>
        </p:spPr>
      </p:pic>
      <p:pic>
        <p:nvPicPr>
          <p:cNvPr id="8" name="Picture 7" descr="noun-write-1439720.png"/>
          <p:cNvPicPr>
            <a:picLocks noChangeAspect="1"/>
          </p:cNvPicPr>
          <p:nvPr/>
        </p:nvPicPr>
        <p:blipFill>
          <a:blip r:embed="rId5"/>
          <a:stretch>
            <a:fillRect/>
          </a:stretch>
        </p:blipFill>
        <p:spPr>
          <a:xfrm>
            <a:off x="73152" y="5705856"/>
            <a:ext cx="768096" cy="768096"/>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Ke02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2"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5312664" y="4471416"/>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6208776" y="4462272"/>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187184" y="4471416"/>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046720" y="4471416"/>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03536" y="4471416"/>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1036808" y="4462272"/>
            <a:ext cx="594360" cy="594360"/>
          </a:xfrm>
          <a:prstGeom prst="rect">
            <a:avLst/>
          </a:prstGeom>
        </p:spPr>
      </p:pic>
      <p:sp>
        <p:nvSpPr>
          <p:cNvPr id="19" name="TextBox 18"/>
          <p:cNvSpPr txBox="1"/>
          <p:nvPr/>
        </p:nvSpPr>
        <p:spPr>
          <a:xfrm>
            <a:off x="9116568" y="4379976"/>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Guía de iconos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Señal: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Evaluar:</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Compartir:</a:t>
            </a:r>
          </a:p>
        </p:txBody>
      </p:sp>
      <p:sp>
        <p:nvSpPr>
          <p:cNvPr id="24" name="TextBox 23"/>
          <p:cNvSpPr txBox="1"/>
          <p:nvPr/>
        </p:nvSpPr>
        <p:spPr>
          <a:xfrm>
            <a:off x="5038344" y="3794760"/>
            <a:ext cx="1545336" cy="466344"/>
          </a:xfrm>
          <a:prstGeom prst="rect">
            <a:avLst/>
          </a:prstGeom>
          <a:noFill/>
        </p:spPr>
        <p:txBody>
          <a:bodyPr wrap="none">
            <a:spAutoFit/>
          </a:bodyPr>
          <a:lstStyle/>
          <a:p>
            <a:pPr>
              <a:defRPr sz="2800" b="1" i="1"/>
            </a:pPr>
            <a:r>
              <a:t>Va 1.º:</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b="0" i="0" u="none">
                <a:latin typeface="Calibri"/>
              </a:defRPr>
            </a:pPr>
            <a:r>
              <a:t>levanta el pulgar, bájalo cuando estés listo</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b="0" i="0" u="none">
                <a:latin typeface="Calibri"/>
              </a:defRPr>
            </a:pPr>
            <a:r>
              <a:t>levántate, siéntate cuando estés listo</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b="0" i="0" u="none">
                <a:latin typeface="Calibri"/>
              </a:defRPr>
            </a:pPr>
            <a:r>
              <a:t>levanta la mano, bájala cuando estés listo</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b="0" i="0" u="none">
                <a:latin typeface="Calibri"/>
              </a:defRPr>
            </a:pPr>
            <a:r>
              <a:t>mano en la cabeza, bájala cuando estés listo</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b="0" i="0" u="none">
                <a:latin typeface="Calibri"/>
              </a:defRPr>
            </a:pPr>
            <a:r>
              <a:t>al azar</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b="0" i="0" u="none">
                <a:latin typeface="Calibri"/>
              </a:defRPr>
            </a:pPr>
            <a:r>
              <a:t>un estudiante de cada grupo</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b="0" i="0" u="none">
                <a:latin typeface="Calibri"/>
              </a:defRPr>
            </a:pPr>
            <a:r>
              <a:t>todos los estudiantes escriben la respuesta</a:t>
            </a:r>
          </a:p>
        </p:txBody>
      </p:sp>
      <p:sp>
        <p:nvSpPr>
          <p:cNvPr id="32" name="TextBox 31"/>
          <p:cNvSpPr txBox="1"/>
          <p:nvPr/>
        </p:nvSpPr>
        <p:spPr>
          <a:xfrm>
            <a:off x="795528" y="5138928"/>
            <a:ext cx="1536192" cy="950976"/>
          </a:xfrm>
          <a:prstGeom prst="rect">
            <a:avLst/>
          </a:prstGeom>
          <a:noFill/>
        </p:spPr>
        <p:txBody>
          <a:bodyPr wrap="square">
            <a:spAutoFit/>
          </a:bodyPr>
          <a:lstStyle/>
          <a:p>
            <a:pPr algn="ctr">
              <a:defRPr sz="1400" b="0" i="0" u="none">
                <a:latin typeface="Calibri"/>
              </a:defRPr>
            </a:pPr>
            <a:r>
              <a:t>con el compañero más cercano o con el compañero más lejano</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b="0" i="0" u="none">
                <a:latin typeface="Calibri"/>
              </a:defRPr>
            </a:pPr>
            <a:r>
              <a:t>con el grupo de la mesa</a:t>
            </a:r>
          </a:p>
        </p:txBody>
      </p:sp>
      <p:sp>
        <p:nvSpPr>
          <p:cNvPr id="34" name="TextBox 33"/>
          <p:cNvSpPr txBox="1"/>
          <p:nvPr/>
        </p:nvSpPr>
        <p:spPr>
          <a:xfrm>
            <a:off x="5129784" y="5065776"/>
            <a:ext cx="914400" cy="521207"/>
          </a:xfrm>
          <a:prstGeom prst="rect">
            <a:avLst/>
          </a:prstGeom>
          <a:noFill/>
        </p:spPr>
        <p:txBody>
          <a:bodyPr wrap="square">
            <a:spAutoFit/>
          </a:bodyPr>
          <a:lstStyle/>
          <a:p>
            <a:pPr algn="ctr">
              <a:defRPr sz="1400" b="0" i="0" u="none">
                <a:latin typeface="Calibri"/>
              </a:defRPr>
            </a:pPr>
            <a:r>
              <a:t>el zapato más claro</a:t>
            </a:r>
          </a:p>
        </p:txBody>
      </p:sp>
      <p:sp>
        <p:nvSpPr>
          <p:cNvPr id="35" name="TextBox 34"/>
          <p:cNvSpPr txBox="1"/>
          <p:nvPr/>
        </p:nvSpPr>
        <p:spPr>
          <a:xfrm>
            <a:off x="5980176" y="5065776"/>
            <a:ext cx="1014984" cy="521207"/>
          </a:xfrm>
          <a:prstGeom prst="rect">
            <a:avLst/>
          </a:prstGeom>
          <a:noFill/>
        </p:spPr>
        <p:txBody>
          <a:bodyPr wrap="square">
            <a:spAutoFit/>
          </a:bodyPr>
          <a:lstStyle/>
          <a:p>
            <a:pPr algn="ctr">
              <a:defRPr sz="1400" b="0" i="0" u="none">
                <a:latin typeface="Calibri"/>
              </a:defRPr>
            </a:pPr>
            <a:r>
              <a:t>el zapato más oscuro</a:t>
            </a:r>
          </a:p>
        </p:txBody>
      </p:sp>
      <p:sp>
        <p:nvSpPr>
          <p:cNvPr id="36" name="TextBox 35"/>
          <p:cNvSpPr txBox="1"/>
          <p:nvPr/>
        </p:nvSpPr>
        <p:spPr>
          <a:xfrm>
            <a:off x="6967728" y="5065776"/>
            <a:ext cx="1143000" cy="521207"/>
          </a:xfrm>
          <a:prstGeom prst="rect">
            <a:avLst/>
          </a:prstGeom>
          <a:noFill/>
        </p:spPr>
        <p:txBody>
          <a:bodyPr wrap="square">
            <a:spAutoFit/>
          </a:bodyPr>
          <a:lstStyle/>
          <a:p>
            <a:pPr algn="ctr">
              <a:defRPr sz="1400" b="0" i="0" u="none">
                <a:latin typeface="Calibri"/>
              </a:defRPr>
            </a:pPr>
            <a:r>
              <a:t>la camisa más clara</a:t>
            </a:r>
          </a:p>
        </p:txBody>
      </p:sp>
      <p:sp>
        <p:nvSpPr>
          <p:cNvPr id="37" name="TextBox 36"/>
          <p:cNvSpPr txBox="1"/>
          <p:nvPr/>
        </p:nvSpPr>
        <p:spPr>
          <a:xfrm>
            <a:off x="7872983" y="5065776"/>
            <a:ext cx="1014984" cy="521207"/>
          </a:xfrm>
          <a:prstGeom prst="rect">
            <a:avLst/>
          </a:prstGeom>
          <a:noFill/>
        </p:spPr>
        <p:txBody>
          <a:bodyPr wrap="square">
            <a:spAutoFit/>
          </a:bodyPr>
          <a:lstStyle/>
          <a:p>
            <a:pPr algn="ctr">
              <a:defRPr sz="1400" b="0" i="0" u="none">
                <a:latin typeface="Calibri"/>
              </a:defRPr>
            </a:pPr>
            <a:r>
              <a:t>la camisa más oscura</a:t>
            </a:r>
          </a:p>
        </p:txBody>
      </p:sp>
      <p:sp>
        <p:nvSpPr>
          <p:cNvPr id="38" name="TextBox 37"/>
          <p:cNvSpPr txBox="1"/>
          <p:nvPr/>
        </p:nvSpPr>
        <p:spPr>
          <a:xfrm>
            <a:off x="8659368" y="5065776"/>
            <a:ext cx="1399032" cy="521207"/>
          </a:xfrm>
          <a:prstGeom prst="rect">
            <a:avLst/>
          </a:prstGeom>
          <a:noFill/>
        </p:spPr>
        <p:txBody>
          <a:bodyPr wrap="square">
            <a:spAutoFit/>
          </a:bodyPr>
          <a:lstStyle/>
          <a:p>
            <a:pPr algn="ctr">
              <a:defRPr sz="1400" b="0" i="0" u="none">
                <a:latin typeface="Calibri"/>
              </a:defRPr>
            </a:pPr>
            <a:r>
              <a:t>Estudiante A (editable)</a:t>
            </a:r>
          </a:p>
        </p:txBody>
      </p:sp>
      <p:sp>
        <p:nvSpPr>
          <p:cNvPr id="39" name="TextBox 38"/>
          <p:cNvSpPr txBox="1"/>
          <p:nvPr/>
        </p:nvSpPr>
        <p:spPr>
          <a:xfrm>
            <a:off x="9811512" y="5065776"/>
            <a:ext cx="1152144" cy="521207"/>
          </a:xfrm>
          <a:prstGeom prst="rect">
            <a:avLst/>
          </a:prstGeom>
          <a:noFill/>
        </p:spPr>
        <p:txBody>
          <a:bodyPr wrap="square">
            <a:spAutoFit/>
          </a:bodyPr>
          <a:lstStyle/>
          <a:p>
            <a:pPr algn="ctr">
              <a:defRPr sz="1400" b="0" i="0" u="none">
                <a:latin typeface="Calibri"/>
              </a:defRPr>
            </a:pPr>
            <a:r>
              <a:t>más cerca de la puerta</a:t>
            </a:r>
          </a:p>
        </p:txBody>
      </p:sp>
      <p:sp>
        <p:nvSpPr>
          <p:cNvPr id="40" name="TextBox 39"/>
          <p:cNvSpPr txBox="1"/>
          <p:nvPr/>
        </p:nvSpPr>
        <p:spPr>
          <a:xfrm>
            <a:off x="10844784" y="5065776"/>
            <a:ext cx="1124712" cy="521207"/>
          </a:xfrm>
          <a:prstGeom prst="rect">
            <a:avLst/>
          </a:prstGeom>
          <a:noFill/>
        </p:spPr>
        <p:txBody>
          <a:bodyPr wrap="square">
            <a:spAutoFit/>
          </a:bodyPr>
          <a:lstStyle/>
          <a:p>
            <a:pPr algn="ctr">
              <a:defRPr sz="1400" b="0" i="0" u="none">
                <a:latin typeface="Calibri"/>
              </a:defRPr>
            </a:pPr>
            <a:r>
              <a:t>más cerca de la ventana</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Adaptaciones para estudiantes recién llegados o bilingües emergentes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Siéntelos junto a los estudiantes que siguen las instrucciones bien</a:t>
            </a:r>
            <a:r>
              <a:rPr b="0" i="0" sz="1800"/>
              <a:t>, estos entonces pueden modelar el proceso durante las discusiones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Haga que los estudiantes </a:t>
            </a:r>
            <a:r>
              <a:rPr b="1" i="0" sz="1800"/>
              <a:t>repitan las palabras de vocabulario</a:t>
            </a:r>
            <a:r>
              <a:rPr b="0" i="0" sz="1800"/>
              <a:t> después de ti, pronunciándolas </a:t>
            </a:r>
            <a:r>
              <a:rPr b="1" i="0" sz="1800"/>
              <a:t>juntos como clase</a:t>
            </a:r>
            <a:r>
              <a:rPr b="0" i="0" sz="1800"/>
              <a:t>. Es aún más efectivo para los principiantes si </a:t>
            </a:r>
            <a:r>
              <a:rPr b="1" i="0" sz="1800"/>
              <a:t>divides cada sílaba</a:t>
            </a:r>
            <a:r>
              <a:rPr b="0" i="0" sz="1800"/>
              <a:t> mientras señalas tu boca.</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Permita que los estudiantes translingüen</a:t>
            </a:r>
            <a:r>
              <a:rPr b="0" i="0" sz="1800"/>
              <a:t>, o usen varios idiomas dentro de una sola oración. </a:t>
            </a:r>
            <a:r>
              <a:rPr b="1" i="0" sz="1800"/>
              <a:t>Enfatice que usen la palabra de vocabulario tal como se presenta</a:t>
            </a:r>
            <a:r>
              <a:rPr b="0" i="0" sz="1800"/>
              <a:t> y anime a los estudiantes a expresarse de la manera que les resulte más cómoda.</a:t>
            </a:r>
          </a:p>
        </p:txBody>
      </p:sp>
      <p:sp>
        <p:nvSpPr>
          <p:cNvPr id="12" name="TextBox 11"/>
          <p:cNvSpPr txBox="1"/>
          <p:nvPr/>
        </p:nvSpPr>
        <p:spPr>
          <a:xfrm>
            <a:off x="6574536" y="2843784"/>
            <a:ext cx="3867912" cy="1481328"/>
          </a:xfrm>
          <a:prstGeom prst="rect">
            <a:avLst/>
          </a:prstGeom>
          <a:noFill/>
        </p:spPr>
        <p:txBody>
          <a:bodyPr wrap="square" anchor="ctr">
            <a:spAutoFit/>
          </a:bodyPr>
          <a:lstStyle/>
          <a:p>
            <a:pPr algn="l"/>
            <a:r>
              <a:rPr b="0" i="0" sz="1800"/>
              <a:t>Haga que los estudiantes participen en conversaciones estructuradas, pero </a:t>
            </a:r>
            <a:r>
              <a:rPr b="1" i="0" sz="1800"/>
              <a:t>asegúrese de que estén listos antes de incluirlos en el grupo de aleatorización</a:t>
            </a:r>
            <a:r>
              <a:rPr b="0" i="0" sz="1800"/>
              <a:t> para ser llamados en toda la clase.</a:t>
            </a:r>
          </a:p>
        </p:txBody>
      </p:sp>
      <p:sp>
        <p:nvSpPr>
          <p:cNvPr id="13" name="TextBox 12"/>
          <p:cNvSpPr txBox="1"/>
          <p:nvPr/>
        </p:nvSpPr>
        <p:spPr>
          <a:xfrm>
            <a:off x="137160" y="5138928"/>
            <a:ext cx="5184648" cy="1353312"/>
          </a:xfrm>
          <a:prstGeom prst="rect">
            <a:avLst/>
          </a:prstGeom>
          <a:noFill/>
        </p:spPr>
        <p:txBody>
          <a:bodyPr wrap="square" anchor="ctr">
            <a:spAutoFit/>
          </a:bodyPr>
          <a:lstStyle/>
          <a:p>
            <a:pPr algn="l"/>
            <a:r>
              <a:rPr b="1" i="0" sz="1800"/>
              <a:t>Comparta las imágenes y los inicios de oraciones</a:t>
            </a:r>
            <a:r>
              <a:rPr b="0" i="0" sz="1800"/>
              <a:t> con los estudiantes </a:t>
            </a:r>
            <a:r>
              <a:rPr b="1" i="0" sz="1800"/>
              <a:t>el día anterior</a:t>
            </a:r>
            <a:r>
              <a:rPr b="0" i="0" sz="1800"/>
              <a:t> y haga que escriban sus respuestas. </a:t>
            </a:r>
          </a:p>
          <a:p>
            <a:pPr algn="l"/>
            <a:r>
              <a:rPr b="0" i="0" sz="1800"/>
              <a:t> </a:t>
            </a:r>
            <a:r>
              <a:rPr b="0" i="1" sz="1800"/>
              <a:t>¿Su principiante lee en Inglés?</a:t>
            </a:r>
            <a:r>
              <a:rPr b="0" i="0" sz="1800"/>
              <a:t> Intente proporcionar los visuales en Inglés a su recién llegado </a:t>
            </a:r>
            <a:r>
              <a:rPr b="1" i="0" sz="1800"/>
              <a:t>el día anterior</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Si los inicios de las oraciones son complejos,</a:t>
            </a:r>
          </a:p>
          <a:p>
            <a:r>
              <a:rPr b="1"/>
              <a:t>anime a los estudiantes a usar: </a:t>
            </a:r>
          </a:p>
          <a:p>
            <a:r>
              <a:rPr>
                <a:solidFill>
                  <a:srgbClr val="843C0C"/>
                </a:solidFill>
              </a:rPr>
              <a:t>Observacional:</a:t>
            </a:r>
          </a:p>
          <a:p>
            <a:r>
              <a:rPr i="1">
                <a:solidFill>
                  <a:srgbClr val="C55A11"/>
                </a:solidFill>
              </a:rPr>
              <a:t>Yo noto… o [palabra] es…</a:t>
            </a:r>
          </a:p>
          <a:p>
            <a:r>
              <a:rPr>
                <a:solidFill>
                  <a:srgbClr val="7030A0"/>
                </a:solidFill>
              </a:rPr>
              <a:t>Relacional:</a:t>
            </a:r>
          </a:p>
          <a:p>
            <a:r>
              <a:rPr i="1">
                <a:solidFill>
                  <a:srgbClr val="954ECA"/>
                </a:solidFill>
              </a:rPr>
              <a:t>[palabra #1] es…, pero [palabra #2] es…</a:t>
            </a:r>
          </a:p>
          <a:p>
            <a:r>
              <a:rPr>
                <a:solidFill>
                  <a:srgbClr val="1F4E79"/>
                </a:solidFill>
              </a:rPr>
              <a:t>Inferencial:</a:t>
            </a:r>
          </a:p>
          <a:p>
            <a:r>
              <a:rPr i="1">
                <a:solidFill>
                  <a:srgbClr val="2E75B6"/>
                </a:solidFill>
              </a:rPr>
              <a:t>Yo creo que [palabra]… o Yo predigo que [palabra]…</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4809744"/>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276088"/>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4654296"/>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193792"/>
            <a:ext cx="770311" cy="539496"/>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i="0" u="sng"/>
            </a:pPr>
            <a:r>
              <a:t>Calentamiento</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5"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i="0"/>
              <a:t>5 cosas que notas en esta imagen.
</a:t>
            </a:r>
            <a:r>
              <a:rPr b="0" i="1"/>
              <a:t>Yo noto…
</a:t>
            </a:r>
            <a:r>
              <a:rPr b="1" i="0"/>
              <a:t>1 cosa que te preguntas sobre esta imagen.
</a:t>
            </a:r>
            <a:r>
              <a:rPr b="0" i="1"/>
              <a:t>Me pregunto…</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Ke02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sp>
        <p:nvSpPr>
          <p:cNvPr id="2" name="TextBox 1"/>
          <p:cNvSpPr txBox="1"/>
          <p:nvPr/>
        </p:nvSpPr>
        <p:spPr>
          <a:xfrm>
            <a:off x="54864" y="18288"/>
            <a:ext cx="2788920" cy="3529584"/>
          </a:xfrm>
          <a:prstGeom prst="rect">
            <a:avLst/>
          </a:prstGeom>
          <a:noFill/>
        </p:spPr>
        <p:txBody>
          <a:bodyPr wrap="square">
            <a:spAutoFit/>
          </a:bodyPr>
          <a:lstStyle/>
          <a:p>
            <a:pPr>
              <a:spcAft>
                <a:spcPts val="800"/>
              </a:spcAft>
              <a:defRPr sz="1800" b="1" u="sng">
                <a:solidFill>
                  <a:srgbClr val="000000"/>
                </a:solidFill>
              </a:defRPr>
            </a:pPr>
            <a:r>
              <a:t>Conversación de Objetivos</a:t>
            </a:r>
          </a:p>
          <a:p>
            <a:pPr>
              <a:spcAft>
                <a:spcPts val="1000"/>
              </a:spcAft>
            </a:pPr>
            <a:r>
              <a:rPr sz="1800" b="0">
                <a:solidFill>
                  <a:srgbClr val="000000"/>
                </a:solidFill>
              </a:rPr>
              <a:t>Basado en el </a:t>
            </a:r>
            <a:r>
              <a:rPr sz="1800" b="1">
                <a:solidFill>
                  <a:srgbClr val="000000"/>
                </a:solidFill>
              </a:rPr>
              <a:t>objetivo del lenguaje</a:t>
            </a:r>
            <a:r>
              <a:rPr sz="1800" b="0">
                <a:solidFill>
                  <a:srgbClr val="000000"/>
                </a:solidFill>
              </a:rPr>
              <a:t> y las imágenes,
completa una de estas:</a:t>
            </a:r>
          </a:p>
          <a:p>
            <a:pPr marL="256032" indent="-146304">
              <a:spcAft>
                <a:spcPts val="800"/>
              </a:spcAft>
              <a:buChar char="•"/>
              <a:defRPr>
                <a:solidFill>
                  <a:srgbClr val="548235"/>
                </a:solidFill>
              </a:defRPr>
            </a:pPr>
            <a:r>
              <a:rPr sz="1800" i="1">
                <a:solidFill>
                  <a:srgbClr val="548235"/>
                </a:solidFill>
              </a:rPr>
              <a:t>Creo que la pregunta esta pidiendo...</a:t>
            </a:r>
          </a:p>
          <a:p>
            <a:pPr marL="256032" indent="-146304">
              <a:spcAft>
                <a:spcPts val="800"/>
              </a:spcAft>
              <a:buChar char="•"/>
              <a:defRPr>
                <a:solidFill>
                  <a:srgbClr val="000000"/>
                </a:solidFill>
              </a:defRPr>
            </a:pPr>
            <a:r>
              <a:rPr sz="1800" i="1">
                <a:solidFill>
                  <a:srgbClr val="000000"/>
                </a:solidFill>
              </a:rPr>
              <a:t>Creo que el termino _____ significa... porque...</a:t>
            </a:r>
          </a:p>
          <a:p>
            <a:pPr marL="256032" indent="-146304">
              <a:spcAft>
                <a:spcPts val="800"/>
              </a:spcAft>
              <a:buChar char="•"/>
              <a:defRPr>
                <a:solidFill>
                  <a:srgbClr val="548235"/>
                </a:solidFill>
              </a:defRPr>
            </a:pPr>
            <a:r>
              <a:rPr sz="1800" i="1">
                <a:solidFill>
                  <a:srgbClr val="548235"/>
                </a:solidFill>
              </a:rPr>
              <a:t>La imagen me hace pensar en... porque...</a:t>
            </a:r>
          </a:p>
        </p:txBody>
      </p:sp>
      <p:cxnSp>
        <p:nvCxnSpPr>
          <p:cNvPr id="3" name="Connector 2"/>
          <p:cNvCxnSpPr/>
          <p:nvPr/>
        </p:nvCxnSpPr>
        <p:spPr>
          <a:xfrm>
            <a:off x="3044952" y="0"/>
            <a:ext cx="0" cy="685800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4" name="Picture 3"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6"/>
          <a:stretch>
            <a:fillRect/>
          </a:stretch>
        </p:blipFill>
        <p:spPr>
          <a:xfrm>
            <a:off x="1188720" y="4782312"/>
            <a:ext cx="676656" cy="274320"/>
          </a:xfrm>
          <a:prstGeom prst="rect">
            <a:avLst/>
          </a:prstGeom>
        </p:spPr>
      </p:pic>
      <p:pic>
        <p:nvPicPr>
          <p:cNvPr id="9" name="Picture 8" descr="group.png"/>
          <p:cNvPicPr>
            <a:picLocks noChangeAspect="1"/>
          </p:cNvPicPr>
          <p:nvPr/>
        </p:nvPicPr>
        <p:blipFill>
          <a:blip r:embed="rId7"/>
          <a:stretch>
            <a:fillRect/>
          </a:stretch>
        </p:blipFill>
        <p:spPr>
          <a:xfrm>
            <a:off x="2258568" y="4672584"/>
            <a:ext cx="594360" cy="493776"/>
          </a:xfrm>
          <a:prstGeom prst="rect">
            <a:avLst/>
          </a:prstGeom>
        </p:spPr>
      </p:pic>
      <p:pic>
        <p:nvPicPr>
          <p:cNvPr id="10" name="Picture 9" descr="white-shoe.png"/>
          <p:cNvPicPr>
            <a:picLocks noChangeAspect="1"/>
          </p:cNvPicPr>
          <p:nvPr/>
        </p:nvPicPr>
        <p:blipFill>
          <a:blip r:embed="rId8"/>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Señal: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Va 1.º:</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7"/>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18"/>
          <a:stretch>
            <a:fillRect/>
          </a:stretch>
        </p:blipFill>
        <p:spPr>
          <a:xfrm>
            <a:off x="1124712" y="4672584"/>
            <a:ext cx="795528" cy="502920"/>
          </a:xfrm>
          <a:prstGeom prst="rect">
            <a:avLst/>
          </a:prstGeom>
        </p:spPr>
      </p:pic>
      <p:pic>
        <p:nvPicPr>
          <p:cNvPr id="27" name="Picture 26" descr="bracket3_orange.png"/>
          <p:cNvPicPr>
            <a:picLocks noChangeAspect="1"/>
          </p:cNvPicPr>
          <p:nvPr/>
        </p:nvPicPr>
        <p:blipFill>
          <a:blip r:embed="rId19"/>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0"/>
          <a:stretch>
            <a:fillRect/>
          </a:stretch>
        </p:blipFill>
        <p:spPr>
          <a:xfrm>
            <a:off x="786384" y="5943600"/>
            <a:ext cx="786384" cy="548640"/>
          </a:xfrm>
          <a:prstGeom prst="rect">
            <a:avLst/>
          </a:prstGeom>
        </p:spPr>
      </p:pic>
      <p:pic>
        <p:nvPicPr>
          <p:cNvPr id="29" name="Picture 28" descr="logo.png"/>
          <p:cNvPicPr>
            <a:picLocks noChangeAspect="1"/>
          </p:cNvPicPr>
          <p:nvPr/>
        </p:nvPicPr>
        <p:blipFill>
          <a:blip r:embed="rId21"/>
          <a:stretch>
            <a:fillRect/>
          </a:stretch>
        </p:blipFill>
        <p:spPr>
          <a:xfrm>
            <a:off x="0" y="6611112"/>
            <a:ext cx="1995054" cy="241069"/>
          </a:xfrm>
          <a:prstGeom prst="rect">
            <a:avLst/>
          </a:prstGeom>
        </p:spPr>
      </p:pic>
      <p:pic>
        <p:nvPicPr>
          <p:cNvPr id="30" name="Picture 29" descr="se.png"/>
          <p:cNvPicPr>
            <a:picLocks noChangeAspect="1"/>
          </p:cNvPicPr>
          <p:nvPr/>
        </p:nvPicPr>
        <p:blipFill>
          <a:blip r:embed="rId22"/>
          <a:stretch>
            <a:fillRect/>
          </a:stretch>
        </p:blipFill>
        <p:spPr>
          <a:xfrm>
            <a:off x="2240280" y="6547104"/>
            <a:ext cx="565265" cy="310896"/>
          </a:xfrm>
          <a:prstGeom prst="rect">
            <a:avLst/>
          </a:prstGeom>
        </p:spPr>
      </p:pic>
      <p:sp>
        <p:nvSpPr>
          <p:cNvPr id="31" name="TextBox 30"/>
          <p:cNvSpPr txBox="1"/>
          <p:nvPr/>
        </p:nvSpPr>
        <p:spPr>
          <a:xfrm>
            <a:off x="3401568" y="118872"/>
            <a:ext cx="5440680" cy="457200"/>
          </a:xfrm>
          <a:prstGeom prst="rect">
            <a:avLst/>
          </a:prstGeom>
          <a:noFill/>
        </p:spPr>
        <p:txBody>
          <a:bodyPr wrap="square">
            <a:spAutoFit/>
          </a:bodyPr>
          <a:lstStyle/>
          <a:p>
            <a:pPr>
              <a:defRPr sz="3200" b="1" i="0" u="none">
                <a:solidFill>
                  <a:srgbClr val="000000"/>
                </a:solidFill>
              </a:defRPr>
            </a:pPr>
            <a:r>
              <a:t>Enfoque de hoy: </a:t>
            </a:r>
            <a:r>
              <a:rPr sz="2700" b="1">
                <a:solidFill>
                  <a:srgbClr val="7030A0"/>
                </a:solidFill>
              </a:rPr>
              <a:t>quiere</a:t>
            </a:r>
          </a:p>
        </p:txBody>
      </p:sp>
      <p:sp>
        <p:nvSpPr>
          <p:cNvPr id="32" name="TextBox 31"/>
          <p:cNvSpPr txBox="1"/>
          <p:nvPr/>
        </p:nvSpPr>
        <p:spPr>
          <a:xfrm>
            <a:off x="3401568" y="1325880"/>
            <a:ext cx="4572000" cy="411480"/>
          </a:xfrm>
          <a:prstGeom prst="rect">
            <a:avLst/>
          </a:prstGeom>
          <a:noFill/>
        </p:spPr>
        <p:txBody>
          <a:bodyPr wrap="square">
            <a:spAutoFit/>
          </a:bodyPr>
          <a:lstStyle/>
          <a:p>
            <a:pPr>
              <a:defRPr sz="3200" b="1" i="0" u="sng">
                <a:solidFill>
                  <a:srgbClr val="000000"/>
                </a:solidFill>
              </a:defRPr>
            </a:pPr>
            <a:r>
              <a:t>Objetivo del contenido</a:t>
            </a:r>
          </a:p>
        </p:txBody>
      </p:sp>
      <p:sp>
        <p:nvSpPr>
          <p:cNvPr id="33" name="__dynamic_autofit__TextBox 32"/>
          <p:cNvSpPr txBox="1"/>
          <p:nvPr/>
        </p:nvSpPr>
        <p:spPr>
          <a:xfrm>
            <a:off x="3401568" y="1874519"/>
            <a:ext cx="5440680" cy="402336"/>
          </a:xfrm>
          <a:prstGeom prst="rect">
            <a:avLst/>
          </a:prstGeom>
          <a:noFill/>
        </p:spPr>
        <p:txBody>
          <a:bodyPr wrap="square">
            <a:noAutofit/>
          </a:bodyPr>
          <a:lstStyle/>
          <a:p>
            <a:pPr>
              <a:defRPr sz="2000"/>
            </a:pPr>
            <a:r>
              <a:rPr sz="2000">
                <a:solidFill>
                  <a:srgbClr val="000000"/>
                </a:solidFill>
              </a:rPr>
              <a:t>Hoy hablaremos sobre </a:t>
            </a:r>
            <a:r>
              <a:rPr sz="2000" b="1">
                <a:solidFill>
                  <a:srgbClr val="7030A0"/>
                </a:solidFill>
              </a:rPr>
              <a:t>quiere</a:t>
            </a:r>
            <a:r>
              <a:rPr sz="2000">
                <a:solidFill>
                  <a:srgbClr val="000000"/>
                </a:solidFill>
              </a:rPr>
              <a:t>.</a:t>
            </a:r>
          </a:p>
        </p:txBody>
      </p:sp>
      <p:sp>
        <p:nvSpPr>
          <p:cNvPr id="34" name="TextBox 33"/>
          <p:cNvSpPr txBox="1"/>
          <p:nvPr/>
        </p:nvSpPr>
        <p:spPr>
          <a:xfrm>
            <a:off x="3401568" y="2871216"/>
            <a:ext cx="4572000" cy="411480"/>
          </a:xfrm>
          <a:prstGeom prst="rect">
            <a:avLst/>
          </a:prstGeom>
          <a:noFill/>
        </p:spPr>
        <p:txBody>
          <a:bodyPr wrap="square">
            <a:spAutoFit/>
          </a:bodyPr>
          <a:lstStyle/>
          <a:p>
            <a:pPr>
              <a:defRPr sz="2600" b="1" i="0" u="sng">
                <a:solidFill>
                  <a:srgbClr val="000000"/>
                </a:solidFill>
              </a:defRPr>
            </a:pPr>
            <a:r>
              <a:t>Objetivo del lenguaje</a:t>
            </a:r>
          </a:p>
        </p:txBody>
      </p:sp>
      <p:sp>
        <p:nvSpPr>
          <p:cNvPr id="35" name="TextBox 34"/>
          <p:cNvSpPr txBox="1"/>
          <p:nvPr/>
        </p:nvSpPr>
        <p:spPr>
          <a:xfrm>
            <a:off x="3401568" y="3300984"/>
            <a:ext cx="5212080" cy="402336"/>
          </a:xfrm>
          <a:prstGeom prst="rect">
            <a:avLst/>
          </a:prstGeom>
          <a:noFill/>
        </p:spPr>
        <p:txBody>
          <a:bodyPr wrap="square">
            <a:spAutoFit/>
          </a:bodyPr>
          <a:lstStyle/>
          <a:p>
            <a:pPr>
              <a:defRPr sz="1800" b="0" i="0" u="none">
                <a:solidFill>
                  <a:srgbClr val="000000"/>
                </a:solidFill>
              </a:defRPr>
            </a:pPr>
            <a:r>
              <a:t>En oraciones completas, puedo responder esta pregunta usando las palabras de vocabulario a la derecha:</a:t>
            </a:r>
          </a:p>
        </p:txBody>
      </p:sp>
      <p:sp>
        <p:nvSpPr>
          <p:cNvPr id="36" name="__dynamic_autofit__TextBox 35"/>
          <p:cNvSpPr txBox="1"/>
          <p:nvPr/>
        </p:nvSpPr>
        <p:spPr>
          <a:xfrm>
            <a:off x="3401568" y="3977639"/>
            <a:ext cx="5303520" cy="566928"/>
          </a:xfrm>
          <a:prstGeom prst="rect">
            <a:avLst/>
          </a:prstGeom>
          <a:noFill/>
        </p:spPr>
        <p:txBody>
          <a:bodyPr wrap="square">
            <a:noAutofit/>
          </a:bodyPr>
          <a:lstStyle/>
          <a:p>
            <a:pPr>
              <a:defRPr sz="2000"/>
            </a:pPr>
            <a:r>
              <a:rPr sz="2000"/>
              <a:t>¿Qué cosas quieres pero no necesitas?</a:t>
            </a:r>
          </a:p>
        </p:txBody>
      </p:sp>
      <p:sp>
        <p:nvSpPr>
          <p:cNvPr id="37" name="__dynamic_autofit__TextBox 36"/>
          <p:cNvSpPr txBox="1"/>
          <p:nvPr/>
        </p:nvSpPr>
        <p:spPr>
          <a:xfrm>
            <a:off x="3401568" y="4681728"/>
            <a:ext cx="5303520" cy="621792"/>
          </a:xfrm>
          <a:prstGeom prst="rect">
            <a:avLst/>
          </a:prstGeom>
          <a:noFill/>
        </p:spPr>
        <p:txBody>
          <a:bodyPr wrap="square">
            <a:noAutofit/>
          </a:bodyPr>
          <a:lstStyle/>
          <a:p>
            <a:pPr>
              <a:defRPr sz="1700"/>
            </a:pPr>
            <a:r>
              <a:rPr sz="1700" i="1"/>
              <a:t>Algunas cosas que quiero pero no necesito son…</a:t>
            </a:r>
          </a:p>
        </p:txBody>
      </p:sp>
      <p:pic>
        <p:nvPicPr>
          <p:cNvPr id="38" name="Picture 37" descr="SocKe029w.png"/>
          <p:cNvPicPr>
            <a:picLocks noChangeAspect="1"/>
          </p:cNvPicPr>
          <p:nvPr/>
        </p:nvPicPr>
        <p:blipFill>
          <a:blip r:embed="rId23"/>
          <a:stretch>
            <a:fillRect/>
          </a:stretch>
        </p:blipFill>
        <p:spPr>
          <a:xfrm>
            <a:off x="9144000" y="2286000"/>
            <a:ext cx="3054096" cy="22860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Ke02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1188720"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2258568"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Señal: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Va 1.º:</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124712"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i="0" u="sng"/>
            </a:pPr>
            <a:r>
              <a:t>Pregunta de Observación</a:t>
            </a:r>
          </a:p>
        </p:txBody>
      </p:sp>
      <p:sp>
        <p:nvSpPr>
          <p:cNvPr id="30" name="__dynamic_autofit__TextBox 29"/>
          <p:cNvSpPr txBox="1"/>
          <p:nvPr/>
        </p:nvSpPr>
        <p:spPr>
          <a:xfrm>
            <a:off x="1" y="365760"/>
            <a:ext cx="3044952" cy="1764792"/>
          </a:xfrm>
          <a:prstGeom prst="rect">
            <a:avLst/>
          </a:prstGeom>
          <a:noFill/>
        </p:spPr>
        <p:txBody>
          <a:bodyPr wrap="square">
            <a:noAutofit/>
          </a:bodyPr>
          <a:lstStyle/>
          <a:p>
            <a:pPr>
              <a:defRPr sz="1800"/>
            </a:pPr>
            <a:r>
              <a:rPr sz="1800"/>
              <a:t>¿Qué son los </a:t>
            </a:r>
            <a:r>
              <a:rPr sz="1800" b="1">
                <a:solidFill>
                  <a:srgbClr val="7030A0"/>
                </a:solidFill>
              </a:rPr>
              <a:t>deseos</a:t>
            </a:r>
            <a:r>
              <a:rPr sz="1800"/>
              <a:t>?</a:t>
            </a:r>
          </a:p>
        </p:txBody>
      </p:sp>
      <p:sp>
        <p:nvSpPr>
          <p:cNvPr id="31" name="__dynamic_autofit__TextBox 30"/>
          <p:cNvSpPr txBox="1"/>
          <p:nvPr/>
        </p:nvSpPr>
        <p:spPr>
          <a:xfrm>
            <a:off x="1" y="2130552"/>
            <a:ext cx="3044952" cy="1764792"/>
          </a:xfrm>
          <a:prstGeom prst="rect">
            <a:avLst/>
          </a:prstGeom>
          <a:noFill/>
        </p:spPr>
        <p:txBody>
          <a:bodyPr wrap="square">
            <a:noAutofit/>
          </a:bodyPr>
          <a:lstStyle/>
          <a:p>
            <a:pPr>
              <a:defRPr sz="1800" i="1"/>
            </a:pPr>
            <a:r>
              <a:rPr sz="1800" i="1" b="1">
                <a:solidFill>
                  <a:srgbClr val="7030A0"/>
                </a:solidFill>
              </a:rPr>
              <a:t>Los deseos</a:t>
            </a:r>
            <a:r>
              <a:rPr sz="1800" i="1"/>
              <a:t> son…</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Ke02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2148840"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86000" y="5907024"/>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Pregunta Inferencial</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¿Qué cosas quieres pero no necesitas?</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Algunas cosas que quiero pero no necesito son…</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Extensión de actividades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100"/>
              <a:t>Use cualquiera o todas las actividades en las siguientes diapositivas entre conversaciones estructuradas o después de que los estudiantes hayan completado todas las conversaciones estructuradas.</a:t>
            </a:r>
          </a:p>
        </p:txBody>
      </p:sp>
      <p:sp>
        <p:nvSpPr>
          <p:cNvPr id="6" name="TextBox 5"/>
          <p:cNvSpPr txBox="1"/>
          <p:nvPr/>
        </p:nvSpPr>
        <p:spPr>
          <a:xfrm>
            <a:off x="420624" y="1673352"/>
            <a:ext cx="5678424" cy="4800600"/>
          </a:xfrm>
          <a:prstGeom prst="rect">
            <a:avLst/>
          </a:prstGeom>
          <a:noFill/>
        </p:spPr>
        <p:txBody>
          <a:bodyPr wrap="square" anchor="ctr">
            <a:spAutoFit/>
          </a:bodyPr>
          <a:lstStyle/>
          <a:p>
            <a:pPr algn="l"/>
            <a:r>
              <a:rPr b="1" i="0" sz="2000"/>
              <a:t>•   Dibuja y escribe</a:t>
            </a:r>
          </a:p>
          <a:p>
            <a:pPr algn="l"/>
            <a:r>
              <a:rPr b="0" i="1" sz="2000"/>
              <a:t>Invite al grupo a dibujar la palabra de vocabulario, colocar etiquetas con los conceptos clave de la lección y, después, explicar por escrito cómo ese dibujo y esas etiquetas muestran lo que entienden de la palabra.</a:t>
            </a:r>
          </a:p>
          <a:p>
            <a:pPr algn="l"/>
            <a:r>
              <a:rPr b="1" i="0" sz="2000"/>
              <a:t>•   Completa la imagen</a:t>
            </a:r>
            <a:r>
              <a:rPr b="0" i="0" sz="2000"/>
              <a:t> </a:t>
            </a:r>
          </a:p>
          <a:p>
            <a:pPr algn="l"/>
            <a:r>
              <a:rPr b="0" i="1" sz="2000"/>
              <a:t>Haz esto antes de mostrar la imagen completa para una actividad de predicción, o después de mostrar la imagen para un ejercicio de recordación.</a:t>
            </a:r>
          </a:p>
          <a:p>
            <a:pPr algn="l"/>
            <a:r>
              <a:rPr b="1" i="0" sz="2000"/>
              <a:t>•   Rellénalo</a:t>
            </a:r>
          </a:p>
          <a:p>
            <a:pPr algn="l"/>
            <a:r>
              <a:rPr b="0" i="1" sz="2000"/>
              <a:t>Al igual que “Completa la imagen”, esta actividad también es excelente como vista previa o revisión.</a:t>
            </a:r>
          </a:p>
          <a:p>
            <a:pPr algn="l"/>
            <a:r>
              <a:rPr b="1" i="0" sz="2000"/>
              <a:t>•   Evidencia-Afirmación-Razonamiento</a:t>
            </a:r>
          </a:p>
          <a:p>
            <a:pPr algn="l"/>
            <a:r>
              <a:rPr b="0" i="1" sz="2000"/>
              <a:t>Haga que los estudiantes formulen una pregunta y luego la respondan con una afirmación y un razonamiento basado en evidencias.</a:t>
            </a:r>
          </a:p>
        </p:txBody>
      </p:sp>
      <p:sp>
        <p:nvSpPr>
          <p:cNvPr id="7" name="TextBox 6"/>
          <p:cNvSpPr txBox="1"/>
          <p:nvPr/>
        </p:nvSpPr>
        <p:spPr>
          <a:xfrm>
            <a:off x="6099048" y="2404872"/>
            <a:ext cx="5678424" cy="3474720"/>
          </a:xfrm>
          <a:prstGeom prst="rect">
            <a:avLst/>
          </a:prstGeom>
          <a:noFill/>
        </p:spPr>
        <p:txBody>
          <a:bodyPr wrap="square" anchor="ctr">
            <a:spAutoFit/>
          </a:bodyPr>
          <a:lstStyle/>
          <a:p>
            <a:pPr algn="l"/>
            <a:r>
              <a:rPr b="1" i="0" sz="2000"/>
              <a:t>•   Mapa de palabras</a:t>
            </a:r>
          </a:p>
          <a:p>
            <a:pPr algn="l"/>
            <a:r>
              <a:rPr b="0" i="1" sz="2000"/>
              <a:t>Haga que los estudiantes hagan conexiones con otras palabras en esta unidad, o con otras palabras en unidades anteriores. Esta actividad es excelente como revisión de la unidad!</a:t>
            </a:r>
          </a:p>
          <a:p>
            <a:pPr algn="l"/>
            <a:r>
              <a:rPr b="1" i="0" sz="2000"/>
              <a:t>•   Párrafo ambulante</a:t>
            </a:r>
            <a:r>
              <a:rPr b="0" i="0" sz="2000"/>
              <a:t> </a:t>
            </a:r>
          </a:p>
          <a:p>
            <a:pPr algn="l"/>
            <a:r>
              <a:rPr b="0" i="1" sz="2000"/>
              <a:t>¡Haga que los estudiantes se muevan y escriban! Se puede hacer en cualquier momento de la lección, pero es una excelente revisión al final de la lección.</a:t>
            </a:r>
          </a:p>
          <a:p>
            <a:pPr algn="l"/>
            <a:r>
              <a:rPr b="1" i="0" sz="2000"/>
              <a:t>•   Escritura</a:t>
            </a:r>
          </a:p>
          <a:p>
            <a:pPr algn="l"/>
            <a:r>
              <a:rPr b="0" i="1" sz="2000"/>
              <a:t>Esto es muy recomendable después de completar las conversaciones estructuradas, como una actividad de cierre o una alternativa al ticket de salida de la lección. Pida a los estudiantes que escriban todo lo que han aprendido sobre la palabra de vocabulario, estructurándolo con los inicios de oración de sus conversaciones estructuradas y el vocabulario clave.</a:t>
            </a:r>
          </a:p>
        </p:txBody>
      </p:sp>
      <p:sp>
        <p:nvSpPr>
          <p:cNvPr id="8" name="TextBox 7">
            <a:hlinkClick action="ppaction://hlinksldjump" r:id="rId5"/>
          </p:cNvPr>
          <p:cNvSpPr txBox="1"/>
          <p:nvPr/>
        </p:nvSpPr>
        <p:spPr>
          <a:xfrm>
            <a:off x="4663440" y="299008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9" name="TextBox 8">
            <a:hlinkClick action="ppaction://hlinksldjump" r:id="rId6"/>
          </p:cNvPr>
          <p:cNvSpPr txBox="1"/>
          <p:nvPr/>
        </p:nvSpPr>
        <p:spPr>
          <a:xfrm>
            <a:off x="4663440" y="3959352"/>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0" name="TextBox 9">
            <a:hlinkClick action="ppaction://hlinksldjump" r:id="rId7"/>
          </p:cNvPr>
          <p:cNvSpPr txBox="1"/>
          <p:nvPr/>
        </p:nvSpPr>
        <p:spPr>
          <a:xfrm>
            <a:off x="4663440" y="5038344"/>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1" name="TextBox 10">
            <a:hlinkClick action="ppaction://hlinksldjump" r:id="rId8"/>
          </p:cNvPr>
          <p:cNvSpPr txBox="1"/>
          <p:nvPr/>
        </p:nvSpPr>
        <p:spPr>
          <a:xfrm>
            <a:off x="4663440" y="5934456"/>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2" name="TextBox 11">
            <a:hlinkClick action="ppaction://hlinksldjump" r:id="rId9"/>
          </p:cNvPr>
          <p:cNvSpPr txBox="1"/>
          <p:nvPr/>
        </p:nvSpPr>
        <p:spPr>
          <a:xfrm>
            <a:off x="10671048" y="271576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3" name="TextBox 12">
            <a:hlinkClick action="ppaction://hlinksldjump" r:id="rId10"/>
          </p:cNvPr>
          <p:cNvSpPr txBox="1"/>
          <p:nvPr/>
        </p:nvSpPr>
        <p:spPr>
          <a:xfrm>
            <a:off x="10671048" y="3959352"/>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4" name="TextBox 13">
            <a:hlinkClick action="ppaction://hlinksldjump" r:id="rId11"/>
          </p:cNvPr>
          <p:cNvSpPr txBox="1"/>
          <p:nvPr/>
        </p:nvSpPr>
        <p:spPr>
          <a:xfrm>
            <a:off x="10671048" y="628192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