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55.png"/><Relationship Id="rId20" Type="http://schemas.openxmlformats.org/officeDocument/2006/relationships/image" Target="../media/image56.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55.png"/><Relationship Id="rId20" Type="http://schemas.openxmlformats.org/officeDocument/2006/relationships/image" Target="../media/image56.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2.png"/><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K03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lake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lake</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K03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K038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river</a:t>
            </a:r>
            <a:r>
              <a:t> related to </a:t>
            </a:r>
            <a:r>
              <a:rPr b="1">
                <a:solidFill>
                  <a:srgbClr val="7030A0"/>
                </a:solidFill>
              </a:rPr>
              <a:t>lake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River</a:t>
            </a:r>
            <a:r>
              <a:t> is related to a </a:t>
            </a:r>
            <a:r>
              <a:rPr b="1">
                <a:solidFill>
                  <a:srgbClr val="7030A0"/>
                </a:solidFill>
              </a:rPr>
              <a:t>lake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sz="2800" b="1"/>
              <a:t>What might you do at a </a:t>
            </a:r>
            <a:r>
              <a:rPr sz="2800" b="1">
                <a:solidFill>
                  <a:srgbClr val="7030A0"/>
                </a:solidFill>
              </a:rPr>
              <a:t>river</a:t>
            </a:r>
            <a:r>
              <a:rPr sz="2800" b="1"/>
              <a:t>?</a:t>
            </a:r>
          </a:p>
        </p:txBody>
      </p:sp>
      <p:sp>
        <p:nvSpPr>
          <p:cNvPr id="5" name="TextBox 4"/>
          <p:cNvSpPr txBox="1"/>
          <p:nvPr/>
        </p:nvSpPr>
        <p:spPr>
          <a:xfrm>
            <a:off x="0" y="1490472"/>
            <a:ext cx="5751576" cy="923544"/>
          </a:xfrm>
          <a:prstGeom prst="rect">
            <a:avLst/>
          </a:prstGeom>
          <a:noFill/>
        </p:spPr>
        <p:txBody>
          <a:bodyPr wrap="square">
            <a:spAutoFit/>
          </a:bodyPr>
          <a:lstStyle/>
          <a:p>
            <a:r>
              <a:rPr sz="2800" i="1"/>
              <a:t>At a </a:t>
            </a:r>
            <a:r>
              <a:rPr sz="2800" b="1" i="1">
                <a:solidFill>
                  <a:srgbClr val="7030A0"/>
                </a:solidFill>
              </a:rPr>
              <a:t>river</a:t>
            </a:r>
            <a:r>
              <a:rPr sz="2800" i="1"/>
              <a:t>, people might…</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K03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K03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K03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gold.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gold.png"/>
          <p:cNvPicPr>
            <a:picLocks noChangeAspect="1"/>
          </p:cNvPicPr>
          <p:nvPr/>
        </p:nvPicPr>
        <p:blipFill>
          <a:blip r:embed="rId22"/>
          <a:stretch>
            <a:fillRect/>
          </a:stretch>
        </p:blipFill>
        <p:spPr>
          <a:xfrm>
            <a:off x="822960" y="4672584"/>
            <a:ext cx="795528" cy="502920"/>
          </a:xfrm>
          <a:prstGeom prst="rect">
            <a:avLst/>
          </a:prstGeom>
        </p:spPr>
      </p:pic>
      <p:pic>
        <p:nvPicPr>
          <p:cNvPr id="28" name="Picture 27" descr="bracket3_gold.png"/>
          <p:cNvPicPr>
            <a:picLocks noChangeAspect="1"/>
          </p:cNvPicPr>
          <p:nvPr/>
        </p:nvPicPr>
        <p:blipFill>
          <a:blip r:embed="rId23"/>
          <a:stretch>
            <a:fillRect/>
          </a:stretch>
        </p:blipFill>
        <p:spPr>
          <a:xfrm>
            <a:off x="2130552" y="5413248"/>
            <a:ext cx="274320" cy="274320"/>
          </a:xfrm>
          <a:prstGeom prst="rect">
            <a:avLst/>
          </a:prstGeom>
        </p:spPr>
      </p:pic>
      <p:pic>
        <p:nvPicPr>
          <p:cNvPr id="29" name="Picture 28" descr="bracket4_gold.png"/>
          <p:cNvPicPr>
            <a:picLocks noChangeAspect="1"/>
          </p:cNvPicPr>
          <p:nvPr/>
        </p:nvPicPr>
        <p:blipFill>
          <a:blip r:embed="rId24"/>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might you do at a </a:t>
            </a:r>
            <a:r>
              <a:rPr b="1">
                <a:solidFill>
                  <a:srgbClr val="7030A0"/>
                </a:solidFill>
              </a:rPr>
              <a:t>river</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At a </a:t>
            </a:r>
            <a:r>
              <a:rPr b="1">
                <a:solidFill>
                  <a:srgbClr val="7030A0"/>
                </a:solidFill>
              </a:rPr>
              <a:t>river</a:t>
            </a:r>
            <a:r>
              <a:t>, people might…</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Evidence-Claim-Reasoning</a:t>
            </a:r>
          </a:p>
          <a:p>
            <a:pPr algn="l"/>
            <a:r>
              <a:rPr b="0" i="1" sz="2000"/>
              <a:t>Have students create a question, then answer it with a claim and evidence-based reasoning.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3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river</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river</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3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river</a:t>
            </a:r>
            <a:r>
              <a:rPr sz="2000"/>
              <a:t>
• My visual is…
• It relates to what I’ve learned about </a:t>
            </a:r>
            <a:r>
              <a:rPr b="1" sz="2000">
                <a:solidFill>
                  <a:srgbClr val="7030A0"/>
                </a:solidFill>
              </a:rPr>
              <a:t>river</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river</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3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river.</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3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K03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694944"/>
            <a:ext cx="3044952" cy="466344"/>
          </a:xfrm>
          <a:prstGeom prst="rect">
            <a:avLst/>
          </a:prstGeom>
          <a:noFill/>
        </p:spPr>
        <p:txBody>
          <a:bodyPr wrap="square" anchor="ctr">
            <a:spAutoFit/>
          </a:bodyPr>
          <a:lstStyle/>
          <a:p>
            <a:pPr algn="l"/>
            <a:r>
              <a:rPr b="0" i="0" sz="1800"/>
              <a:t>Choose a question:</a:t>
            </a:r>
          </a:p>
        </p:txBody>
      </p:sp>
      <p:sp>
        <p:nvSpPr>
          <p:cNvPr id="25" name="TextBox 24"/>
          <p:cNvSpPr txBox="1"/>
          <p:nvPr/>
        </p:nvSpPr>
        <p:spPr>
          <a:xfrm>
            <a:off x="0" y="0"/>
            <a:ext cx="3044952" cy="365760"/>
          </a:xfrm>
          <a:prstGeom prst="rect">
            <a:avLst/>
          </a:prstGeom>
          <a:noFill/>
        </p:spPr>
        <p:txBody>
          <a:bodyPr wrap="square">
            <a:spAutoFit/>
          </a:bodyPr>
          <a:lstStyle/>
          <a:p>
            <a:pPr>
              <a:defRPr sz="2000" b="1" u="sng"/>
            </a:pPr>
            <a:r>
              <a:rPr b="1" u="sng" sz="2000">
                <a:solidFill>
                  <a:srgbClr val="C55A11"/>
                </a:solidFill>
              </a:rPr>
              <a:t>Evidence</a:t>
            </a:r>
            <a:r>
              <a:rPr b="1" u="sng" sz="2000"/>
              <a:t>-</a:t>
            </a:r>
            <a:r>
              <a:rPr b="1" u="sng" sz="2000">
                <a:solidFill>
                  <a:srgbClr val="2E75B6"/>
                </a:solidFill>
              </a:rPr>
              <a:t>Claim</a:t>
            </a:r>
            <a:r>
              <a:rPr b="1" u="sng" sz="2000"/>
              <a:t>-</a:t>
            </a:r>
            <a:r>
              <a:rPr b="1" u="sng" sz="2000"/>
              <a:t>Reasoning</a:t>
            </a:r>
          </a:p>
        </p:txBody>
      </p:sp>
      <p:sp>
        <p:nvSpPr>
          <p:cNvPr id="26" name="TextBox 25"/>
          <p:cNvSpPr txBox="1"/>
          <p:nvPr/>
        </p:nvSpPr>
        <p:spPr>
          <a:xfrm>
            <a:off x="0" y="758952"/>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gold.png"/>
          <p:cNvPicPr>
            <a:picLocks noChangeAspect="1"/>
          </p:cNvPicPr>
          <p:nvPr/>
        </p:nvPicPr>
        <p:blipFill>
          <a:blip r:embed="rId19"/>
          <a:stretch>
            <a:fillRect/>
          </a:stretch>
        </p:blipFill>
        <p:spPr>
          <a:xfrm>
            <a:off x="868680" y="4069080"/>
            <a:ext cx="466344" cy="365760"/>
          </a:xfrm>
          <a:prstGeom prst="rect">
            <a:avLst/>
          </a:prstGeom>
        </p:spPr>
      </p:pic>
      <p:pic>
        <p:nvPicPr>
          <p:cNvPr id="29" name="Picture 28" descr="bracket2_gold.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gold.png"/>
          <p:cNvPicPr>
            <a:picLocks noChangeAspect="1"/>
          </p:cNvPicPr>
          <p:nvPr/>
        </p:nvPicPr>
        <p:blipFill>
          <a:blip r:embed="rId21"/>
          <a:stretch>
            <a:fillRect/>
          </a:stretch>
        </p:blipFill>
        <p:spPr>
          <a:xfrm>
            <a:off x="2148840" y="5413248"/>
            <a:ext cx="274320" cy="274320"/>
          </a:xfrm>
          <a:prstGeom prst="rect">
            <a:avLst/>
          </a:prstGeom>
        </p:spPr>
      </p:pic>
      <p:pic>
        <p:nvPicPr>
          <p:cNvPr id="31" name="Picture 30" descr="bracket4_gold.png"/>
          <p:cNvPicPr>
            <a:picLocks noChangeAspect="1"/>
          </p:cNvPicPr>
          <p:nvPr/>
        </p:nvPicPr>
        <p:blipFill>
          <a:blip r:embed="rId22"/>
          <a:stretch>
            <a:fillRect/>
          </a:stretch>
        </p:blipFill>
        <p:spPr>
          <a:xfrm>
            <a:off x="87782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K03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0"/>
            <a:ext cx="3044952" cy="365760"/>
          </a:xfrm>
          <a:prstGeom prst="rect">
            <a:avLst/>
          </a:prstGeom>
          <a:noFill/>
        </p:spPr>
        <p:txBody>
          <a:bodyPr wrap="square">
            <a:spAutoFit/>
          </a:bodyPr>
          <a:lstStyle/>
          <a:p>
            <a:pPr>
              <a:defRPr sz="2000" b="1" u="sng"/>
            </a:pPr>
            <a:r>
              <a:rPr b="1" u="sng" sz="2000">
                <a:solidFill>
                  <a:srgbClr val="C55A11"/>
                </a:solidFill>
              </a:rPr>
              <a:t>Evidence</a:t>
            </a:r>
            <a:r>
              <a:rPr b="1" u="sng" sz="2000"/>
              <a:t>-</a:t>
            </a:r>
            <a:r>
              <a:rPr b="1" u="sng" sz="2000">
                <a:solidFill>
                  <a:srgbClr val="2E75B6"/>
                </a:solidFill>
              </a:rPr>
              <a:t>Claim</a:t>
            </a:r>
            <a:r>
              <a:rPr b="1" u="sng" sz="2000"/>
              <a:t>-</a:t>
            </a:r>
            <a:r>
              <a:rPr b="1" u="sng" sz="2000"/>
              <a:t>Reasoning</a:t>
            </a:r>
          </a:p>
        </p:txBody>
      </p:sp>
      <p:sp>
        <p:nvSpPr>
          <p:cNvPr id="25" name="TextBox 24"/>
          <p:cNvSpPr txBox="1"/>
          <p:nvPr/>
        </p:nvSpPr>
        <p:spPr>
          <a:xfrm>
            <a:off x="0" y="457200"/>
            <a:ext cx="3044952" cy="2331720"/>
          </a:xfrm>
          <a:prstGeom prst="rect">
            <a:avLst/>
          </a:prstGeom>
          <a:noFill/>
        </p:spPr>
        <p:txBody>
          <a:bodyPr wrap="square">
            <a:spAutoFit/>
          </a:bodyPr>
          <a:lstStyle/>
          <a:p>
            <a:pPr>
              <a:defRPr sz="1800" b="1" i="0"/>
            </a:pPr>
            <a:r>
              <a:rPr sz="1800" b="0" u="sng"/>
              <a:t>Provide </a:t>
            </a:r>
            <a:r>
              <a:rPr sz="1800" b="1" u="sng">
                <a:solidFill>
                  <a:srgbClr val="C55A11"/>
                </a:solidFill>
              </a:rPr>
              <a:t>Evidence:</a:t>
            </a:r>
          </a:p>
          <a:p>
            <a:pPr>
              <a:defRPr sz="1800" b="0" i="1"/>
            </a:pPr>
            <a:r>
              <a:rPr sz="1800" i="1">
                <a:solidFill>
                  <a:srgbClr val="C55A11"/>
                </a:solidFill>
              </a:rPr>
              <a:t>•   I see that…</a:t>
            </a:r>
          </a:p>
          <a:p>
            <a:pPr>
              <a:defRPr sz="1800" b="0" i="1"/>
            </a:pPr>
            <a:r>
              <a:rPr sz="1800" i="1">
                <a:solidFill>
                  <a:srgbClr val="C55A11"/>
                </a:solidFill>
              </a:rPr>
              <a:t>•   We learned that…</a:t>
            </a:r>
          </a:p>
          <a:p>
            <a:pPr>
              <a:defRPr sz="1800" b="0" i="1"/>
            </a:pPr>
            <a:r>
              <a:rPr sz="1800" i="1">
                <a:solidFill>
                  <a:srgbClr val="C55A11"/>
                </a:solidFill>
              </a:rPr>
              <a:t>•   I read that…</a:t>
            </a:r>
          </a:p>
          <a:p>
            <a:pPr>
              <a:defRPr sz="800" b="0" i="0"/>
            </a:pPr>
            <a:r>
              <a:t> </a:t>
            </a:r>
          </a:p>
          <a:p>
            <a:pPr>
              <a:defRPr sz="1800" b="1" i="0"/>
            </a:pPr>
            <a:r>
              <a:rPr sz="1800" b="0" u="sng"/>
              <a:t>Make a </a:t>
            </a:r>
            <a:r>
              <a:rPr sz="1800" b="1" u="sng">
                <a:solidFill>
                  <a:srgbClr val="2E75B6"/>
                </a:solidFill>
              </a:rPr>
              <a:t>Claim</a:t>
            </a:r>
            <a:r>
              <a:rPr sz="1800" b="0" u="sng"/>
              <a:t> with </a:t>
            </a:r>
            <a:r>
              <a:rPr sz="1800" b="1" u="sng">
                <a:solidFill>
                  <a:srgbClr val="548235"/>
                </a:solidFill>
              </a:rPr>
              <a:t>Reasoning:</a:t>
            </a:r>
          </a:p>
          <a:p>
            <a:pPr>
              <a:defRPr sz="1800" b="0" i="1"/>
            </a:pPr>
            <a:r>
              <a:rPr sz="1800" i="1"/>
              <a:t>•   Based on </a:t>
            </a:r>
            <a:r>
              <a:rPr sz="1800" i="1">
                <a:solidFill>
                  <a:srgbClr val="C55A11"/>
                </a:solidFill>
              </a:rPr>
              <a:t>_______</a:t>
            </a:r>
            <a:r>
              <a:rPr sz="1800" i="1"/>
              <a:t>, </a:t>
            </a:r>
            <a:r>
              <a:rPr sz="1800" i="1">
                <a:solidFill>
                  <a:srgbClr val="2E75B6"/>
                </a:solidFill>
              </a:rPr>
              <a:t>I believe…</a:t>
            </a:r>
            <a:r>
              <a:rPr sz="1800" i="1"/>
              <a:t> </a:t>
            </a:r>
            <a:r>
              <a:rPr sz="1800" i="1">
                <a:solidFill>
                  <a:srgbClr val="548235"/>
                </a:solidFill>
              </a:rPr>
              <a:t>because…</a:t>
            </a:r>
          </a:p>
          <a:p>
            <a:pPr>
              <a:defRPr sz="1800" b="0" i="1"/>
            </a:pPr>
            <a:r>
              <a:rPr sz="1800" i="1">
                <a:solidFill>
                  <a:srgbClr val="C55A11"/>
                </a:solidFill>
              </a:rPr>
              <a:t>•   ______</a:t>
            </a:r>
            <a:r>
              <a:rPr sz="1800" i="1">
                <a:solidFill>
                  <a:srgbClr val="2E75B6"/>
                </a:solidFill>
              </a:rPr>
              <a:t> makes me think…</a:t>
            </a:r>
            <a:r>
              <a:rPr sz="1800" i="1"/>
              <a:t> </a:t>
            </a:r>
            <a:r>
              <a:rPr sz="1800" i="1">
                <a:solidFill>
                  <a:srgbClr val="548235"/>
                </a:solidFill>
              </a:rPr>
              <a:t>because…</a:t>
            </a:r>
          </a:p>
        </p:txBody>
      </p:sp>
      <p:pic>
        <p:nvPicPr>
          <p:cNvPr id="26" name="Picture 25" descr="se.png"/>
          <p:cNvPicPr>
            <a:picLocks noChangeAspect="1"/>
          </p:cNvPicPr>
          <p:nvPr/>
        </p:nvPicPr>
        <p:blipFill>
          <a:blip r:embed="rId18"/>
          <a:stretch>
            <a:fillRect/>
          </a:stretch>
        </p:blipFill>
        <p:spPr>
          <a:xfrm>
            <a:off x="2459736" y="6547104"/>
            <a:ext cx="565265" cy="310896"/>
          </a:xfrm>
          <a:prstGeom prst="rect">
            <a:avLst/>
          </a:prstGeom>
        </p:spPr>
      </p:pic>
      <p:pic>
        <p:nvPicPr>
          <p:cNvPr id="27" name="Picture 26" descr="bracket1_gold.png"/>
          <p:cNvPicPr>
            <a:picLocks noChangeAspect="1"/>
          </p:cNvPicPr>
          <p:nvPr/>
        </p:nvPicPr>
        <p:blipFill>
          <a:blip r:embed="rId19"/>
          <a:stretch>
            <a:fillRect/>
          </a:stretch>
        </p:blipFill>
        <p:spPr>
          <a:xfrm>
            <a:off x="2578608" y="4069080"/>
            <a:ext cx="466344" cy="365760"/>
          </a:xfrm>
          <a:prstGeom prst="rect">
            <a:avLst/>
          </a:prstGeom>
        </p:spPr>
      </p:pic>
      <p:pic>
        <p:nvPicPr>
          <p:cNvPr id="28" name="Picture 27" descr="bracket2_gold.png"/>
          <p:cNvPicPr>
            <a:picLocks noChangeAspect="1"/>
          </p:cNvPicPr>
          <p:nvPr/>
        </p:nvPicPr>
        <p:blipFill>
          <a:blip r:embed="rId20"/>
          <a:stretch>
            <a:fillRect/>
          </a:stretch>
        </p:blipFill>
        <p:spPr>
          <a:xfrm>
            <a:off x="1847088" y="4672584"/>
            <a:ext cx="795528" cy="502920"/>
          </a:xfrm>
          <a:prstGeom prst="rect">
            <a:avLst/>
          </a:prstGeom>
        </p:spPr>
      </p:pic>
      <p:pic>
        <p:nvPicPr>
          <p:cNvPr id="29" name="Picture 28" descr="bracket3_gold.png"/>
          <p:cNvPicPr>
            <a:picLocks noChangeAspect="1"/>
          </p:cNvPicPr>
          <p:nvPr/>
        </p:nvPicPr>
        <p:blipFill>
          <a:blip r:embed="rId21"/>
          <a:stretch>
            <a:fillRect/>
          </a:stretch>
        </p:blipFill>
        <p:spPr>
          <a:xfrm>
            <a:off x="923544" y="5413248"/>
            <a:ext cx="274320" cy="274320"/>
          </a:xfrm>
          <a:prstGeom prst="rect">
            <a:avLst/>
          </a:prstGeom>
        </p:spPr>
      </p:pic>
      <p:pic>
        <p:nvPicPr>
          <p:cNvPr id="30" name="Picture 29" descr="bracket4_gold.png"/>
          <p:cNvPicPr>
            <a:picLocks noChangeAspect="1"/>
          </p:cNvPicPr>
          <p:nvPr/>
        </p:nvPicPr>
        <p:blipFill>
          <a:blip r:embed="rId22"/>
          <a:stretch>
            <a:fillRect/>
          </a:stretch>
        </p:blipFill>
        <p:spPr>
          <a:xfrm>
            <a:off x="2286000" y="5943600"/>
            <a:ext cx="786384" cy="548640"/>
          </a:xfrm>
          <a:prstGeom prst="rect">
            <a:avLst/>
          </a:prstGeom>
        </p:spPr>
      </p:pic>
      <p:pic>
        <p:nvPicPr>
          <p:cNvPr id="31" name="Picture 30"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K03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K03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3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river</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K037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3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river...</a:t>
            </a:r>
            <a:r>
              <a:rPr i="1"/>
              <a:t>
From this visual, I can infer… </a:t>
            </a:r>
            <a:r>
              <a:rPr i="0"/>
              <a:t>(use </a:t>
            </a:r>
            <a:r>
              <a:rPr b="1">
                <a:solidFill>
                  <a:srgbClr val="7030A0"/>
                </a:solidFill>
              </a:rPr>
              <a:t>river</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3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3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river</a:t>
            </a:r>
            <a:r>
              <a:t>.
Include 3-5 other vocabulary words in your paragraph. You may include the following stems:​
</a:t>
            </a:r>
            <a:r>
              <a:rPr i="1"/>
              <a:t>•   A </a:t>
            </a:r>
            <a:r>
              <a:rPr i="1" b="1">
                <a:solidFill>
                  <a:srgbClr val="7030A0"/>
                </a:solidFill>
              </a:rPr>
              <a:t>river</a:t>
            </a:r>
            <a:r>
              <a:rPr i="1"/>
              <a:t> is…
</a:t>
            </a:r>
            <a:r>
              <a:rPr i="1"/>
              <a:t>•   </a:t>
            </a:r>
            <a:r>
              <a:rPr i="1" b="1">
                <a:solidFill>
                  <a:srgbClr val="7030A0"/>
                </a:solidFill>
              </a:rPr>
              <a:t>River</a:t>
            </a:r>
            <a:r>
              <a:rPr i="1"/>
              <a:t> is related to a </a:t>
            </a:r>
            <a:r>
              <a:rPr i="1" b="1">
                <a:solidFill>
                  <a:srgbClr val="7030A0"/>
                </a:solidFill>
              </a:rPr>
              <a:t>lake</a:t>
            </a:r>
            <a:r>
              <a:rPr i="1"/>
              <a:t> because…
</a:t>
            </a:r>
            <a:r>
              <a:rPr i="1"/>
              <a:t>•   At a </a:t>
            </a:r>
            <a:r>
              <a:rPr i="1" b="1">
                <a:solidFill>
                  <a:srgbClr val="7030A0"/>
                </a:solidFill>
              </a:rPr>
              <a:t>river</a:t>
            </a:r>
            <a:r>
              <a:rPr i="1"/>
              <a:t>, people might…</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K038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river.</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What might you do at a river?</a:t>
            </a:r>
            <a:r>
              <a:t>
</a:t>
            </a:r>
            <a:r>
              <a:rPr i="1"/>
              <a:t>At a river, people might…</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K038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K037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5833872"/>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583387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sz="2800" b="1"/>
              <a:t>What might you do at a </a:t>
            </a:r>
            <a:r>
              <a:rPr sz="2800" b="1">
                <a:solidFill>
                  <a:srgbClr val="7030A0"/>
                </a:solidFill>
              </a:rPr>
              <a:t>river</a:t>
            </a:r>
            <a:r>
              <a:rPr sz="2800" b="1"/>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K03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K03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K03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K03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K03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river</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river</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