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2.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K02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globe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globe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K02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K01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ocean</a:t>
            </a:r>
            <a:r>
              <a:t> related to </a:t>
            </a:r>
            <a:r>
              <a:rPr b="1">
                <a:solidFill>
                  <a:srgbClr val="7030A0"/>
                </a:solidFill>
              </a:rPr>
              <a:t>globe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Ocean</a:t>
            </a:r>
            <a:r>
              <a:t> is related to a </a:t>
            </a:r>
            <a:r>
              <a:rPr b="1">
                <a:solidFill>
                  <a:srgbClr val="7030A0"/>
                </a:solidFill>
              </a:rPr>
              <a:t>globe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sz="2600" b="1"/>
              <a:t>Why do you think it&amp;#39;s important to keep the </a:t>
            </a:r>
            <a:r>
              <a:rPr sz="2600" b="1">
                <a:solidFill>
                  <a:srgbClr val="7030A0"/>
                </a:solidFill>
              </a:rPr>
              <a:t>ocean</a:t>
            </a:r>
            <a:r>
              <a:rPr sz="2600" b="1"/>
              <a:t> clean?</a:t>
            </a:r>
          </a:p>
        </p:txBody>
      </p:sp>
      <p:sp>
        <p:nvSpPr>
          <p:cNvPr id="5" name="TextBox 4"/>
          <p:cNvSpPr txBox="1"/>
          <p:nvPr/>
        </p:nvSpPr>
        <p:spPr>
          <a:xfrm>
            <a:off x="0" y="1490472"/>
            <a:ext cx="5751576" cy="923544"/>
          </a:xfrm>
          <a:prstGeom prst="rect">
            <a:avLst/>
          </a:prstGeom>
          <a:noFill/>
        </p:spPr>
        <p:txBody>
          <a:bodyPr wrap="square">
            <a:spAutoFit/>
          </a:bodyPr>
          <a:lstStyle/>
          <a:p>
            <a:r>
              <a:rPr sz="2700" i="1"/>
              <a:t>It is important to keep the </a:t>
            </a:r>
            <a:r>
              <a:rPr sz="2700" b="1" i="1">
                <a:solidFill>
                  <a:srgbClr val="7030A0"/>
                </a:solidFill>
              </a:rPr>
              <a:t>ocean</a:t>
            </a:r>
            <a:r>
              <a:rPr sz="2700" i="1"/>
              <a:t> clean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K01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K02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K01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gold.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gold.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gold.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gold.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it&amp;#39;s important to keep the </a:t>
            </a:r>
            <a:r>
              <a:rPr b="1">
                <a:solidFill>
                  <a:srgbClr val="7030A0"/>
                </a:solidFill>
              </a:rPr>
              <a:t>ocean</a:t>
            </a:r>
            <a:r>
              <a:t> clean?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It is important to keep the </a:t>
            </a:r>
            <a:r>
              <a:rPr b="1">
                <a:solidFill>
                  <a:srgbClr val="7030A0"/>
                </a:solidFill>
              </a:rPr>
              <a:t>ocean</a:t>
            </a:r>
            <a:r>
              <a:t> clean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ocean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ocean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ocean</a:t>
            </a:r>
            <a:r>
              <a:rPr sz="2000"/>
              <a:t>
• My visual is…
• It relates to what I’ve learned about </a:t>
            </a:r>
            <a:r>
              <a:rPr b="1" sz="2000">
                <a:solidFill>
                  <a:srgbClr val="7030A0"/>
                </a:solidFill>
              </a:rPr>
              <a:t>ocean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ocean</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ocean.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1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694944"/>
            <a:ext cx="3044952" cy="466344"/>
          </a:xfrm>
          <a:prstGeom prst="rect">
            <a:avLst/>
          </a:prstGeom>
          <a:noFill/>
        </p:spPr>
        <p:txBody>
          <a:bodyPr wrap="square" anchor="ctr">
            <a:spAutoFit/>
          </a:bodyPr>
          <a:lstStyle/>
          <a:p>
            <a:pPr algn="l"/>
            <a:r>
              <a:rPr b="0" i="0" sz="1800"/>
              <a:t>Choose a question:</a:t>
            </a:r>
          </a:p>
        </p:txBody>
      </p:sp>
      <p:sp>
        <p:nvSpPr>
          <p:cNvPr id="25" name="TextBox 24"/>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6" name="TextBox 25"/>
          <p:cNvSpPr txBox="1"/>
          <p:nvPr/>
        </p:nvSpPr>
        <p:spPr>
          <a:xfrm>
            <a:off x="0" y="758952"/>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gold.png"/>
          <p:cNvPicPr>
            <a:picLocks noChangeAspect="1"/>
          </p:cNvPicPr>
          <p:nvPr/>
        </p:nvPicPr>
        <p:blipFill>
          <a:blip r:embed="rId19"/>
          <a:stretch>
            <a:fillRect/>
          </a:stretch>
        </p:blipFill>
        <p:spPr>
          <a:xfrm>
            <a:off x="868680" y="4069080"/>
            <a:ext cx="466344" cy="365760"/>
          </a:xfrm>
          <a:prstGeom prst="rect">
            <a:avLst/>
          </a:prstGeom>
        </p:spPr>
      </p:pic>
      <p:pic>
        <p:nvPicPr>
          <p:cNvPr id="29" name="Picture 28"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1"/>
          <a:stretch>
            <a:fillRect/>
          </a:stretch>
        </p:blipFill>
        <p:spPr>
          <a:xfrm>
            <a:off x="2148840" y="5413248"/>
            <a:ext cx="274320" cy="274320"/>
          </a:xfrm>
          <a:prstGeom prst="rect">
            <a:avLst/>
          </a:prstGeom>
        </p:spPr>
      </p:pic>
      <p:pic>
        <p:nvPicPr>
          <p:cNvPr id="31" name="Picture 30" descr="bracket4_gold.png"/>
          <p:cNvPicPr>
            <a:picLocks noChangeAspect="1"/>
          </p:cNvPicPr>
          <p:nvPr/>
        </p:nvPicPr>
        <p:blipFill>
          <a:blip r:embed="rId22"/>
          <a:stretch>
            <a:fillRect/>
          </a:stretch>
        </p:blipFill>
        <p:spPr>
          <a:xfrm>
            <a:off x="87782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5" name="TextBox 24"/>
          <p:cNvSpPr txBox="1"/>
          <p:nvPr/>
        </p:nvSpPr>
        <p:spPr>
          <a:xfrm>
            <a:off x="0" y="457200"/>
            <a:ext cx="3044952" cy="2331720"/>
          </a:xfrm>
          <a:prstGeom prst="rect">
            <a:avLst/>
          </a:prstGeom>
          <a:noFill/>
        </p:spPr>
        <p:txBody>
          <a:bodyPr wrap="square">
            <a:spAutoFit/>
          </a:bodyPr>
          <a:lstStyle/>
          <a:p>
            <a:pPr>
              <a:defRPr sz="1800" b="1" i="0"/>
            </a:pPr>
            <a:r>
              <a:rPr sz="1800" b="0" u="sng"/>
              <a:t>Provide </a:t>
            </a:r>
            <a:r>
              <a:rPr sz="1800" b="1" u="sng">
                <a:solidFill>
                  <a:srgbClr val="C55A11"/>
                </a:solidFill>
              </a:rPr>
              <a:t>Evidence:</a:t>
            </a:r>
          </a:p>
          <a:p>
            <a:pPr>
              <a:defRPr sz="1800" b="0" i="1"/>
            </a:pPr>
            <a:r>
              <a:rPr sz="1800" i="1">
                <a:solidFill>
                  <a:srgbClr val="C55A11"/>
                </a:solidFill>
              </a:rPr>
              <a:t>•   I see that…</a:t>
            </a:r>
          </a:p>
          <a:p>
            <a:pPr>
              <a:defRPr sz="1800" b="0" i="1"/>
            </a:pPr>
            <a:r>
              <a:rPr sz="1800" i="1">
                <a:solidFill>
                  <a:srgbClr val="C55A11"/>
                </a:solidFill>
              </a:rPr>
              <a:t>•   We learned that…</a:t>
            </a:r>
          </a:p>
          <a:p>
            <a:pPr>
              <a:defRPr sz="1800" b="0" i="1"/>
            </a:pPr>
            <a:r>
              <a:rPr sz="1800" i="1">
                <a:solidFill>
                  <a:srgbClr val="C55A11"/>
                </a:solidFill>
              </a:rPr>
              <a:t>•   I read that…</a:t>
            </a:r>
          </a:p>
          <a:p>
            <a:pPr>
              <a:defRPr sz="800" b="0" i="0"/>
            </a:pPr>
            <a:r>
              <a:t> </a:t>
            </a:r>
          </a:p>
          <a:p>
            <a:pPr>
              <a:defRPr sz="1800" b="1" i="0"/>
            </a:pPr>
            <a:r>
              <a:rPr sz="1800" b="0" u="sng"/>
              <a:t>Make a </a:t>
            </a:r>
            <a:r>
              <a:rPr sz="1800" b="1" u="sng">
                <a:solidFill>
                  <a:srgbClr val="2E75B6"/>
                </a:solidFill>
              </a:rPr>
              <a:t>Claim</a:t>
            </a:r>
            <a:r>
              <a:rPr sz="1800" b="0" u="sng"/>
              <a:t> with </a:t>
            </a:r>
            <a:r>
              <a:rPr sz="1800" b="1" u="sng">
                <a:solidFill>
                  <a:srgbClr val="548235"/>
                </a:solidFill>
              </a:rPr>
              <a:t>Reasoning:</a:t>
            </a:r>
          </a:p>
          <a:p>
            <a:pPr>
              <a:defRPr sz="1800" b="0" i="1"/>
            </a:pPr>
            <a:r>
              <a:rPr sz="1800" i="1"/>
              <a:t>•   Based on </a:t>
            </a:r>
            <a:r>
              <a:rPr sz="1800" i="1">
                <a:solidFill>
                  <a:srgbClr val="C55A11"/>
                </a:solidFill>
              </a:rPr>
              <a:t>_______</a:t>
            </a:r>
            <a:r>
              <a:rPr sz="1800" i="1"/>
              <a:t>, </a:t>
            </a:r>
            <a:r>
              <a:rPr sz="1800" i="1">
                <a:solidFill>
                  <a:srgbClr val="2E75B6"/>
                </a:solidFill>
              </a:rPr>
              <a:t>I believe…</a:t>
            </a:r>
            <a:r>
              <a:rPr sz="1800" i="1"/>
              <a:t> </a:t>
            </a:r>
            <a:r>
              <a:rPr sz="1800" i="1">
                <a:solidFill>
                  <a:srgbClr val="548235"/>
                </a:solidFill>
              </a:rPr>
              <a:t>because…</a:t>
            </a:r>
          </a:p>
          <a:p>
            <a:pPr>
              <a:defRPr sz="1800" b="0" i="1"/>
            </a:pPr>
            <a:r>
              <a:rPr sz="1800" i="1">
                <a:solidFill>
                  <a:srgbClr val="C55A11"/>
                </a:solidFill>
              </a:rPr>
              <a:t>•   ______</a:t>
            </a:r>
            <a:r>
              <a:rPr sz="1800" i="1">
                <a:solidFill>
                  <a:srgbClr val="2E75B6"/>
                </a:solidFill>
              </a:rPr>
              <a:t> makes me think…</a:t>
            </a:r>
            <a:r>
              <a:rPr sz="1800" i="1"/>
              <a:t> </a:t>
            </a:r>
            <a:r>
              <a:rPr sz="1800" i="1">
                <a:solidFill>
                  <a:srgbClr val="548235"/>
                </a:solidFill>
              </a:rPr>
              <a:t>because…</a:t>
            </a:r>
          </a:p>
        </p:txBody>
      </p:sp>
      <p:pic>
        <p:nvPicPr>
          <p:cNvPr id="26" name="Picture 25" descr="se.png"/>
          <p:cNvPicPr>
            <a:picLocks noChangeAspect="1"/>
          </p:cNvPicPr>
          <p:nvPr/>
        </p:nvPicPr>
        <p:blipFill>
          <a:blip r:embed="rId18"/>
          <a:stretch>
            <a:fillRect/>
          </a:stretch>
        </p:blipFill>
        <p:spPr>
          <a:xfrm>
            <a:off x="2459736" y="6547104"/>
            <a:ext cx="565265" cy="310896"/>
          </a:xfrm>
          <a:prstGeom prst="rect">
            <a:avLst/>
          </a:prstGeom>
        </p:spPr>
      </p:pic>
      <p:pic>
        <p:nvPicPr>
          <p:cNvPr id="27" name="Picture 26" descr="bracket1_gold.png"/>
          <p:cNvPicPr>
            <a:picLocks noChangeAspect="1"/>
          </p:cNvPicPr>
          <p:nvPr/>
        </p:nvPicPr>
        <p:blipFill>
          <a:blip r:embed="rId19"/>
          <a:stretch>
            <a:fillRect/>
          </a:stretch>
        </p:blipFill>
        <p:spPr>
          <a:xfrm>
            <a:off x="2578608" y="4069080"/>
            <a:ext cx="466344" cy="365760"/>
          </a:xfrm>
          <a:prstGeom prst="rect">
            <a:avLst/>
          </a:prstGeom>
        </p:spPr>
      </p:pic>
      <p:pic>
        <p:nvPicPr>
          <p:cNvPr id="28" name="Picture 27"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1"/>
          <a:stretch>
            <a:fillRect/>
          </a:stretch>
        </p:blipFill>
        <p:spPr>
          <a:xfrm>
            <a:off x="923544" y="5413248"/>
            <a:ext cx="274320" cy="274320"/>
          </a:xfrm>
          <a:prstGeom prst="rect">
            <a:avLst/>
          </a:prstGeom>
        </p:spPr>
      </p:pic>
      <p:pic>
        <p:nvPicPr>
          <p:cNvPr id="30" name="Picture 29" descr="bracket4_gold.png"/>
          <p:cNvPicPr>
            <a:picLocks noChangeAspect="1"/>
          </p:cNvPicPr>
          <p:nvPr/>
        </p:nvPicPr>
        <p:blipFill>
          <a:blip r:embed="rId22"/>
          <a:stretch>
            <a:fillRect/>
          </a:stretch>
        </p:blipFill>
        <p:spPr>
          <a:xfrm>
            <a:off x="2286000" y="5943600"/>
            <a:ext cx="786384" cy="548640"/>
          </a:xfrm>
          <a:prstGeom prst="rect">
            <a:avLst/>
          </a:prstGeom>
        </p:spPr>
      </p:pic>
      <p:pic>
        <p:nvPicPr>
          <p:cNvPr id="31" name="Picture 30"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1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ocean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K026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ocean...</a:t>
            </a:r>
            <a:r>
              <a:rPr i="1"/>
              <a:t>
From this visual, I can infer… </a:t>
            </a:r>
            <a:r>
              <a:rPr i="0"/>
              <a:t>(use </a:t>
            </a:r>
            <a:r>
              <a:rPr b="1">
                <a:solidFill>
                  <a:srgbClr val="7030A0"/>
                </a:solidFill>
              </a:rPr>
              <a:t>ocean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ocean</a:t>
            </a:r>
            <a:r>
              <a:t>.
Include 3-5 other vocabulary words in your paragraph. You may include the following stems:​
</a:t>
            </a:r>
            <a:r>
              <a:rPr i="1"/>
              <a:t>•   An </a:t>
            </a:r>
            <a:r>
              <a:rPr i="1" b="1">
                <a:solidFill>
                  <a:srgbClr val="7030A0"/>
                </a:solidFill>
              </a:rPr>
              <a:t>ocean</a:t>
            </a:r>
            <a:r>
              <a:rPr i="1"/>
              <a:t> is…
</a:t>
            </a:r>
            <a:r>
              <a:rPr i="1"/>
              <a:t>•   </a:t>
            </a:r>
            <a:r>
              <a:rPr i="1" b="1">
                <a:solidFill>
                  <a:srgbClr val="7030A0"/>
                </a:solidFill>
              </a:rPr>
              <a:t>Ocean</a:t>
            </a:r>
            <a:r>
              <a:rPr i="1"/>
              <a:t> is related to a </a:t>
            </a:r>
            <a:r>
              <a:rPr i="1" b="1">
                <a:solidFill>
                  <a:srgbClr val="7030A0"/>
                </a:solidFill>
              </a:rPr>
              <a:t>globe</a:t>
            </a:r>
            <a:r>
              <a:rPr i="1"/>
              <a:t> because…
</a:t>
            </a:r>
            <a:r>
              <a:rPr i="1"/>
              <a:t>•   It is important to keep the </a:t>
            </a:r>
            <a:r>
              <a:rPr i="1" b="1">
                <a:solidFill>
                  <a:srgbClr val="7030A0"/>
                </a:solidFill>
              </a:rPr>
              <a:t>ocean</a:t>
            </a:r>
            <a:r>
              <a:rPr i="1"/>
              <a:t> clean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K01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ocean.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it&amp;#39;s important to keep the ocean clean?</a:t>
            </a:r>
            <a:r>
              <a:t>
</a:t>
            </a:r>
            <a:r>
              <a:rPr i="1"/>
              <a:t>It is important to keep the ocean clean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K01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K026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5833872"/>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583387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sz="2600" b="1"/>
              <a:t>Why do you think it&amp;#39;s important to keep the </a:t>
            </a:r>
            <a:r>
              <a:rPr sz="2600" b="1">
                <a:solidFill>
                  <a:srgbClr val="7030A0"/>
                </a:solidFill>
              </a:rPr>
              <a:t>ocean</a:t>
            </a:r>
            <a:r>
              <a:rPr sz="2600" b="1"/>
              <a:t> clean?</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K01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K02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K0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K02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K01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ocean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ocean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