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9.png"/><Relationship Id="rId6" Type="http://schemas.openxmlformats.org/officeDocument/2006/relationships/hyperlink" Target="https://thevisualnonglossary.com/admn/cd_interface/docs_generate/download_reading.php?file=Reading%20Passage_Sendero_de_L%C3%A1grimas_Soc8e134.docx" TargetMode="External"/><Relationship Id="rId7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6.png"/><Relationship Id="rId22" Type="http://schemas.openxmlformats.org/officeDocument/2006/relationships/image" Target="../media/image57.png"/><Relationship Id="rId23" Type="http://schemas.openxmlformats.org/officeDocument/2006/relationships/image" Target="../media/image58.png"/><Relationship Id="rId24" Type="http://schemas.openxmlformats.org/officeDocument/2006/relationships/image" Target="../media/image59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0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1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2.xml"/><Relationship Id="rId8" Type="http://schemas.openxmlformats.org/officeDocument/2006/relationships/image" Target="../media/image63.png"/><Relationship Id="rId9" Type="http://schemas.openxmlformats.org/officeDocument/2006/relationships/image" Target="../media/image45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8e06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logró la </a:t>
            </a:r>
            <a:r>
              <a:rPr b="1">
                <a:solidFill>
                  <a:srgbClr val="7030A0"/>
                </a:solidFill>
              </a:rPr>
              <a:t>Ley de Traslado Forzoso de los Indios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¿Qué logró la </a:t>
            </a:r>
            <a:r>
              <a:rPr b="1">
                <a:solidFill>
                  <a:srgbClr val="7030A0"/>
                </a:solidFill>
              </a:rPr>
              <a:t>Ley de Traslado Forzoso de los Indios</a:t>
            </a:r>
            <a:r>
              <a:t>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8e069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8e134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Sendero de Lágrimas</a:t>
            </a:r>
            <a:r>
              <a:t> está relacionado con la </a:t>
            </a:r>
            <a:r>
              <a:rPr b="1">
                <a:solidFill>
                  <a:srgbClr val="7030A0"/>
                </a:solidFill>
              </a:rPr>
              <a:t>Ley de Traslado Forzoso de los Indios</a:t>
            </a:r>
            <a:r>
              <a:t> porque...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Sendero de Lágrimas</a:t>
            </a:r>
            <a:r>
              <a:t> está relacionado con la </a:t>
            </a:r>
            <a:r>
              <a:rPr b="1">
                <a:solidFill>
                  <a:srgbClr val="7030A0"/>
                </a:solidFill>
              </a:rPr>
              <a:t>Ley de Traslado Forzoso de los Indios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3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Lectura Estructurada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0"/>
              <a:t>Mientras leemos, veremos cómo </a:t>
            </a:r>
            <a:r>
              <a:rPr sz="1800" b="1" i="0">
                <a:solidFill>
                  <a:srgbClr val="7030A0"/>
                </a:solidFill>
              </a:rPr>
              <a:t>el Sendero de Lágrimas</a:t>
            </a:r>
            <a:r>
              <a:rPr sz="1800" i="0"/>
              <a:t> y las leyes de desalojo afectaron a los pueblos indígenas y causaron generaciones de daño.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1865376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Presta atención a: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2167128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r>
              <a:rPr i="0"/>
              <a:t>• </a:t>
            </a:r>
            <a:r>
              <a:rPr sz="1800" i="0"/>
              <a:t>Ley de Desalojo de los Indios</a:t>
            </a:r>
          </a:p>
          <a:p>
            <a:r>
              <a:rPr i="0"/>
              <a:t>• </a:t>
            </a:r>
            <a:r>
              <a:rPr sz="1800" i="0"/>
              <a:t>Congreso y Presidente</a:t>
            </a:r>
          </a:p>
          <a:p>
            <a:r>
              <a:rPr i="0"/>
              <a:t>• </a:t>
            </a:r>
            <a:r>
              <a:rPr sz="1800" b="1" i="0">
                <a:solidFill>
                  <a:srgbClr val="7030A0"/>
                </a:solidFill>
              </a:rPr>
              <a:t>Worcester contra Georgia</a:t>
            </a:r>
          </a:p>
          <a:p>
            <a:r>
              <a:rPr i="0"/>
              <a:t>• </a:t>
            </a:r>
            <a:r>
              <a:rPr sz="1800" b="1" i="0">
                <a:solidFill>
                  <a:srgbClr val="7030A0"/>
                </a:solidFill>
              </a:rPr>
              <a:t>Sendero de Lágrimas</a:t>
            </a:r>
          </a:p>
          <a:p>
            <a:r>
              <a:rPr i="0"/>
              <a:t>• </a:t>
            </a:r>
            <a:r>
              <a:rPr sz="1800" i="0"/>
              <a:t>Efectos a largo plazo en los Cheroquis</a:t>
            </a:r>
            <a:r>
              <a:rPr sz="1800" i="0"/>
              <a:t>
</a:t>
            </a:r>
          </a:p>
        </p:txBody>
      </p:sp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9" name="Picture 8" descr="book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664" y="5458968"/>
            <a:ext cx="1161288" cy="11612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5852160"/>
            <a:ext cx="1828800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800" b="1" u="sng">
                <a:solidFill>
                  <a:srgbClr val="0070C0"/>
                </a:solidFill>
                <a:hlinkClick r:id="rId6"/>
              </a:rPr>
              <a:t>Reading Passage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Conversación Post-Lectura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0"/>
              <a:t>¿Cómo fue </a:t>
            </a:r>
            <a:r>
              <a:rPr sz="1800" b="1" i="0">
                <a:solidFill>
                  <a:srgbClr val="7030A0"/>
                </a:solidFill>
              </a:rPr>
              <a:t>el Sendero de Lágrimas </a:t>
            </a:r>
            <a:r>
              <a:rPr sz="1800" i="0"/>
              <a:t>un acto de limpieza étnica y qué daño duradero causó a las comunidades indígenas más allá del desplazamiento mismo?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2121408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b="1" i="1">
                <a:solidFill>
                  <a:srgbClr val="7030A0"/>
                </a:solidFill>
              </a:rPr>
              <a:t>El Sendero de Lágrimas</a:t>
            </a:r>
            <a:r>
              <a:rPr sz="1800" i="1"/>
              <a:t> fue un acto de limpieza étnica porque… Causó daño duradero al…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7" name="Picture 6" descr="Soc8e134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8" name="Picture 7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10" name="Picture 9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11" name="Picture 10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12" name="Picture 11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3" name="Picture 12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4" name="Picture 13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6" name="Picture 15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8" name="Picture 17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9" name="Picture 18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20" name="Picture 19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21" name="Picture 20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22" name="Picture 21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8" name="Connector 27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30" name="Picture 29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1" name="Picture 30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2" name="Picture 31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El genocidio es el acto intencional de destruir a todo un pueblo. ¿Cómo es el </a:t>
            </a:r>
            <a:r>
              <a:rPr b="1" sz="2000">
                <a:solidFill>
                  <a:srgbClr val="7030A0"/>
                </a:solidFill>
              </a:rPr>
              <a:t>Sendero de Lágrimas</a:t>
            </a:r>
            <a:r>
              <a:rPr b="1" sz="2000"/>
              <a:t> un ejemplo de genocidio?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El </a:t>
            </a:r>
            <a:r>
              <a:rPr b="1" sz="2000" i="1">
                <a:solidFill>
                  <a:srgbClr val="7030A0"/>
                </a:solidFill>
              </a:rPr>
              <a:t>Sendero de Lágrimas</a:t>
            </a:r>
            <a:r>
              <a:rPr i="1"/>
              <a:t> es un ejemplo de genocidio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8e13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8e06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8e134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El genocidio es el acto intencional de destruir a todo un pueblo. ¿Cómo es el </a:t>
            </a:r>
            <a:r>
              <a:rPr b="1">
                <a:solidFill>
                  <a:srgbClr val="7030A0"/>
                </a:solidFill>
              </a:rPr>
              <a:t>Sendero de Lágrimas</a:t>
            </a:r>
            <a:r>
              <a:t> un ejemplo de genocidio?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Sendero de Lágrimas</a:t>
            </a:r>
            <a:r>
              <a:t> es un ejemplo de genocidio porque...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3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Sendero de Lágrimas 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Sendero de Lágrimas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3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Sendero de Lágrimas 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34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8e13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8e13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3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Sendero de Lágrimas 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8e06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3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Sendero de Lágrimas 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Sendero de Lágrimas 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3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3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Sendero de Lágrimas </a:t>
            </a:r>
            <a:r>
              <a:t>.
Incluye otras 3-5 palabras de vocabulario en tu párrafo. Puedes incluir los siguientes inicios de oración:​
​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Sendero de Lágrimas </a:t>
            </a:r>
            <a:r>
              <a:rPr i="1"/>
              <a:t>ocurrió por...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Sendero de Lágrimas</a:t>
            </a:r>
            <a:r>
              <a:rPr i="1"/>
              <a:t> está relacionado con la </a:t>
            </a:r>
            <a:r>
              <a:rPr i="1" b="1">
                <a:solidFill>
                  <a:srgbClr val="7030A0"/>
                </a:solidFill>
              </a:rPr>
              <a:t>Ley de Traslado Forzoso de los Indios</a:t>
            </a:r>
            <a:r>
              <a:rPr i="1"/>
              <a:t> porque...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Sendero de Lágrimas</a:t>
            </a:r>
            <a:r>
              <a:rPr i="1"/>
              <a:t> es un ejemplo de genocidio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8e134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728" y="155448"/>
            <a:ext cx="5385816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/>
            </a:pPr>
            <a:r>
              <a:t>Enfoque de hoy:</a:t>
            </a:r>
            <a:r>
              <a:rPr>
                <a:solidFill>
                  <a:srgbClr val="7030A0"/>
                </a:solidFill>
              </a:rPr>
              <a:t>Sendero de Lágrimas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5448" y="841248"/>
            <a:ext cx="5111496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9728" y="3108960"/>
            <a:ext cx="4197096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5448" y="2926080"/>
            <a:ext cx="6355080" cy="230428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En oraciones completas, puedo responder esta pregunta usando las palabras de vocabulario a la derecha: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5448" y="4663440"/>
            <a:ext cx="5751576" cy="4663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t>El genocidio es el acto intencional de destruir a todo un pueblo. ¿Cómo es el </a:t>
            </a:r>
            <a:r>
              <a:rPr b="1" sz="1800">
                <a:solidFill>
                  <a:srgbClr val="7030A0"/>
                </a:solidFill>
              </a:rPr>
              <a:t>Sendero de Lágrimas</a:t>
            </a:r>
            <a:r>
              <a:t> un ejemplo de genocidio?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5448" y="5605272"/>
            <a:ext cx="5751576" cy="4663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El </a:t>
            </a:r>
            <a:r>
              <a:rPr b="1" sz="1800" i="1">
                <a:solidFill>
                  <a:srgbClr val="7030A0"/>
                </a:solidFill>
              </a:rPr>
              <a:t>Sendero de Lágrimas</a:t>
            </a:r>
            <a:r>
              <a:rPr i="1"/>
              <a:t> es un ejemplo de genocidio porque...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5448" y="1371600"/>
            <a:ext cx="5907024" cy="119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r>
              <a:rPr sz="2400" i="0"/>
              <a:t>Podemos explicar cómo la </a:t>
            </a:r>
            <a:r>
              <a:rPr sz="2400" b="1" i="0">
                <a:solidFill>
                  <a:srgbClr val="7030A0"/>
                </a:solidFill>
              </a:rPr>
              <a:t>Ley de Desalojo de los Indios</a:t>
            </a:r>
            <a:r>
              <a:rPr sz="2400" i="0"/>
              <a:t> llevó al desplazamiento forzado de los </a:t>
            </a:r>
            <a:r>
              <a:rPr sz="2400" b="1" i="0">
                <a:solidFill>
                  <a:srgbClr val="7030A0"/>
                </a:solidFill>
              </a:rPr>
              <a:t>Cheroqui</a:t>
            </a:r>
            <a:r>
              <a:rPr sz="2400" i="0"/>
              <a:t> y otros grupos de indígenas americanos y cómo </a:t>
            </a:r>
            <a:r>
              <a:rPr sz="2400" b="1" i="0">
                <a:solidFill>
                  <a:srgbClr val="7030A0"/>
                </a:solidFill>
              </a:rPr>
              <a:t>el Sendero de Lágrimas</a:t>
            </a:r>
            <a:r>
              <a:rPr sz="2400" i="0"/>
              <a:t> impactó sus vidas.</a:t>
            </a:r>
          </a:p>
        </p:txBody>
      </p:sp>
      <p:pic>
        <p:nvPicPr>
          <p:cNvPr id="10" name="Picture 9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11" name="Picture 10" descr="Soc8e13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12" name="Picture 11" descr="Soc8e06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3" name="Picture 12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2672" y="5833872"/>
            <a:ext cx="1197864" cy="694944"/>
          </a:xfrm>
          <a:prstGeom prst="rect">
            <a:avLst/>
          </a:prstGeom>
        </p:spPr>
      </p:pic>
      <p:pic>
        <p:nvPicPr>
          <p:cNvPr id="14" name="Picture 13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0488" y="5797296"/>
            <a:ext cx="969264" cy="758952"/>
          </a:xfrm>
          <a:prstGeom prst="rect">
            <a:avLst/>
          </a:prstGeom>
        </p:spPr>
      </p:pic>
      <p:pic>
        <p:nvPicPr>
          <p:cNvPr id="15" name="Picture 14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4224" y="5833872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El genocidio es el acto intencional de destruir a todo un pueblo. ¿Cómo es el </a:t>
            </a:r>
            <a:r>
              <a:rPr b="1" sz="2800">
                <a:solidFill>
                  <a:srgbClr val="7030A0"/>
                </a:solidFill>
              </a:rPr>
              <a:t>Sendero de Lágrimas</a:t>
            </a:r>
            <a:r>
              <a:rPr b="1" sz="2800"/>
              <a:t> un ejemplo de genocidio?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8e13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8e06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3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6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8e134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Sendero de Lágrimas </a:t>
            </a:r>
            <a:r>
              <a:t>ocurrió por...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Sendero de Lágrimas </a:t>
            </a:r>
            <a:r>
              <a:t>ocurrió por...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