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Verifique la comprensión. Esto es importante porque la siguiente diapositiva es la última de la conversación estructurada y también se recomienda que sea la pregunta de salida.</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Recomendación: use esta diapositiva o la actividad final de extensión (escribir un párrafo) como cierre o ticket de salida. Haz que los estudiantes discutan sus respuestas en grupos, luego escriban sus respuestas.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tres frases de inicio.</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frases de inicio, independientemente de lo que hayan elegido anteriormente. Nota: si tiene poco tiempo, se puede omitir esta segunda parte de la actividad.</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5(B) escribir utilizando vocabulario básico recién adquirido y vocabulario de nivel de grado basado en el contenido;</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Conversación estructurada introductoria:</a:t>
            </a:r>
          </a:p>
          <a:p/>
          <a:p>
            <a:r>
              <a:t>Esta actividad se llama Preparación para la pregunta guía y se describe con más detalle en Teaching Science to English Learners de Stephen Fleenor y Tina Beene (p.24-25).</a:t>
            </a:r>
          </a:p>
          <a:p>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Marbury_contra_Madison_Soc8e08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NOTA PARA EL MAESTRO</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¡Este es TU plan de clase! Siéntete libre de eliminar, cambiar o agregar diapositivas.
</a:t>
            </a:r>
            <a:r>
              <a:t>•   El propósito de estas diapositivas es maximizar el lenguaje académico verbal y escrito de los estudiantes. Dependiendo de la duración u otro contenido de su clase, es posible que algunas de las diapositivas no se ajusten al contenido o al momento de la clase. Cada conversación estructurada debe tomar de 3 a 5 minutos, con la opción de extender la conversación según las respuestas de los estudiantes.
</a:t>
            </a:r>
            <a:r>
              <a:rPr>
                <a:solidFill>
                  <a:srgbClr val="0070C0"/>
                </a:solidFill>
              </a:rPr>
              <a:t>•   Se recomienda mostrar algunos objetivos (como en la Diapositiva 5) y que los estudiantes interactúen con estos objetivos de alguna manera (como en la Diapositiva 6).
</a:t>
            </a:r>
            <a:r>
              <a:t>•   Para personalizar cada conversación estructurada, mueva los corchetes al ícono correspondiente.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Explicación de cómo usar estas diapositivas.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Aviso: Como titular de la licencia de este producto, usted acepta que (1) puede usar este producto digital para su propio uso como educador con sus estudiantes y (2) no puede republicar, reproducir, duplicar, copiar, vender, mostrar o distribuir a amigos, colegas o cualquier otro tercero. Cualquier uso no autorizado de los materiales constituirá una infracción de nuestros derechos.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¿Qué  es el sistema de </a:t>
            </a:r>
            <a:r>
              <a:rPr b="1">
                <a:solidFill>
                  <a:srgbClr val="7030A0"/>
                </a:solidFill>
              </a:rPr>
              <a:t>controles y balances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El sistema de </a:t>
            </a:r>
            <a:r>
              <a:rPr b="1">
                <a:solidFill>
                  <a:srgbClr val="7030A0"/>
                </a:solidFill>
              </a:rPr>
              <a:t>controles y balances</a:t>
            </a:r>
            <a:r>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e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e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Pregunta de Relación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¿Cómo está relacionado </a:t>
            </a:r>
            <a:r>
              <a:rPr b="1">
                <a:solidFill>
                  <a:srgbClr val="7030A0"/>
                </a:solidFill>
              </a:rPr>
              <a:t>Marbury contra Madison</a:t>
            </a:r>
            <a:r>
              <a:t> con el sistema de </a:t>
            </a:r>
            <a:r>
              <a:rPr b="1">
                <a:solidFill>
                  <a:srgbClr val="7030A0"/>
                </a:solidFill>
              </a:rPr>
              <a:t>controles y equilibrios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Marbury contra Madison</a:t>
            </a:r>
            <a:r>
              <a:t> está relacionado con el sistema de </a:t>
            </a:r>
            <a:r>
              <a:rPr b="1">
                <a:solidFill>
                  <a:srgbClr val="7030A0"/>
                </a:solidFill>
              </a:rPr>
              <a:t>controles y equilibrios</a:t>
            </a:r>
            <a:r>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Lectura Estructurada</a:t>
            </a:r>
          </a:p>
        </p:txBody>
      </p:sp>
      <p:sp>
        <p:nvSpPr>
          <p:cNvPr id="4" name="TextBox 3"/>
          <p:cNvSpPr txBox="1"/>
          <p:nvPr/>
        </p:nvSpPr>
        <p:spPr>
          <a:xfrm>
            <a:off x="1" y="365760"/>
            <a:ext cx="3044952" cy="1764792"/>
          </a:xfrm>
          <a:prstGeom prst="rect">
            <a:avLst/>
          </a:prstGeom>
          <a:noFill/>
        </p:spPr>
        <p:txBody>
          <a:bodyPr wrap="square">
            <a:spAutoFit/>
          </a:bodyPr>
          <a:lstStyle/>
          <a:p>
            <a:r>
              <a:rPr sz="1800" i="0"/>
              <a:t>El propósito de la lectura es ver cómo </a:t>
            </a:r>
            <a:r>
              <a:rPr sz="1800" b="1" i="0">
                <a:solidFill>
                  <a:srgbClr val="7030A0"/>
                </a:solidFill>
              </a:rPr>
              <a:t>Marbury contra Madison</a:t>
            </a:r>
            <a:r>
              <a:rPr sz="1800" i="0"/>
              <a:t> cambió los poderes de la Corte Suprema y afectó al gobierno.</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Presta atención a:</a:t>
            </a:r>
          </a:p>
        </p:txBody>
      </p:sp>
      <p:sp>
        <p:nvSpPr>
          <p:cNvPr id="6" name="TextBox 5"/>
          <p:cNvSpPr txBox="1"/>
          <p:nvPr/>
        </p:nvSpPr>
        <p:spPr>
          <a:xfrm>
            <a:off x="1" y="2167128"/>
            <a:ext cx="3044952" cy="1764792"/>
          </a:xfrm>
          <a:prstGeom prst="rect">
            <a:avLst/>
          </a:prstGeom>
          <a:noFill/>
        </p:spPr>
        <p:txBody>
          <a:bodyPr wrap="square">
            <a:spAutoFit/>
          </a:bodyPr>
          <a:lstStyle/>
          <a:p>
            <a:r>
              <a:rPr sz="1800" i="0"/>
              <a:t>Por qué </a:t>
            </a:r>
            <a:r>
              <a:rPr sz="1800" b="1" i="0">
                <a:solidFill>
                  <a:srgbClr val="7030A0"/>
                </a:solidFill>
              </a:rPr>
              <a:t>Marbury contra Madison</a:t>
            </a:r>
            <a:r>
              <a:rPr sz="1800" i="0"/>
              <a:t> llegó a la Corte SupremaLo que la Corte Suprema dijo sobre las acciones de MadisonLo que la Ley Judicial de 1789 tuvo que ver con el falloEl significado de la revisión judicialCómo este caso afectó los poderes de la Corte Suprema</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Conversación Post-Lectura</a:t>
            </a:r>
          </a:p>
        </p:txBody>
      </p:sp>
      <p:sp>
        <p:nvSpPr>
          <p:cNvPr id="3" name="TextBox 2"/>
          <p:cNvSpPr txBox="1"/>
          <p:nvPr/>
        </p:nvSpPr>
        <p:spPr>
          <a:xfrm>
            <a:off x="1" y="365760"/>
            <a:ext cx="3044952" cy="1764792"/>
          </a:xfrm>
          <a:prstGeom prst="rect">
            <a:avLst/>
          </a:prstGeom>
          <a:noFill/>
        </p:spPr>
        <p:txBody>
          <a:bodyPr wrap="square">
            <a:spAutoFit/>
          </a:bodyPr>
          <a:lstStyle/>
          <a:p>
            <a:r>
              <a:rPr sz="1800" i="0"/>
              <a:t>¿Por qué fue importante que la Corte Suprema obtuviera el poder de la revisión judicial después de </a:t>
            </a:r>
            <a:r>
              <a:rPr sz="1800" b="1" i="0">
                <a:solidFill>
                  <a:srgbClr val="7030A0"/>
                </a:solidFill>
              </a:rPr>
              <a:t>Marbury contra Madison</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Fue importante que la Corte Suprema obtuviera el poder de la revisión judicial porque…</a:t>
            </a:r>
            <a:r>
              <a:rPr sz="1800" i="1"/>
              <a:t>
</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e08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2148840"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Objetivo del lenguaje:</a:t>
            </a:r>
          </a:p>
        </p:txBody>
      </p:sp>
      <p:sp>
        <p:nvSpPr>
          <p:cNvPr id="4" name="TextBox 3"/>
          <p:cNvSpPr txBox="1"/>
          <p:nvPr/>
        </p:nvSpPr>
        <p:spPr>
          <a:xfrm>
            <a:off x="0" y="365760"/>
            <a:ext cx="5751576" cy="923544"/>
          </a:xfrm>
          <a:prstGeom prst="rect">
            <a:avLst/>
          </a:prstGeom>
          <a:noFill/>
        </p:spPr>
        <p:txBody>
          <a:bodyPr wrap="square">
            <a:spAutoFit/>
          </a:bodyPr>
          <a:lstStyle/>
          <a:p>
            <a:r>
              <a:rPr b="1" sz="2000"/>
              <a:t>Si </a:t>
            </a:r>
            <a:r>
              <a:rPr b="1" sz="2000">
                <a:solidFill>
                  <a:srgbClr val="7030A0"/>
                </a:solidFill>
              </a:rPr>
              <a:t>Marbury contra Madison</a:t>
            </a:r>
            <a:r>
              <a:rPr b="1" sz="2000"/>
              <a:t> no hubiese ocurrido, ¿cómo afectaría a la </a:t>
            </a:r>
            <a:r>
              <a:rPr b="1" sz="2000">
                <a:solidFill>
                  <a:srgbClr val="7030A0"/>
                </a:solidFill>
              </a:rPr>
              <a:t>Constitución </a:t>
            </a:r>
            <a:r>
              <a:rPr b="1" sz="2000"/>
              <a:t>hoy en día?</a:t>
            </a:r>
          </a:p>
        </p:txBody>
      </p:sp>
      <p:sp>
        <p:nvSpPr>
          <p:cNvPr id="5" name="TextBox 4"/>
          <p:cNvSpPr txBox="1"/>
          <p:nvPr/>
        </p:nvSpPr>
        <p:spPr>
          <a:xfrm>
            <a:off x="0" y="1490472"/>
            <a:ext cx="5751576" cy="923544"/>
          </a:xfrm>
          <a:prstGeom prst="rect">
            <a:avLst/>
          </a:prstGeom>
          <a:noFill/>
        </p:spPr>
        <p:txBody>
          <a:bodyPr wrap="square">
            <a:spAutoFit/>
          </a:bodyPr>
          <a:lstStyle/>
          <a:p>
            <a:r>
              <a:rPr i="1"/>
              <a:t>Si </a:t>
            </a:r>
            <a:r>
              <a:rPr b="1" sz="2000" i="1">
                <a:solidFill>
                  <a:srgbClr val="7030A0"/>
                </a:solidFill>
              </a:rPr>
              <a:t>Marbury contra Madison</a:t>
            </a:r>
            <a:r>
              <a:rPr i="1"/>
              <a:t> no hubiera ocurrido, creo que la Constitución...</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No estoy listo</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Bastante listo</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Completamente listo</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¿Qué tan preparado estás para responder a esta pregunta, con oraciones completas y utilizando el vocabulario clave?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Inferencial</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Si </a:t>
            </a:r>
            <a:r>
              <a:rPr b="1">
                <a:solidFill>
                  <a:srgbClr val="7030A0"/>
                </a:solidFill>
              </a:rPr>
              <a:t>Marbury contra Madison</a:t>
            </a:r>
            <a:r>
              <a:t> no hubiese ocurrido, ¿cómo afectaría a la </a:t>
            </a:r>
            <a:r>
              <a:rPr b="1">
                <a:solidFill>
                  <a:srgbClr val="7030A0"/>
                </a:solidFill>
              </a:rPr>
              <a:t>Constitución </a:t>
            </a:r>
            <a:r>
              <a:t>hoy en día?</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Si </a:t>
            </a:r>
            <a:r>
              <a:rPr b="1">
                <a:solidFill>
                  <a:srgbClr val="7030A0"/>
                </a:solidFill>
              </a:rPr>
              <a:t>Marbury contra Madison</a:t>
            </a:r>
            <a:r>
              <a:t> no hubiera ocurrido, creo que la Constitución...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Utilice cualquiera o todas las actividades en las siguientes diapositivas, ya sea entre conversaciones estructuradas o después de que los estudiantes hayan completado todas las conversaciones estructuradas.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¡Dibújalo!</a:t>
            </a:r>
            <a:r>
              <a:rPr sz="2000"/>
              <a:t>
Pide a los estudiantes que dibujen la palabra del vocabulario y la etiqueten con términos clave de la lección para reforzar su comprensión y vocabulario académico.
</a:t>
            </a:r>
            <a:r>
              <a:rPr b="1" sz="2000"/>
              <a:t>•   Completa la imagen</a:t>
            </a:r>
            <a:r>
              <a:rPr sz="2000"/>
              <a:t> 
Haz esto antes de mostrar la imagen completa para una actividad de predicción, o después de mostrar la imagen para un ejercicio de recordación.
</a:t>
            </a:r>
            <a:r>
              <a:rPr b="1" sz="2000"/>
              <a:t>•   Rellénalo</a:t>
            </a:r>
            <a:r>
              <a:rPr sz="2000"/>
              <a:t>
Al igual que “Completa la imagen”, esta actividad también es excelente como vista previa o revisión.
</a:t>
            </a:r>
            <a:r>
              <a:rPr b="1" sz="2000"/>
              <a:t>•   Conversación de preguntas</a:t>
            </a:r>
            <a:r>
              <a:rPr sz="2000"/>
              <a:t>
Fomente el diálogo abierto sobre la imagen con preguntas y predicciones.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sz="2000"/>
              <a:t/>
            </a:r>
            <a:r>
              <a:rPr b="1" sz="2000"/>
              <a:t>•   Mapa de palabras</a:t>
            </a:r>
            <a:r>
              <a:rPr sz="2000"/>
              <a:t>
Haz que los estudiantes hagan conexiones con otras palabras en esta unidad, o con otras palabras en unidades anteriores. Excelente como revisión de la unidad!
</a:t>
            </a:r>
            <a:r>
              <a:rPr b="1" sz="2000"/>
              <a:t>•   Párrafo ambulante</a:t>
            </a:r>
            <a:r>
              <a:rPr sz="2000"/>
              <a:t> 
¡Haz que los estudiantes se muevan y escriban! Se puede hacer en cualquier momento de la lección, pero es una excelente revisión al final de la lección.
</a:t>
            </a:r>
            <a:r>
              <a:rPr b="1" sz="2000"/>
              <a:t>•   Escritura</a:t>
            </a:r>
            <a:r>
              <a:rPr sz="2000"/>
              <a:t>
Esto es muy recomendable después de que se completen las conversaciones estructuradas, como un cierre/boleta de salida de la lección. Haz que los estudiantes escriban todo lo que han aprendido sobre la palabra de vocabulario, estructurado con las frases iniciales de sus conversaciones estructuradas y el vocabulario clave.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Dibújalo!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a:t>
            </a:r>
            <a:r>
              <a:rPr b="1">
                <a:solidFill>
                  <a:srgbClr val="7030A0"/>
                </a:solidFill>
              </a:rPr>
              <a:t>Marbury contra Madison </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6659">
                <a:solidFill>
                  <a:srgbClr val="7030A0"/>
                </a:solidFill>
              </a:defRPr>
            </a:pPr>
            <a:r>
              <a:t>Marbury contra Madison </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Marbury contra Madison .</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esta visual lo mejor que puedas.
Trabaja con un compañero o comparte tu visual completada con un compañero cuando termines.</a:t>
            </a:r>
          </a:p>
        </p:txBody>
      </p:sp>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a:latin typeface="Calibri"/>
              </a:defRPr>
            </a:pPr>
            <a:r>
              <a:t>más cerca de la ventana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Elija una pregunta:</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Una cosa que no sé es…</a:t>
            </a:r>
            <a:br/>
          </a:p>
          <a:p>
            <a:pPr>
              <a:defRPr i="1" sz="1800"/>
            </a:pPr>
            <a:r>
              <a:t>•   Una cosa que me pregunto es…</a:t>
            </a:r>
            <a:br/>
          </a:p>
          <a:p>
            <a:pPr>
              <a:defRPr i="1" sz="1800"/>
            </a:pPr>
            <a:r>
              <a:t>•   No entendí cuando hablamos de ______, pero creo 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Elija una hipótesis: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Yo creo…</a:t>
            </a:r>
            <a:br/>
          </a:p>
          <a:p>
            <a:pPr>
              <a:defRPr i="1" sz="1800"/>
            </a:pPr>
            <a:r>
              <a:t>•   Basado en ______, yo creo…</a:t>
            </a:r>
            <a:br/>
          </a:p>
          <a:p>
            <a:pPr>
              <a:defRPr i="1" sz="1800"/>
            </a:pPr>
            <a:r>
              <a:t>•   ______ me hace pensar ______ porque…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200"/>
            </a:pPr>
            <a:r>
              <a:t>Haz un mapa de palabras conectando </a:t>
            </a:r>
            <a:r>
              <a:rPr b="1">
                <a:solidFill>
                  <a:srgbClr val="7030A0"/>
                </a:solidFill>
              </a:rPr>
              <a:t>Marbury contra Madison </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oc8e02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Marbury contra Madison ...</a:t>
            </a:r>
            <a:r>
              <a:rPr i="1"/>
              <a:t>
De esta visual, puedo inferir… </a:t>
            </a:r>
            <a:r>
              <a:rPr i="0"/>
              <a:t>(usa </a:t>
            </a:r>
            <a:r>
              <a:rPr b="1">
                <a:solidFill>
                  <a:srgbClr val="7030A0"/>
                </a:solidFill>
              </a:rPr>
              <a:t>Marbury contra Madison </a:t>
            </a:r>
            <a:r>
              <a:rPr i="0"/>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Escritura</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Escribe un párrafo que describa  </a:t>
            </a:r>
            <a:r>
              <a:rPr b="1">
                <a:solidFill>
                  <a:srgbClr val="7030A0"/>
                </a:solidFill>
              </a:rPr>
              <a:t>Marbury contra Madison </a:t>
            </a:r>
            <a:r>
              <a:t>.
Incluye otras 3-5 palabras de vocabulario en tu párrafo. Puedes incluir los siguientes inicios de oración:​
​</a:t>
            </a:r>
            <a:r>
              <a:rPr i="1"/>
              <a:t>•   En el caso de </a:t>
            </a:r>
            <a:r>
              <a:rPr i="1" b="1">
                <a:solidFill>
                  <a:srgbClr val="7030A0"/>
                </a:solidFill>
              </a:rPr>
              <a:t>Marbury contra Madison</a:t>
            </a:r>
            <a:r>
              <a:rPr i="1"/>
              <a:t>, ...
</a:t>
            </a:r>
            <a:r>
              <a:rPr i="1"/>
              <a:t>•   </a:t>
            </a:r>
            <a:r>
              <a:rPr i="1" b="1">
                <a:solidFill>
                  <a:srgbClr val="7030A0"/>
                </a:solidFill>
              </a:rPr>
              <a:t>Marbury contra Madison</a:t>
            </a:r>
            <a:r>
              <a:rPr i="1"/>
              <a:t> está relacionado con el sistema de </a:t>
            </a:r>
            <a:r>
              <a:rPr i="1" b="1">
                <a:solidFill>
                  <a:srgbClr val="7030A0"/>
                </a:solidFill>
              </a:rPr>
              <a:t>controles y equilibrios</a:t>
            </a:r>
            <a:r>
              <a:rPr i="1"/>
              <a:t> porque...
</a:t>
            </a:r>
            <a:r>
              <a:rPr i="1"/>
              <a:t>•   Si </a:t>
            </a:r>
            <a:r>
              <a:rPr i="1" b="1">
                <a:solidFill>
                  <a:srgbClr val="7030A0"/>
                </a:solidFill>
              </a:rPr>
              <a:t>Marbury contra Madison</a:t>
            </a:r>
            <a:r>
              <a:rPr i="1"/>
              <a:t> no hubiera ocurrido, creo que la Constitución...</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Acomodaciones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Siéntelos junto a los estudiantes que siguen las instrucciones bien</a:t>
            </a:r>
            <a:r>
              <a:rPr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Haz que los estudiantes </a:t>
            </a:r>
            <a:r>
              <a:rPr b="1" sz="1800"/>
              <a:t>repitan las palabras de vocabulario</a:t>
            </a:r>
            <a:r>
              <a:rPr sz="1800"/>
              <a:t> después de ti, pronunciándolas </a:t>
            </a:r>
            <a:r>
              <a:rPr b="1" sz="1800"/>
              <a:t>juntos como clase</a:t>
            </a:r>
            <a:r>
              <a:rPr sz="1800"/>
              <a:t>. Es aún más efectivo para los principiantes si </a:t>
            </a:r>
            <a:r>
              <a:rPr b="1" sz="1800"/>
              <a:t>divides cada sílaba</a:t>
            </a:r>
            <a:r>
              <a:rPr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Permita que los estudiantes translingüen</a:t>
            </a:r>
            <a:r>
              <a:rPr sz="1800"/>
              <a:t>, o usen varios idiomas dentro de una sola oración. </a:t>
            </a:r>
            <a:r>
              <a:rPr b="1" sz="1800"/>
              <a:t>Enfatice que usen la palabra de vocabulario tal como se presenta</a:t>
            </a:r>
            <a:r>
              <a:rPr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sz="1800"/>
              <a:t>Haga que los estudiantes participen en conversaciones estructuradas, pero </a:t>
            </a:r>
            <a:r>
              <a:rPr b="1" sz="1800"/>
              <a:t>asegúrese de que estén listos antes de incluirlos en el grupo de aleatorización</a:t>
            </a:r>
            <a:r>
              <a:rPr sz="1800"/>
              <a:t> para ser llamados en toda la clase.</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Comparta las imágenes y los inicios de oraciones</a:t>
            </a:r>
            <a:r>
              <a:rPr sz="1800"/>
              <a:t> con los estudiantes </a:t>
            </a:r>
            <a:r>
              <a:rPr b="1" sz="1800"/>
              <a:t>el día anterior</a:t>
            </a:r>
            <a:r>
              <a:rPr sz="1800"/>
              <a:t> y haga que escriban sus respuestas.</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cosas que notas en esta imagen.
</a:t>
            </a:r>
            <a:r>
              <a:rPr i="1"/>
              <a:t>Yo noto…
</a:t>
            </a:r>
            <a:r>
              <a:rPr b="1"/>
              <a:t>1 cosa que te preguntas sobre esta imagen.
</a:t>
            </a:r>
            <a:r>
              <a:rPr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e08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Enfoque de hoy:</a:t>
            </a:r>
            <a:r>
              <a:rPr>
                <a:solidFill>
                  <a:srgbClr val="7030A0"/>
                </a:solidFill>
              </a:rPr>
              <a:t>Marbury contra Madison </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Objetivo del contenido</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Objetivo del lenguaje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En oraciones completas, puedo responder esta pregunta usando las palabras de vocabulario a la derecha:</a:t>
            </a:r>
          </a:p>
        </p:txBody>
      </p:sp>
      <p:sp>
        <p:nvSpPr>
          <p:cNvPr id="7" name="TextBox 6"/>
          <p:cNvSpPr txBox="1"/>
          <p:nvPr/>
        </p:nvSpPr>
        <p:spPr>
          <a:xfrm>
            <a:off x="155448" y="4663440"/>
            <a:ext cx="5751576" cy="4663440"/>
          </a:xfrm>
          <a:prstGeom prst="rect">
            <a:avLst/>
          </a:prstGeom>
          <a:noFill/>
        </p:spPr>
        <p:txBody>
          <a:bodyPr wrap="square">
            <a:spAutoFit/>
          </a:bodyPr>
          <a:lstStyle/>
          <a:p>
            <a:r>
              <a:t>Si </a:t>
            </a:r>
            <a:r>
              <a:rPr b="1" sz="1800">
                <a:solidFill>
                  <a:srgbClr val="7030A0"/>
                </a:solidFill>
              </a:rPr>
              <a:t>Marbury contra Madison</a:t>
            </a:r>
            <a:r>
              <a:t> no hubiese ocurrido, ¿cómo afectaría a la </a:t>
            </a:r>
            <a:r>
              <a:rPr b="1" sz="1800">
                <a:solidFill>
                  <a:srgbClr val="7030A0"/>
                </a:solidFill>
              </a:rPr>
              <a:t>Constitución </a:t>
            </a:r>
            <a:r>
              <a:t>hoy en día?</a:t>
            </a:r>
          </a:p>
        </p:txBody>
      </p:sp>
      <p:sp>
        <p:nvSpPr>
          <p:cNvPr id="8" name="TextBox 7"/>
          <p:cNvSpPr txBox="1"/>
          <p:nvPr/>
        </p:nvSpPr>
        <p:spPr>
          <a:xfrm>
            <a:off x="155448" y="5605272"/>
            <a:ext cx="5751576" cy="4663440"/>
          </a:xfrm>
          <a:prstGeom prst="rect">
            <a:avLst/>
          </a:prstGeom>
          <a:noFill/>
        </p:spPr>
        <p:txBody>
          <a:bodyPr wrap="square">
            <a:spAutoFit/>
          </a:bodyPr>
          <a:lstStyle/>
          <a:p>
            <a:r>
              <a:rPr i="1"/>
              <a:t>Si </a:t>
            </a:r>
            <a:r>
              <a:rPr b="1" sz="1800" i="1">
                <a:solidFill>
                  <a:srgbClr val="7030A0"/>
                </a:solidFill>
              </a:rPr>
              <a:t>Marbury contra Madison</a:t>
            </a:r>
            <a:r>
              <a:rPr i="1"/>
              <a:t> no hubiera ocurrido, creo que la Constitución...</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Podemos explicar el origen de la revisión judicial a través del caso de </a:t>
            </a:r>
            <a:r>
              <a:rPr sz="2400" b="1" i="0">
                <a:solidFill>
                  <a:srgbClr val="7030A0"/>
                </a:solidFill>
              </a:rPr>
              <a:t>Marbury contra Madison.</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Si </a:t>
            </a:r>
            <a:r>
              <a:rPr b="1" sz="2800">
                <a:solidFill>
                  <a:srgbClr val="7030A0"/>
                </a:solidFill>
              </a:rPr>
              <a:t>Marbury contra Madison</a:t>
            </a:r>
            <a:r>
              <a:rPr b="1" sz="2800"/>
              <a:t> no hubiese ocurrido, ¿cómo afectaría a la </a:t>
            </a:r>
            <a:r>
              <a:rPr b="1" sz="2800">
                <a:solidFill>
                  <a:srgbClr val="7030A0"/>
                </a:solidFill>
              </a:rPr>
              <a:t>Constitución </a:t>
            </a:r>
            <a:r>
              <a:rPr b="1" sz="2800"/>
              <a:t>hoy en día?</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Elige un comienzo de oración para compartir:</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Creo que la pregunta está pidiendo...</a:t>
            </a:r>
          </a:p>
          <a:p>
            <a:pPr>
              <a:lnSpc>
                <a:spcPct val="150000"/>
              </a:lnSpc>
              <a:defRPr i="1" sz="2400"/>
            </a:pPr>
            <a:r>
              <a:t>•   Creo que el término ____ significa... porque...</a:t>
            </a:r>
          </a:p>
          <a:p>
            <a:pPr>
              <a:lnSpc>
                <a:spcPct val="150000"/>
              </a:lnSpc>
              <a:defRPr i="1" sz="2400">
                <a:solidFill>
                  <a:srgbClr val="548235"/>
                </a:solidFill>
              </a:defRPr>
            </a:pPr>
            <a:r>
              <a:t>•   La imagen me hace pensar en... porque...</a:t>
            </a:r>
          </a:p>
          <a:p>
            <a:pPr>
              <a:lnSpc>
                <a:spcPct val="150000"/>
              </a:lnSpc>
              <a:defRPr i="1" sz="2400"/>
            </a:pPr>
            <a:r>
              <a:t>•   Creo que el término ____ es importante para la pregunta porque...</a:t>
            </a:r>
          </a:p>
        </p:txBody>
      </p:sp>
      <p:pic>
        <p:nvPicPr>
          <p:cNvPr id="7" name="Picture 6" descr="Soc8e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es_signal_horizontal.png"/>
          <p:cNvPicPr>
            <a:picLocks noChangeAspect="1"/>
          </p:cNvPicPr>
          <p:nvPr/>
        </p:nvPicPr>
        <p:blipFill>
          <a:blip r:embed="rId6"/>
          <a:stretch>
            <a:fillRect/>
          </a:stretch>
        </p:blipFill>
        <p:spPr>
          <a:xfrm>
            <a:off x="2121408" y="5486400"/>
            <a:ext cx="6963294"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e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¿Qué ocurrió en el caso de </a:t>
            </a:r>
            <a:r>
              <a:rPr b="1">
                <a:solidFill>
                  <a:srgbClr val="7030A0"/>
                </a:solidFill>
              </a:rPr>
              <a:t>Marbury contra Madison</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En el caso de </a:t>
            </a:r>
            <a:r>
              <a:rPr b="1">
                <a:solidFill>
                  <a:srgbClr val="7030A0"/>
                </a:solidFill>
              </a:rPr>
              <a:t>Marbury contra Madison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