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Conversaciones Estructuradas:</a:t>
            </a:r>
          </a:p>
          <a:p/>
          <a:p>
            <a:r>
              <a:t>Esta actividad se llama QSSSA y se describe con más detalle en Teaching Science to English Learners by Stephen Fleenor y Tina Beene (p.29)</a:t>
            </a:r>
            <a:br/>
          </a:p>
          <a:p>
            <a:r>
              <a:t>Guión:</a:t>
            </a:r>
          </a:p>
          <a:p>
            <a:r>
              <a:t>•   ¿Puede todo el mundo _______ (señal). Piensa acerca de esta pregunta. Cuando estés listo para terminar esta frase, _______(inicio de oración), muéstramelo haciendo _______ (desactiva la señal).</a:t>
            </a:r>
          </a:p>
          <a:p>
            <a:r>
              <a:t>•   Vas a compartir con _______ (señal) La persona en tu grupo que irá primero es _______ (compartir).</a:t>
            </a:r>
          </a:p>
          <a:p>
            <a:r>
              <a:t>•   Voy a _______ (evaluar). Está bien si compartes lo que tú dijiste o lo que dijo tu compañero, siempre y cuando uses ________ (palabra del vocabulario) en una frase completa. Te recomiendo usar el inicio de oración , ________ (inicio de oración).</a:t>
            </a:r>
          </a:p>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Conversaciones Estructuradas:</a:t>
            </a:r>
          </a:p>
          <a:p/>
          <a:p>
            <a:r>
              <a:t>Esta actividad se llama QSSSA y se describe con más detalle en Teaching Science to English Learners by Stephen Fleenor y Tina Beene (p.29)</a:t>
            </a:r>
            <a:br/>
          </a:p>
          <a:p>
            <a:r>
              <a:t>Guión:</a:t>
            </a:r>
          </a:p>
          <a:p>
            <a:r>
              <a:t>•   ¿Puede todo el mundo _______ (señal). Piensa acerca de esta pregunta. Cuando estés listo para terminar esta frase, _______(inicio de oración), muéstramelo haciendo _______ (desactiva la señal).</a:t>
            </a:r>
          </a:p>
          <a:p>
            <a:r>
              <a:t>•   Vas a compartir con _______ (señal) La persona en tu grupo que irá primero es _______ (compartir).</a:t>
            </a:r>
          </a:p>
          <a:p>
            <a:r>
              <a:t>•   Voy a _______ (evaluar). Está bien si compartes lo que tú dijiste o lo que dijo tu compañero, siempre y cuando uses ________ (palabra del vocabulario) en una frase completa. Te recomiendo usar el inicio de oración , ________ (inicio de oración).</a:t>
            </a:r>
          </a:p>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Conversaciones Estructuradas:</a:t>
            </a:r>
          </a:p>
          <a:p/>
          <a:p>
            <a:r>
              <a:t>Esta actividad se llama QSSSA y se describe con más detalle en Teaching Science to English Learners by Stephen Fleenor y Tina Beene (p.29)</a:t>
            </a:r>
            <a:br/>
          </a:p>
          <a:p>
            <a:r>
              <a:t>Guión:</a:t>
            </a:r>
          </a:p>
          <a:p>
            <a:r>
              <a:t>•   ¿Puede todo el mundo _______ (señal). Piensa acerca de esta pregunta. Cuando estés listo para terminar esta frase, _______(inicio de oración), muéstramelo haciendo _______ (desactiva la señal).</a:t>
            </a:r>
          </a:p>
          <a:p>
            <a:r>
              <a:t>•   Vas a compartir con _______ (señal) La persona en tu grupo que irá primero es _______ (compartir).</a:t>
            </a:r>
          </a:p>
          <a:p>
            <a:r>
              <a:t>•   Voy a _______ (evaluar). Está bien si compartes lo que tú dijiste o lo que dijo tu compañero, siempre y cuando uses ________ (palabra del vocabulario) en una frase completa. Te recomiendo usar el inicio de oración , ________ (inicio de oración).</a:t>
            </a:r>
          </a:p>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Conversaciones Estructuradas:</a:t>
            </a:r>
          </a:p>
          <a:p/>
          <a:p>
            <a:r>
              <a:t>Esta actividad se llama QSSSA y se describe con más detalle en Teaching Science to English Learners by Stephen Fleenor y Tina Beene (p.29)</a:t>
            </a:r>
            <a:br/>
          </a:p>
          <a:p>
            <a:r>
              <a:t>Guión:</a:t>
            </a:r>
          </a:p>
          <a:p>
            <a:r>
              <a:t>•   ¿Puede todo el mundo _______ (señal). Piensa acerca de esta pregunta. Cuando estés listo para terminar esta frase, _______(inicio de oración), muéstramelo haciendo _______ (desactiva la señal).</a:t>
            </a:r>
          </a:p>
          <a:p>
            <a:r>
              <a:t>•   Vas a compartir con _______ (señal) La persona en tu grupo que irá primero es _______ (compartir).</a:t>
            </a:r>
          </a:p>
          <a:p>
            <a:r>
              <a:t>•   Voy a _______ (evaluar). Está bien si compartes lo que tú dijiste o lo que dijo tu compañero, siempre y cuando uses ________ (palabra del vocabulario) en una frase completa. Te recomiendo usar el inicio de oración , ________ (inicio de oración).</a:t>
            </a:r>
          </a:p>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Verifique la comprensión. Esto es importante porque la siguiente diapositiva es la última de la conversación estructurada y también se recomienda que sea la pregunta de salida.</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Conversaciones Estructuradas:</a:t>
            </a:r>
          </a:p>
          <a:p/>
          <a:p>
            <a:r>
              <a:t>Recomendación: use esta diapositiva o la actividad final de extensión (escribir un párrafo) como cierre o ticket de salida. Haz que los estudiantes discutan sus respuestas en grupos, luego escriban sus respuestas.</a:t>
            </a:r>
          </a:p>
          <a:p/>
          <a:p>
            <a:r>
              <a:t>Esta actividad se llama QSSSA y se describe con más detalle en Teaching Science to English Learners by Stephen Fleenor y Tina Beene (p.29)</a:t>
            </a:r>
            <a:br/>
          </a:p>
          <a:p>
            <a:r>
              <a:t>Guión:</a:t>
            </a:r>
          </a:p>
          <a:p>
            <a:r>
              <a:t>•   ¿Puede todo el mundo _______ (señal). Piensa acerca de esta pregunta. Cuando estés listo para terminar esta frase, _______(inicio de oración), muéstramelo haciendo _______ (desactiva la señal).</a:t>
            </a:r>
          </a:p>
          <a:p>
            <a:r>
              <a:t>•   Vas a compartir con _______ (señal) La persona en tu grupo que irá primero es _______ (compartir).</a:t>
            </a:r>
          </a:p>
          <a:p>
            <a:r>
              <a:t>•   Voy a _______ (evaluar). Está bien si compartes lo que tú dijiste o lo que dijo tu compañero, siempre y cuando uses ________ (palabra del vocabulario) en una frase completa. Te recomiendo usar el inicio de oración , ________ (inicio de oración).</a:t>
            </a:r>
          </a:p>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antes de que se introduzca la palabra, o como revisión al final de la clase. Esta actividad se puede hacer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como calentamiento de predicción antes de presentar la palabra, o como repaso al final de la lección. Esta actividad se puede realizar de forma independiente o en grupos.</a:t>
            </a:r>
          </a:p>
          <a:p/>
          <a:p>
            <a:r>
              <a:t>Esta actividad se llama Completa la imagen y se describe con más detalle en Teaching Science to English Learners de Stephen Fleenor y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en grupos y que se anime a los estudiantes a elegir cualquiera de las tres frases de inicio.</a:t>
            </a:r>
          </a:p>
          <a:p/>
          <a:p>
            <a:r>
              <a:t>Esta actividad se llama Conversación de preguntas y se describe con más detalle en Teaching Science to English Learners de Stephen Fleenor y Tina Beene (p.31)</a:t>
            </a:r>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esta actividad se realice en grupos y que se anime a los estudiantes a elegir cualquiera de las frases de inicio, independientemente de lo que hayan elegido anteriormente. Nota: si tiene poco tiempo, se puede omitir esta segunda parte de la actividad.</a:t>
            </a:r>
          </a:p>
          <a:p/>
          <a:p>
            <a:r>
              <a:t>Esta actividad se llama Conversación de preguntas y se describe con más detalle en Teaching Science to English Learners de Stephen Fleenor y Tina Beene (p.31)</a:t>
            </a:r>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Por ejemplo, si la palabra central es “átomo”, un estudiante podría:</a:t>
            </a:r>
          </a:p>
          <a:p>
            <a:r>
              <a:t>•   Hacer una conexión con “protón” y escribir “los átomos contienen protones” al lado de la línea de conexión.</a:t>
            </a:r>
          </a:p>
          <a:p>
            <a:r>
              <a:t>•   Hacer una conexión con “molécula” y escribir “los átomos componen las moléculas” al lado de la línea de conexión.</a:t>
            </a:r>
          </a:p>
          <a:p>
            <a:r>
              <a:t>•   Hacer una conexión con “materia” y escribir “los átomos son las unidades más pequeñas de la materia” al lado de la línea de conexión.</a:t>
            </a:r>
          </a:p>
          <a:p>
            <a:r>
              <a:t>•   Hacer una conexión con “núcleo” y escribir “el centro de un átomo es el núcleo” al lado de la línea de conexión.</a:t>
            </a:r>
          </a:p>
          <a:p/>
          <a:p>
            <a:r>
              <a:t>Alternativamente, los estudiantes pueden crear una Red de Conexión de Vocabulario (Teaching Science to English Learners by Fleenor y Beene, 2019, p.53) en la cual se puede hacer cualquier conexión entre dos palabras – no tiene que haber una palabra “central”.</a:t>
            </a:r>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a:p/>
          <a:p>
            <a:r>
              <a:t>Escritura:</a:t>
            </a:r>
          </a:p>
          <a:p>
            <a:r>
              <a:t>5(G) narrar, describir y explicar con mayor especificidad y detalle para satisfacer las necesidades de escritura del área de contenido a medida que se adquiere más español.</a:t>
            </a:r>
          </a:p>
          <a:p>
            <a:r>
              <a:t>5(F) escribir utilizando una variedad de longitudes de oraciones, patrones y palabras de conexión de nivel de grado para combinar frases, cláusulas y oraciones de maneras cada vez más precisas a medida que se adquiere más español; y</a:t>
            </a:r>
          </a:p>
          <a:p>
            <a:r>
              <a:t>5(G) narrar, describir y explicar con mayor especificidad y detalle para satisfacer las necesidades de escritura del área de contenido a medida que se adquiere más español.</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a:p/>
          <a:p>
            <a:r>
              <a:t>Escritura:</a:t>
            </a:r>
          </a:p>
          <a:p>
            <a:r>
              <a:t>5(B) escribir utilizando vocabulario básico recién adquirido y vocabulario de nivel de grado basado en el contenido;</a:t>
            </a:r>
          </a:p>
          <a:p>
            <a:r>
              <a:t>5(F) escribir utilizando una variedad de longitudes de oraciones, patrones y palabras de conexión de nivel de grado para combinar frases, cláusulas y oraciones de maneras cada vez más precisas a medida que se adquiere más español; y</a:t>
            </a:r>
          </a:p>
          <a:p>
            <a:r>
              <a:t>5(G) narrar, describir y explicar con mayor especificidad y detalle para satisfacer las necesidades de escritura del área de contenido a medida que se adquiere más español.</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Cuando los estudiantes terminen, se recomienda que compartan sus párrafos con un compañero o grupo, con tiempo después para hacer cualquier edición a sus párrafos.</a:t>
            </a:r>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a:p/>
          <a:p>
            <a:r>
              <a:t>Escritura:</a:t>
            </a:r>
          </a:p>
          <a:p>
            <a:r>
              <a:t>5(G) narrar, describir y explicar con mayor especificidad y detalle para satisfacer las necesidades de escritura del área de contenido a medida que se adquiere más español.</a:t>
            </a:r>
          </a:p>
          <a:p>
            <a:r>
              <a:t>5(F) escribir utilizando una variedad de longitudes de oraciones, patrones y palabras de conexión de nivel de grado para combinar frases, cláusulas y oraciones de maneras cada vez más precisas a medida que se adquiere más español; y</a:t>
            </a:r>
          </a:p>
          <a:p>
            <a:r>
              <a:t>5(G) narrar, describir y explicar con mayor especificidad y detalle para satisfacer las necesidades de escritura del área de contenido a medida que se adquiere más español.</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Cuando los estudiantes terminen, se recomienda que compartan sus párrafos con un compañero o grupo, con tiempo después para hacer cualquier edición a sus párrafos.</a:t>
            </a:r>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a:p/>
          <a:p>
            <a:r>
              <a:t>Escritura:</a:t>
            </a:r>
          </a:p>
          <a:p>
            <a:r>
              <a:t>5(G) narrar, describir y explicar con mayor especificidad y detalle para satisfacer las necesidades de escritura del área de contenido a medida que se adquiere más español.</a:t>
            </a:r>
          </a:p>
          <a:p>
            <a:r>
              <a:t>5(F) escribir utilizando una variedad de longitudes de oraciones, patrones y palabras de conexión de nivel de grado para combinar frases, cláusulas y oraciones de maneras cada vez más precisas a medida que se adquiere más español; y</a:t>
            </a:r>
          </a:p>
          <a:p>
            <a:r>
              <a:t>5(G) narrar, describir y explicar con mayor especificidad y detalle para satisfacer las necesidades de escritura del área de contenido a medida que se adquiere más español.</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Para el maestro, no se mostrará a los estudiantes.</a:t>
            </a:r>
          </a:p>
          <a:p/>
          <a:p>
            <a:r>
              <a:t>Para un ejemplo modelado de apoyo a los estudiantes para prepararlos para la aleatorización, consulte 7 Steps to a Language-Rich Interactive Classroom de John Seidlitz y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Esto se puede hacer de forma independiente, con un compañero o los estudiantes pueden crear listas individuales y luego compartirlas con un compañero.</a:t>
            </a:r>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a:p/>
          <a:p>
            <a:r>
              <a:t>Escritura:</a:t>
            </a:r>
          </a:p>
          <a:p>
            <a:r>
              <a:t>5(G) narrar, describir y explicar con mayor especificidad y detalle para satisfacer las necesidades de escritura del área de contenido a medida que se adquiere más español.</a:t>
            </a:r>
          </a:p>
          <a:p>
            <a:r>
              <a:t>5(F) escribir utilizando una variedad de longitudes de oraciones, patrones y palabras de conexión de nivel de grado para combinar frases, cláusulas y oraciones de maneras cada vez más precisas a medida que se adquiere más español; y</a:t>
            </a:r>
          </a:p>
          <a:p>
            <a:r>
              <a:t>5(G) narrar, describir y explicar con mayor especificidad y detalle para satisfacer las necesidades de escritura del área de contenido a medida que se adquiere más español.</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Se recomienda que el objetivo del lenguaje sea la escritura (para los grados 2-12) con la conversación estructurada durante la clase.</a:t>
            </a:r>
          </a:p>
          <a:p/>
          <a:p/>
          <a:p>
            <a:pPr/>
            <a:r>
              <a:t>El objetivo de contenido puede modificarse para utilizar la terminología específica del estándar de aprendizaje.
</a:t>
            </a:r>
            <a:r>
              <a:t>Nota: estos objetivos se han simplificado para facilitar su implementación. Para obtener más información sobre los objetivos de contenido y lenguaje, consulte 7 Steps to a Language-Rich Interactive Classroom de John Seidlitz y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Conversación estructurada introductoria:</a:t>
            </a:r>
          </a:p>
          <a:p/>
          <a:p>
            <a:r>
              <a:t>Esta actividad se llama Preparación para la pregunta guía y se describe con más detalle en Teaching Science to English Learners de Stephen Fleenor y Tina Beene (p.24-25).</a:t>
            </a:r>
          </a:p>
          <a:p>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Imprima esta diapositiva y muéstrela en su pared de palabras, o use esta imagen como base en las conversaciones estructuradas.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Imprima esta diapositiva y muéstrela en su pared de palabras, o use esta imagen como base en las conversaciones estructuradas.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Conversaciones Estructuradas:</a:t>
            </a:r>
          </a:p>
          <a:p/>
          <a:p>
            <a:r>
              <a:t>Esta actividad se llama QSSSA y se describe con más detalle en Teaching Science to English Learners by Stephen Fleenor y Tina Beene (p.29)</a:t>
            </a:r>
            <a:br/>
          </a:p>
          <a:p>
            <a:r>
              <a:t>Guión:</a:t>
            </a:r>
          </a:p>
          <a:p>
            <a:r>
              <a:t>•   ¿Puede todo el mundo _______ (señal). Piensa acerca de esta pregunta. Cuando estés listo para terminar esta frase, _______(inicio de oración), muéstramelo haciendo _______ (desactiva la señal).</a:t>
            </a:r>
          </a:p>
          <a:p>
            <a:r>
              <a:t>•   Vas a compartir con _______ (señal) La persona en tu grupo que irá primero es _______ (compartir).</a:t>
            </a:r>
          </a:p>
          <a:p>
            <a:r>
              <a:t>•   Voy a _______ (evaluar). Está bien si compartes lo que tú dijiste o lo que dijo tu compañero, siempre y cuando uses ________ (palabra del vocabulario) en una frase completa. Te recomiendo usar el inicio de oración , ________ (inicio de oración).</a:t>
            </a:r>
          </a:p>
          <a:p/>
          <a:p>
            <a:br/>
            <a:r>
              <a:t>ELPS</a:t>
            </a:r>
            <a:br/>
          </a:p>
          <a:p>
            <a:r>
              <a:t>Escuchar:</a:t>
            </a:r>
          </a:p>
          <a:p>
            <a:r>
              <a:t>2(C) aprender nuevas estructuras de lenguaje, expresiones y vocabulario básico y académico escuchados durante la instrucción y las interacciones en el salón de clases;</a:t>
            </a:r>
          </a:p>
          <a:p>
            <a:r>
              <a:t>2(E) utilizar apoyo visual, contextual y lingüístico para mejorar y confirmar la comprensión del lenguaje hablado cada vez más complejo y elaborado;</a:t>
            </a:r>
          </a:p>
          <a:p>
            <a:r>
              <a:t>2(I) demostrar comprensión auditiva del español hablado cada vez más complejo siguiendo instrucciones, volviendo a contar o resumiendo mensajes hablados, respondiendo a preguntas y solicitudes, colaborando con compañeros y tomando notas acordes con el contenido y las necesidades del nivel de grado.</a:t>
            </a:r>
          </a:p>
          <a:p/>
          <a:p>
            <a:r>
              <a:t>Hablar:</a:t>
            </a:r>
          </a:p>
          <a:p>
            <a:r>
              <a:t>3(A) practicar la producción de sonidos de vocabulario recién adquirido, como vocales largas y cortas, letras silenciosas y grupos de consonantes, para pronunciar palabras en español de una manera cada vez más comprensible;</a:t>
            </a:r>
          </a:p>
          <a:p>
            <a:r>
              <a:t>3(B) amplíar y interiorizar el vocabulario inicial en español aprendiendo y usando palabras en español de alta frecuencia necesarias para identificar y describir personas, lugares y objetos, volviendo a contar historias simples e información básica representada o respaldada por imágenes, y aprendiendo y usando lenguaje de rutina necesario para la comunicación en el salón de clases;</a:t>
            </a:r>
          </a:p>
          <a:p>
            <a:r>
              <a:t>3(D) hablar usando vocabulario del área de contenido de nivel de grado en contexto para interiorizar nuevas palabras en español y desarrollar competencia en el lenguaje académico;</a:t>
            </a:r>
          </a:p>
          <a:p>
            <a:r>
              <a:t>3(E) compartir información en interacciones de aprendizaje cooperativo;</a:t>
            </a:r>
          </a:p>
          <a:p>
            <a:r>
              <a:t>3(G) expresar opiniones, ideas y sentimientos que van desde comunicar palabras y frases cortas hasta participar en discusiones extendidas sobre una variedad de temas sociales y académicos apropiados para el grado;</a:t>
            </a:r>
          </a:p>
          <a:p>
            <a:r>
              <a:t>3(J) responder oralmente a la información presentada en una amplia variedad de medios impresos, electrónicos, de audio y visuales para construir y reforzar el logro de conceptos y lenguaje.</a:t>
            </a:r>
          </a:p>
          <a:p/>
          <a:p>
            <a:r>
              <a:t>Lectura:</a:t>
            </a:r>
          </a:p>
          <a:p>
            <a:r>
              <a:t>4(D) utilizar apoyos previos a la lectura, como organizadores gráficos, ilustraciones y vocabulario relacionado con el tema enseñado previamente y otras actividades previas a la lectura para mejorar la comprensión del texto escrito;</a:t>
            </a:r>
          </a:p>
          <a:p>
            <a:r>
              <a:t>4(F) utilizar apoyo visual y contextual y apoyo de compañeros y maestros para leer texto de contenido de nivel de grado, mejorar y confirmar la comprensión y desarrollar vocabulario, comprensión de las estructuras del lenguaje y conocimientos previos necesarios para comprender un lenguaje cada vez más desafiante;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9.png"/><Relationship Id="rId6" Type="http://schemas.openxmlformats.org/officeDocument/2006/relationships/hyperlink" Target="https://thevisualnonglossary.com/admn/cd_interface/docs_generate/download_reading.php?file=Reading%20Passage_Batalla_de_Gettysburg_Soc8e013.docx" TargetMode="Externa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6.png"/><Relationship Id="rId22" Type="http://schemas.openxmlformats.org/officeDocument/2006/relationships/image" Target="../media/image57.png"/><Relationship Id="rId23" Type="http://schemas.openxmlformats.org/officeDocument/2006/relationships/image" Target="../media/image58.png"/><Relationship Id="rId24"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2.xml"/><Relationship Id="rId8" Type="http://schemas.openxmlformats.org/officeDocument/2006/relationships/image" Target="../media/image63.png"/><Relationship Id="rId9"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NOTA PARA EL MAESTRO</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¡Este es TU plan de clase! Siéntete libre de eliminar, cambiar o agregar diapositivas.
</a:t>
            </a:r>
            <a:r>
              <a:t>•   El propósito de estas diapositivas es maximizar el lenguaje académico verbal y escrito de los estudiantes. Dependiendo de la duración u otro contenido de su clase, es posible que algunas de las diapositivas no se ajusten al contenido o al momento de la clase. Cada conversación estructurada debe tomar de 3 a 5 minutos, con la opción de extender la conversación según las respuestas de los estudiantes.
</a:t>
            </a:r>
            <a:r>
              <a:rPr>
                <a:solidFill>
                  <a:srgbClr val="0070C0"/>
                </a:solidFill>
              </a:rPr>
              <a:t>•   Se recomienda mostrar algunos objetivos (como en la Diapositiva 5) y que los estudiantes interactúen con estos objetivos de alguna manera (como en la Diapositiva 6).
</a:t>
            </a:r>
            <a:r>
              <a:t>•   Para personalizar cada conversación estructurada, mueva los corchetes al ícono correspondiente.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Explicación de cómo usar estas diapositivas.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Aviso: Como titular de la licencia de este producto, usted acepta que (1) puede usar este producto digital para su propio uso como educador con sus estudiantes y (2) no puede republicar, reproducir, duplicar, copiar, vender, mostrar o distribuir a amigos, colegas o cualquier otro tercero. Cualquier uso no autorizado de los materiales constituirá una infracción de nuestros derechos.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e06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1188720"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2258568"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Señal: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Va 1.º:</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124712"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Pregunta de Observación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¿Cuál era el propósito del </a:t>
            </a:r>
            <a:r>
              <a:rPr b="1">
                <a:solidFill>
                  <a:srgbClr val="7030A0"/>
                </a:solidFill>
              </a:rPr>
              <a:t>Discurso de Gettysburg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El propósito del </a:t>
            </a:r>
            <a:r>
              <a:rPr b="1">
                <a:solidFill>
                  <a:srgbClr val="7030A0"/>
                </a:solidFill>
              </a:rPr>
              <a:t>Discurso de Gettysburg</a:t>
            </a:r>
            <a:r>
              <a:t> era...</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Señal: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Comparte: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Va 1.º:</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Evalúa:</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51937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242816"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303520"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e06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e01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Pregunta de Relación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¿Cómo estaba relacionada la </a:t>
            </a:r>
            <a:r>
              <a:rPr b="1">
                <a:solidFill>
                  <a:srgbClr val="7030A0"/>
                </a:solidFill>
              </a:rPr>
              <a:t>Batalla de Gettysburg</a:t>
            </a:r>
            <a:r>
              <a:t> con el </a:t>
            </a:r>
            <a:r>
              <a:rPr b="1">
                <a:solidFill>
                  <a:srgbClr val="7030A0"/>
                </a:solidFill>
              </a:rPr>
              <a:t>Discurso de Gettysburg</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La </a:t>
            </a:r>
            <a:r>
              <a:rPr b="1">
                <a:solidFill>
                  <a:srgbClr val="7030A0"/>
                </a:solidFill>
              </a:rPr>
              <a:t>Batalla de Gettysburg</a:t>
            </a:r>
            <a:r>
              <a:t> está relacionada con el </a:t>
            </a:r>
            <a:r>
              <a:rPr b="1">
                <a:solidFill>
                  <a:srgbClr val="7030A0"/>
                </a:solidFill>
              </a:rPr>
              <a:t>Discurso de Gettysburg</a:t>
            </a:r>
            <a:r>
              <a:t> porque...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Soc8e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Lectura Estructurada</a:t>
            </a:r>
          </a:p>
        </p:txBody>
      </p:sp>
      <p:sp>
        <p:nvSpPr>
          <p:cNvPr id="4" name="TextBox 3"/>
          <p:cNvSpPr txBox="1"/>
          <p:nvPr/>
        </p:nvSpPr>
        <p:spPr>
          <a:xfrm>
            <a:off x="1" y="365760"/>
            <a:ext cx="3044952" cy="1764792"/>
          </a:xfrm>
          <a:prstGeom prst="rect">
            <a:avLst/>
          </a:prstGeom>
          <a:noFill/>
        </p:spPr>
        <p:txBody>
          <a:bodyPr wrap="square">
            <a:spAutoFit/>
          </a:bodyPr>
          <a:lstStyle/>
          <a:p>
            <a:r>
              <a:rPr sz="1800" i="0"/>
              <a:t>Mientras leemos, veremos cómo la Batalla de Gettysburg cambió el rumbo de la Guerra Civil.</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Presta atención a:</a:t>
            </a:r>
          </a:p>
        </p:txBody>
      </p:sp>
      <p:sp>
        <p:nvSpPr>
          <p:cNvPr id="6" name="TextBox 5"/>
          <p:cNvSpPr txBox="1"/>
          <p:nvPr/>
        </p:nvSpPr>
        <p:spPr>
          <a:xfrm>
            <a:off x="1" y="2167128"/>
            <a:ext cx="3044952" cy="1764792"/>
          </a:xfrm>
          <a:prstGeom prst="rect">
            <a:avLst/>
          </a:prstGeom>
          <a:noFill/>
        </p:spPr>
        <p:txBody>
          <a:bodyPr wrap="square">
            <a:spAutoFit/>
          </a:bodyPr>
          <a:lstStyle/>
          <a:p>
            <a:r>
              <a:rPr sz="1800" i="0"/>
              <a:t>Cuál lado había logrado victorias importantes antes de la Batalla de GettysburgQué ocurrió durante la Batalla de GettysburgResultado de la batallaNúmero de bajasPor qué la batalla fue un punto de inflexión</a:t>
            </a:r>
            <a:r>
              <a:rPr sz="1800" i="0"/>
              <a:t>
</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Conversación Post-Lectura</a:t>
            </a:r>
          </a:p>
        </p:txBody>
      </p:sp>
      <p:sp>
        <p:nvSpPr>
          <p:cNvPr id="3" name="TextBox 2"/>
          <p:cNvSpPr txBox="1"/>
          <p:nvPr/>
        </p:nvSpPr>
        <p:spPr>
          <a:xfrm>
            <a:off x="1" y="365760"/>
            <a:ext cx="3044952" cy="1764792"/>
          </a:xfrm>
          <a:prstGeom prst="rect">
            <a:avLst/>
          </a:prstGeom>
          <a:noFill/>
        </p:spPr>
        <p:txBody>
          <a:bodyPr wrap="square">
            <a:spAutoFit/>
          </a:bodyPr>
          <a:lstStyle/>
          <a:p>
            <a:r>
              <a:rPr sz="1800" i="0"/>
              <a:t>¿Por qué fue la Batalla de Gettysburg un punto de inflexión en la Guerra Civil?</a:t>
            </a:r>
          </a:p>
        </p:txBody>
      </p:sp>
      <p:sp>
        <p:nvSpPr>
          <p:cNvPr id="4" name="TextBox 3"/>
          <p:cNvSpPr txBox="1"/>
          <p:nvPr/>
        </p:nvSpPr>
        <p:spPr>
          <a:xfrm>
            <a:off x="1" y="2121408"/>
            <a:ext cx="3044952" cy="1764792"/>
          </a:xfrm>
          <a:prstGeom prst="rect">
            <a:avLst/>
          </a:prstGeom>
          <a:noFill/>
        </p:spPr>
        <p:txBody>
          <a:bodyPr wrap="square">
            <a:spAutoFit/>
          </a:bodyPr>
          <a:lstStyle/>
          <a:p>
            <a:r>
              <a:rPr sz="1800" i="1"/>
              <a:t>La Batalla de Gettysburg fue un punto de inflexión en la Guerra Civil porque...</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Soc8e013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1188720"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2258568"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Señal: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Va 1.º:</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2148840"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Objetivo del lenguaje:</a:t>
            </a:r>
          </a:p>
        </p:txBody>
      </p:sp>
      <p:sp>
        <p:nvSpPr>
          <p:cNvPr id="4" name="TextBox 3"/>
          <p:cNvSpPr txBox="1"/>
          <p:nvPr/>
        </p:nvSpPr>
        <p:spPr>
          <a:xfrm>
            <a:off x="0" y="365760"/>
            <a:ext cx="5751576" cy="923544"/>
          </a:xfrm>
          <a:prstGeom prst="rect">
            <a:avLst/>
          </a:prstGeom>
          <a:noFill/>
        </p:spPr>
        <p:txBody>
          <a:bodyPr wrap="square">
            <a:spAutoFit/>
          </a:bodyPr>
          <a:lstStyle/>
          <a:p>
            <a:r>
              <a:rPr b="1" sz="2000"/>
              <a:t>¿Cómo crees que la </a:t>
            </a:r>
            <a:r>
              <a:rPr b="1" sz="2000">
                <a:solidFill>
                  <a:srgbClr val="7030A0"/>
                </a:solidFill>
              </a:rPr>
              <a:t>Batalla de Gettysburg</a:t>
            </a:r>
            <a:r>
              <a:rPr b="1" sz="2000"/>
              <a:t> afectó a la Unión durante la Guerra Civil?</a:t>
            </a:r>
          </a:p>
        </p:txBody>
      </p:sp>
      <p:sp>
        <p:nvSpPr>
          <p:cNvPr id="5" name="TextBox 4"/>
          <p:cNvSpPr txBox="1"/>
          <p:nvPr/>
        </p:nvSpPr>
        <p:spPr>
          <a:xfrm>
            <a:off x="0" y="1490472"/>
            <a:ext cx="5751576" cy="923544"/>
          </a:xfrm>
          <a:prstGeom prst="rect">
            <a:avLst/>
          </a:prstGeom>
          <a:noFill/>
        </p:spPr>
        <p:txBody>
          <a:bodyPr wrap="square">
            <a:spAutoFit/>
          </a:bodyPr>
          <a:lstStyle/>
          <a:p>
            <a:r>
              <a:rPr i="1"/>
              <a:t>Yo creo que la </a:t>
            </a:r>
            <a:r>
              <a:rPr b="1" sz="2000" i="1">
                <a:solidFill>
                  <a:srgbClr val="7030A0"/>
                </a:solidFill>
              </a:rPr>
              <a:t>Batalla de Gettysburg</a:t>
            </a:r>
            <a:r>
              <a:rPr i="1"/>
              <a:t> afectó a la Unión durante la Guerra Civil al...</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8e01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e06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No estoy listo</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Bastante listo</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Completamente listo</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¿Qué tan preparado estás para responder a esta pregunta, con oraciones completas y utilizando el vocabulario clave?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e01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1188720"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2258568"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Señal: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Va 1.º:</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2148840"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Pregunta Inferencial</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¿Cómo crees que la </a:t>
            </a:r>
            <a:r>
              <a:rPr b="1">
                <a:solidFill>
                  <a:srgbClr val="7030A0"/>
                </a:solidFill>
              </a:rPr>
              <a:t>Batalla de Gettysburg</a:t>
            </a:r>
            <a:r>
              <a:t> afectó a la Unión durante la Guerra Civil?</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Yo creo que la </a:t>
            </a:r>
            <a:r>
              <a:rPr b="1">
                <a:solidFill>
                  <a:srgbClr val="7030A0"/>
                </a:solidFill>
              </a:rPr>
              <a:t>Batalla de Gettysburg</a:t>
            </a:r>
            <a:r>
              <a:t> afectó a la Unión durante la Guerra Civil al...</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Extensión de actividades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Utilice cualquiera o todas las actividades en las siguientes diapositivas, ya sea entre conversaciones estructuradas o después de que los estudiantes hayan completado todas las conversaciones estructuradas.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¡Dibújalo!</a:t>
            </a:r>
            <a:r>
              <a:rPr sz="2000"/>
              <a:t>
Pide a los estudiantes que dibujen la palabra del vocabulario y la etiqueten con términos clave de la lección para reforzar su comprensión y vocabulario académico.
</a:t>
            </a:r>
            <a:r>
              <a:rPr b="1" sz="2000"/>
              <a:t>•   Completa la imagen</a:t>
            </a:r>
            <a:r>
              <a:rPr sz="2000"/>
              <a:t> 
Haz esto antes de mostrar la imagen completa para una actividad de predicción, o después de mostrar la imagen para un ejercicio de recordación.
</a:t>
            </a:r>
            <a:r>
              <a:rPr b="1" sz="2000"/>
              <a:t>•   Rellénalo</a:t>
            </a:r>
            <a:r>
              <a:rPr sz="2000"/>
              <a:t>
Al igual que “Completa la imagen”, esta actividad también es excelente como vista previa o revisión.
</a:t>
            </a:r>
            <a:r>
              <a:rPr b="1" sz="2000"/>
              <a:t>•   Conversación de preguntas</a:t>
            </a:r>
            <a:r>
              <a:rPr sz="2000"/>
              <a:t>
Fomente el diálogo abierto sobre la imagen con preguntas y predicciones.</a:t>
            </a:r>
          </a:p>
        </p:txBody>
      </p:sp>
      <p:sp>
        <p:nvSpPr>
          <p:cNvPr id="7" name="TextBox 6"/>
          <p:cNvSpPr txBox="1"/>
          <p:nvPr/>
        </p:nvSpPr>
        <p:spPr>
          <a:xfrm>
            <a:off x="6099048" y="2404872"/>
            <a:ext cx="5678424" cy="3474720"/>
          </a:xfrm>
          <a:prstGeom prst="rect">
            <a:avLst/>
          </a:prstGeom>
          <a:noFill/>
        </p:spPr>
        <p:txBody>
          <a:bodyPr wrap="square" anchor="ctr">
            <a:spAutoFit/>
          </a:bodyPr>
          <a:lstStyle/>
          <a:p>
            <a:pPr algn="l"/>
            <a:r>
              <a:rPr sz="2000"/>
              <a:t/>
            </a:r>
            <a:r>
              <a:rPr b="1" sz="2000"/>
              <a:t>•   Mapa de palabras</a:t>
            </a:r>
            <a:r>
              <a:rPr sz="2000"/>
              <a:t>
Haz que los estudiantes hagan conexiones con otras palabras en esta unidad, o con otras palabras en unidades anteriores. Excelente como revisión de la unidad!
</a:t>
            </a:r>
            <a:r>
              <a:rPr b="1" sz="2000"/>
              <a:t>•   Párrafo ambulante</a:t>
            </a:r>
            <a:r>
              <a:rPr sz="2000"/>
              <a:t> 
¡Haz que los estudiantes se muevan y escriban! Se puede hacer en cualquier momento de la lección, pero es una excelente revisión al final de la lección.
</a:t>
            </a:r>
            <a:r>
              <a:rPr b="1" sz="2000"/>
              <a:t>•   Escritura</a:t>
            </a:r>
            <a:r>
              <a:rPr sz="2000"/>
              <a:t>
Esto es muy recomendable después de que se completen las conversaciones estructuradas, como un cierre/boleta de salida de la lección. Haz que los estudiantes escriban todo lo que han aprendido sobre la palabra de vocabulario, estructurado con las frases iniciales de sus conversaciones estructuradas y el vocabulario clave.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e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Dibújalo!</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Dibuja una representación para el término</a:t>
            </a:r>
            <a:r>
              <a:rPr b="1">
                <a:solidFill>
                  <a:srgbClr val="7030A0"/>
                </a:solidFill>
              </a:rPr>
              <a:t>Batalla de Gettysburg</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6659">
                <a:solidFill>
                  <a:srgbClr val="7030A0"/>
                </a:solidFill>
              </a:defRPr>
            </a:pPr>
            <a:r>
              <a:t>Batalla de Gettysburg</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e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Completa la imagen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Dibuja cómo crees que el resto de la imagen se ve para el término </a:t>
            </a:r>
            <a:r>
              <a:rPr b="1">
                <a:solidFill>
                  <a:srgbClr val="7030A0"/>
                </a:solidFill>
              </a:rPr>
              <a:t>Batalla de Gettysburg.</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e01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Rellénalo</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Rellena las cajas grises en esta visual lo mejor que puedas.
Trabaja con un compañero o comparte tu visual completada con un compañero cuando termines.</a:t>
            </a:r>
          </a:p>
        </p:txBody>
      </p:sp>
      <p:pic>
        <p:nvPicPr>
          <p:cNvPr id="5" name="Picture 4" descr="se.png"/>
          <p:cNvPicPr>
            <a:picLocks noChangeAspect="1"/>
          </p:cNvPicPr>
          <p:nvPr/>
        </p:nvPicPr>
        <p:blipFill>
          <a:blip r:embed="rId3"/>
          <a:stretch>
            <a:fillRect/>
          </a:stretch>
        </p:blipFill>
        <p:spPr>
          <a:xfrm>
            <a:off x="2459736" y="6547104"/>
            <a:ext cx="565265" cy="310896"/>
          </a:xfrm>
          <a:prstGeom prst="rect">
            <a:avLst/>
          </a:prstGeom>
        </p:spPr>
      </p:pic>
      <p:pic>
        <p:nvPicPr>
          <p:cNvPr id="6" name="Picture 5" descr="noun-write-1439720.png"/>
          <p:cNvPicPr>
            <a:picLocks noChangeAspect="1"/>
          </p:cNvPicPr>
          <p:nvPr/>
        </p:nvPicPr>
        <p:blipFill>
          <a:blip r:embed="rId4"/>
          <a:stretch>
            <a:fillRect/>
          </a:stretch>
        </p:blipFill>
        <p:spPr>
          <a:xfrm>
            <a:off x="237744" y="5614416"/>
            <a:ext cx="832104" cy="832104"/>
          </a:xfrm>
          <a:prstGeom prst="rect">
            <a:avLst/>
          </a:prstGeom>
        </p:spPr>
      </p:pic>
      <p:pic>
        <p:nvPicPr>
          <p:cNvPr id="7" name="Picture 6" descr="partners.png"/>
          <p:cNvPicPr>
            <a:picLocks noChangeAspect="1"/>
          </p:cNvPicPr>
          <p:nvPr/>
        </p:nvPicPr>
        <p:blipFill>
          <a:blip r:embed="rId5"/>
          <a:stretch>
            <a:fillRect/>
          </a:stretch>
        </p:blipFill>
        <p:spPr>
          <a:xfrm>
            <a:off x="1188720" y="5678424"/>
            <a:ext cx="1627632" cy="65836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5312664" y="4471416"/>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6208776" y="4462272"/>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187184" y="4471416"/>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046720" y="4471416"/>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03536" y="4471416"/>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1036808" y="4462272"/>
            <a:ext cx="594360" cy="594360"/>
          </a:xfrm>
          <a:prstGeom prst="rect">
            <a:avLst/>
          </a:prstGeom>
        </p:spPr>
      </p:pic>
      <p:sp>
        <p:nvSpPr>
          <p:cNvPr id="19" name="TextBox 18"/>
          <p:cNvSpPr txBox="1"/>
          <p:nvPr/>
        </p:nvSpPr>
        <p:spPr>
          <a:xfrm>
            <a:off x="9116568" y="4379976"/>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Guía de iconos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Señal: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Evaluar:</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Compartir:</a:t>
            </a:r>
          </a:p>
        </p:txBody>
      </p:sp>
      <p:sp>
        <p:nvSpPr>
          <p:cNvPr id="24" name="TextBox 23"/>
          <p:cNvSpPr txBox="1"/>
          <p:nvPr/>
        </p:nvSpPr>
        <p:spPr>
          <a:xfrm>
            <a:off x="5038344" y="3794760"/>
            <a:ext cx="1545336" cy="466344"/>
          </a:xfrm>
          <a:prstGeom prst="rect">
            <a:avLst/>
          </a:prstGeom>
          <a:noFill/>
        </p:spPr>
        <p:txBody>
          <a:bodyPr wrap="none">
            <a:spAutoFit/>
          </a:bodyPr>
          <a:lstStyle/>
          <a:p>
            <a:pPr>
              <a:defRPr sz="2800" b="1" i="1"/>
            </a:pPr>
            <a:r>
              <a:t>Va 1.º:</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levanta el pulgar, bájalo cuando estés listo</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levántate, siéntate cuando estés listo</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levanta la mano, bájala cuando estés listo</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mano en la cabeza, bájala cuando estés listo</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al azar</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un estudiante de cada grupo</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todos los estudiantes escriben la respuesta</a:t>
            </a:r>
          </a:p>
        </p:txBody>
      </p:sp>
      <p:sp>
        <p:nvSpPr>
          <p:cNvPr id="32" name="TextBox 31"/>
          <p:cNvSpPr txBox="1"/>
          <p:nvPr/>
        </p:nvSpPr>
        <p:spPr>
          <a:xfrm>
            <a:off x="795528" y="5138928"/>
            <a:ext cx="1536192" cy="950976"/>
          </a:xfrm>
          <a:prstGeom prst="rect">
            <a:avLst/>
          </a:prstGeom>
          <a:noFill/>
        </p:spPr>
        <p:txBody>
          <a:bodyPr wrap="square">
            <a:spAutoFit/>
          </a:bodyPr>
          <a:lstStyle/>
          <a:p>
            <a:pPr algn="ctr">
              <a:defRPr sz="1400">
                <a:latin typeface="Calibri"/>
              </a:defRPr>
            </a:pPr>
            <a:r>
              <a:t>con el compañero más cercano o con el compañero más lejano</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con el grupo de la mesa</a:t>
            </a:r>
          </a:p>
        </p:txBody>
      </p:sp>
      <p:sp>
        <p:nvSpPr>
          <p:cNvPr id="34" name="TextBox 33"/>
          <p:cNvSpPr txBox="1"/>
          <p:nvPr/>
        </p:nvSpPr>
        <p:spPr>
          <a:xfrm>
            <a:off x="5129784" y="5065776"/>
            <a:ext cx="914400" cy="521207"/>
          </a:xfrm>
          <a:prstGeom prst="rect">
            <a:avLst/>
          </a:prstGeom>
          <a:noFill/>
        </p:spPr>
        <p:txBody>
          <a:bodyPr wrap="square">
            <a:spAutoFit/>
          </a:bodyPr>
          <a:lstStyle/>
          <a:p>
            <a:pPr algn="ctr">
              <a:defRPr sz="1400">
                <a:latin typeface="Calibri"/>
              </a:defRPr>
            </a:pPr>
            <a:r>
              <a:t>el zapato más claro</a:t>
            </a:r>
          </a:p>
        </p:txBody>
      </p:sp>
      <p:sp>
        <p:nvSpPr>
          <p:cNvPr id="35" name="TextBox 34"/>
          <p:cNvSpPr txBox="1"/>
          <p:nvPr/>
        </p:nvSpPr>
        <p:spPr>
          <a:xfrm>
            <a:off x="5980176" y="5065776"/>
            <a:ext cx="1014984" cy="521207"/>
          </a:xfrm>
          <a:prstGeom prst="rect">
            <a:avLst/>
          </a:prstGeom>
          <a:noFill/>
        </p:spPr>
        <p:txBody>
          <a:bodyPr wrap="square">
            <a:spAutoFit/>
          </a:bodyPr>
          <a:lstStyle/>
          <a:p>
            <a:pPr algn="ctr">
              <a:defRPr sz="1400">
                <a:latin typeface="Calibri"/>
              </a:defRPr>
            </a:pPr>
            <a:r>
              <a:t>el zapato más oscuro</a:t>
            </a:r>
          </a:p>
        </p:txBody>
      </p:sp>
      <p:sp>
        <p:nvSpPr>
          <p:cNvPr id="36" name="TextBox 35"/>
          <p:cNvSpPr txBox="1"/>
          <p:nvPr/>
        </p:nvSpPr>
        <p:spPr>
          <a:xfrm>
            <a:off x="6967728" y="5065776"/>
            <a:ext cx="1143000" cy="521207"/>
          </a:xfrm>
          <a:prstGeom prst="rect">
            <a:avLst/>
          </a:prstGeom>
          <a:noFill/>
        </p:spPr>
        <p:txBody>
          <a:bodyPr wrap="square">
            <a:spAutoFit/>
          </a:bodyPr>
          <a:lstStyle/>
          <a:p>
            <a:pPr algn="ctr">
              <a:defRPr sz="1400">
                <a:latin typeface="Calibri"/>
              </a:defRPr>
            </a:pPr>
            <a:r>
              <a:t>la camisa más clara</a:t>
            </a:r>
          </a:p>
        </p:txBody>
      </p:sp>
      <p:sp>
        <p:nvSpPr>
          <p:cNvPr id="37" name="TextBox 36"/>
          <p:cNvSpPr txBox="1"/>
          <p:nvPr/>
        </p:nvSpPr>
        <p:spPr>
          <a:xfrm>
            <a:off x="7872983" y="5065776"/>
            <a:ext cx="1014984" cy="521207"/>
          </a:xfrm>
          <a:prstGeom prst="rect">
            <a:avLst/>
          </a:prstGeom>
          <a:noFill/>
        </p:spPr>
        <p:txBody>
          <a:bodyPr wrap="square">
            <a:spAutoFit/>
          </a:bodyPr>
          <a:lstStyle/>
          <a:p>
            <a:pPr algn="ctr">
              <a:defRPr sz="1400">
                <a:latin typeface="Calibri"/>
              </a:defRPr>
            </a:pPr>
            <a:r>
              <a:t>la camisa más oscura</a:t>
            </a:r>
          </a:p>
        </p:txBody>
      </p:sp>
      <p:sp>
        <p:nvSpPr>
          <p:cNvPr id="38" name="TextBox 37"/>
          <p:cNvSpPr txBox="1"/>
          <p:nvPr/>
        </p:nvSpPr>
        <p:spPr>
          <a:xfrm>
            <a:off x="8659368" y="5065776"/>
            <a:ext cx="1399032" cy="521207"/>
          </a:xfrm>
          <a:prstGeom prst="rect">
            <a:avLst/>
          </a:prstGeom>
          <a:noFill/>
        </p:spPr>
        <p:txBody>
          <a:bodyPr wrap="square">
            <a:spAutoFit/>
          </a:bodyPr>
          <a:lstStyle/>
          <a:p>
            <a:pPr algn="ctr">
              <a:defRPr sz="1400">
                <a:latin typeface="Calibri"/>
              </a:defRPr>
            </a:pPr>
            <a:r>
              <a:t>Estudiante A (editable)</a:t>
            </a:r>
          </a:p>
        </p:txBody>
      </p:sp>
      <p:sp>
        <p:nvSpPr>
          <p:cNvPr id="39" name="TextBox 38"/>
          <p:cNvSpPr txBox="1"/>
          <p:nvPr/>
        </p:nvSpPr>
        <p:spPr>
          <a:xfrm>
            <a:off x="9811512" y="5065776"/>
            <a:ext cx="1152144" cy="521207"/>
          </a:xfrm>
          <a:prstGeom prst="rect">
            <a:avLst/>
          </a:prstGeom>
          <a:noFill/>
        </p:spPr>
        <p:txBody>
          <a:bodyPr wrap="square">
            <a:spAutoFit/>
          </a:bodyPr>
          <a:lstStyle/>
          <a:p>
            <a:pPr algn="ctr">
              <a:defRPr sz="1400">
                <a:latin typeface="Calibri"/>
              </a:defRPr>
            </a:pPr>
            <a:r>
              <a:t>más cerca de la puerta</a:t>
            </a:r>
          </a:p>
        </p:txBody>
      </p:sp>
      <p:sp>
        <p:nvSpPr>
          <p:cNvPr id="40" name="TextBox 39"/>
          <p:cNvSpPr txBox="1"/>
          <p:nvPr/>
        </p:nvSpPr>
        <p:spPr>
          <a:xfrm>
            <a:off x="10844784" y="5065776"/>
            <a:ext cx="1124712" cy="521207"/>
          </a:xfrm>
          <a:prstGeom prst="rect">
            <a:avLst/>
          </a:prstGeom>
          <a:noFill/>
        </p:spPr>
        <p:txBody>
          <a:bodyPr wrap="square">
            <a:spAutoFit/>
          </a:bodyPr>
          <a:lstStyle/>
          <a:p>
            <a:pPr algn="ctr">
              <a:defRPr sz="1400">
                <a:latin typeface="Calibri"/>
              </a:defRPr>
            </a:pPr>
            <a:r>
              <a:t>más cerca de la ventana</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1188720"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2258568"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Señal: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Va 1.º:</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e01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Elija una pregunta:</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Conversación </a:t>
            </a:r>
            <a:br/>
            <a:r>
              <a:t>de preguntas</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Una cosa que no sé es…</a:t>
            </a:r>
            <a:br/>
          </a:p>
          <a:p>
            <a:pPr>
              <a:defRPr i="1" sz="1800"/>
            </a:pPr>
            <a:r>
              <a:t>•   Una cosa que me pregunto es…</a:t>
            </a:r>
            <a:br/>
          </a:p>
          <a:p>
            <a:pPr>
              <a:defRPr i="1" sz="1800"/>
            </a:pPr>
            <a:r>
              <a:t>•   No entendí cuando hablamos de ______, pero creo que…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124712"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1188720"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2258568"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Señal: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Va 1.º:</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e01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Elija una hipótesis: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Conversación </a:t>
            </a:r>
            <a:br/>
            <a:r>
              <a:t>de preguntas</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Yo creo…</a:t>
            </a:r>
            <a:br/>
          </a:p>
          <a:p>
            <a:pPr>
              <a:defRPr i="1" sz="1800"/>
            </a:pPr>
            <a:r>
              <a:t>•   Basado en ______, yo creo…</a:t>
            </a:r>
            <a:br/>
          </a:p>
          <a:p>
            <a:pPr>
              <a:defRPr i="1" sz="1800"/>
            </a:pPr>
            <a:r>
              <a:t>•   ______ me hace pensar ______ porque…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124712"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e01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Mapa de palabras</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Haz un mapa de palabras conectando </a:t>
            </a:r>
            <a:r>
              <a:rPr b="1">
                <a:solidFill>
                  <a:srgbClr val="7030A0"/>
                </a:solidFill>
              </a:rPr>
              <a:t>Batalla de Gettysburg</a:t>
            </a:r>
            <a:r>
              <a:t> con otras 3-5 palabras de vocabulario.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Al lado de cada línea de conexión, describe cómo se relacionan las dos palabras.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Trabaja con un compañero o comparte tu mapa de palabras con un compañero cuando termines.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sp_related.png"/>
          <p:cNvPicPr>
            <a:picLocks noChangeAspect="1"/>
          </p:cNvPicPr>
          <p:nvPr/>
        </p:nvPicPr>
        <p:blipFill>
          <a:blip r:embed="rId8"/>
          <a:stretch>
            <a:fillRect/>
          </a:stretch>
        </p:blipFill>
        <p:spPr>
          <a:xfrm>
            <a:off x="5431536" y="1792224"/>
            <a:ext cx="1598814" cy="853440"/>
          </a:xfrm>
          <a:prstGeom prst="rect">
            <a:avLst/>
          </a:prstGeom>
        </p:spPr>
      </p:pic>
      <p:pic>
        <p:nvPicPr>
          <p:cNvPr id="17" name="Picture 16" descr="sp_related.png"/>
          <p:cNvPicPr>
            <a:picLocks noChangeAspect="1"/>
          </p:cNvPicPr>
          <p:nvPr/>
        </p:nvPicPr>
        <p:blipFill>
          <a:blip r:embed="rId8"/>
          <a:stretch>
            <a:fillRect/>
          </a:stretch>
        </p:blipFill>
        <p:spPr>
          <a:xfrm>
            <a:off x="9134856" y="1792224"/>
            <a:ext cx="1598814" cy="853440"/>
          </a:xfrm>
          <a:prstGeom prst="rect">
            <a:avLst/>
          </a:prstGeom>
        </p:spPr>
      </p:pic>
      <p:pic>
        <p:nvPicPr>
          <p:cNvPr id="18" name="Picture 17" descr="sp_related.png"/>
          <p:cNvPicPr>
            <a:picLocks noChangeAspect="1"/>
          </p:cNvPicPr>
          <p:nvPr/>
        </p:nvPicPr>
        <p:blipFill>
          <a:blip r:embed="rId8"/>
          <a:stretch>
            <a:fillRect/>
          </a:stretch>
        </p:blipFill>
        <p:spPr>
          <a:xfrm>
            <a:off x="9134856" y="4800600"/>
            <a:ext cx="1598814" cy="853440"/>
          </a:xfrm>
          <a:prstGeom prst="rect">
            <a:avLst/>
          </a:prstGeom>
        </p:spPr>
      </p:pic>
      <p:pic>
        <p:nvPicPr>
          <p:cNvPr id="19" name="Picture 18" descr="sp_related.png"/>
          <p:cNvPicPr>
            <a:picLocks noChangeAspect="1"/>
          </p:cNvPicPr>
          <p:nvPr/>
        </p:nvPicPr>
        <p:blipFill>
          <a:blip r:embed="rId8"/>
          <a:stretch>
            <a:fillRect/>
          </a:stretch>
        </p:blipFill>
        <p:spPr>
          <a:xfrm>
            <a:off x="5431536" y="4800600"/>
            <a:ext cx="1598814" cy="853440"/>
          </a:xfrm>
          <a:prstGeom prst="rect">
            <a:avLst/>
          </a:prstGeom>
        </p:spPr>
      </p:pic>
      <p:pic>
        <p:nvPicPr>
          <p:cNvPr id="20" name="Picture 19" descr="Soc8e062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e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Párrafo Ambulante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Escribe una oración usando cualquiera de los inicios de oración: </a:t>
            </a:r>
            <a:r>
              <a:rPr i="1"/>
              <a:t>
El término </a:t>
            </a:r>
            <a:r>
              <a:rPr b="1">
                <a:solidFill>
                  <a:srgbClr val="7030A0"/>
                </a:solidFill>
              </a:rPr>
              <a:t>Batalla de Gettysburg...</a:t>
            </a:r>
            <a:r>
              <a:rPr i="1"/>
              <a:t>
De esta visual, puedo inferir… </a:t>
            </a:r>
            <a:r>
              <a:rPr i="0"/>
              <a:t>(usa </a:t>
            </a:r>
            <a:r>
              <a:rPr b="1">
                <a:solidFill>
                  <a:srgbClr val="7030A0"/>
                </a:solidFill>
              </a:rPr>
              <a:t>Batalla de Gettysburg</a:t>
            </a:r>
            <a:r>
              <a:rPr i="0"/>
              <a:t> en tu respuesta)</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e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Párrafo Ambulante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Busca otro estudiante y agrega su oración a la tuya usando una palabra de transición:​</a:t>
            </a:r>
            <a:r>
              <a:rPr sz="1600"/>
              <a:t>
• </a:t>
            </a:r>
            <a:r>
              <a:rPr sz="2400" i="1"/>
              <a:t>También, …</a:t>
            </a:r>
            <a:r>
              <a:rPr sz="1600"/>
              <a:t>
• </a:t>
            </a:r>
            <a:r>
              <a:rPr sz="2400" i="1"/>
              <a:t>Además, …</a:t>
            </a:r>
            <a:r>
              <a:rPr sz="1600"/>
              <a:t>
• </a:t>
            </a:r>
            <a:r>
              <a:rPr sz="2400" i="1"/>
              <a:t>Adicionalmente, …</a:t>
            </a:r>
            <a:r>
              <a:rPr sz="1600"/>
              <a:t>
• </a:t>
            </a:r>
            <a:r>
              <a:rPr sz="2400" i="1"/>
              <a:t>Por ejemplo, …</a:t>
            </a:r>
            <a:r>
              <a:rPr sz="1600"/>
              <a:t>
• </a:t>
            </a:r>
            <a:r>
              <a:rPr sz="2400" i="1"/>
              <a:t>Por último, …</a:t>
            </a:r>
            <a:r>
              <a:rPr sz="1600"/>
              <a:t>
• </a:t>
            </a:r>
            <a:r>
              <a:rPr sz="2400" i="1"/>
              <a:t>Por lo tanto, …</a:t>
            </a:r>
            <a:r>
              <a:rPr sz="2400"/>
              <a:t>
Repite 2 a 4 veces.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e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Escritura</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Escribe un párrafo que describa  </a:t>
            </a:r>
            <a:r>
              <a:rPr b="1">
                <a:solidFill>
                  <a:srgbClr val="7030A0"/>
                </a:solidFill>
              </a:rPr>
              <a:t>Batalla de Gettysburg</a:t>
            </a:r>
            <a:r>
              <a:t>.
Incluye otras 3-5 palabras de vocabulario en tu párrafo. Puedes incluir los siguientes inicios de oración:​
​</a:t>
            </a:r>
            <a:r>
              <a:rPr i="1"/>
              <a:t>•   En la </a:t>
            </a:r>
            <a:r>
              <a:rPr i="1" b="1">
                <a:solidFill>
                  <a:srgbClr val="7030A0"/>
                </a:solidFill>
              </a:rPr>
              <a:t>Batalla de Gettysburg</a:t>
            </a:r>
            <a:r>
              <a:rPr i="1"/>
              <a:t>, ...
</a:t>
            </a:r>
            <a:r>
              <a:rPr i="1"/>
              <a:t>•   La </a:t>
            </a:r>
            <a:r>
              <a:rPr i="1" b="1">
                <a:solidFill>
                  <a:srgbClr val="7030A0"/>
                </a:solidFill>
              </a:rPr>
              <a:t>Batalla de Gettysburg</a:t>
            </a:r>
            <a:r>
              <a:rPr i="1"/>
              <a:t> está relacionada con el </a:t>
            </a:r>
            <a:r>
              <a:rPr i="1" b="1">
                <a:solidFill>
                  <a:srgbClr val="7030A0"/>
                </a:solidFill>
              </a:rPr>
              <a:t>Discurso de Gettysburg</a:t>
            </a:r>
            <a:r>
              <a:rPr i="1"/>
              <a:t> porque...
</a:t>
            </a:r>
            <a:r>
              <a:rPr i="1"/>
              <a:t>•   Yo creo que la </a:t>
            </a:r>
            <a:r>
              <a:rPr i="1" b="1">
                <a:solidFill>
                  <a:srgbClr val="7030A0"/>
                </a:solidFill>
              </a:rPr>
              <a:t>Batalla de Gettysburg</a:t>
            </a:r>
            <a:r>
              <a:rPr i="1"/>
              <a:t> afectó a la Unión durante la Guerra Civil al...</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Acomodaciones para estudiantes recién llegados o bilingües emergentes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Siéntelos junto a los estudiantes que siguen las instrucciones bien</a:t>
            </a:r>
            <a:r>
              <a:rPr sz="1800"/>
              <a:t>, estos entonces pueden modelar el proceso durante las discusiones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Haz que los estudiantes </a:t>
            </a:r>
            <a:r>
              <a:rPr b="1" sz="1800"/>
              <a:t>repitan las palabras de vocabulario</a:t>
            </a:r>
            <a:r>
              <a:rPr sz="1800"/>
              <a:t> después de ti, pronunciándolas </a:t>
            </a:r>
            <a:r>
              <a:rPr b="1" sz="1800"/>
              <a:t>juntos como clase</a:t>
            </a:r>
            <a:r>
              <a:rPr sz="1800"/>
              <a:t>. Es aún más efectivo para los principiantes si </a:t>
            </a:r>
            <a:r>
              <a:rPr b="1" sz="1800"/>
              <a:t>divides cada sílaba</a:t>
            </a:r>
            <a:r>
              <a:rPr sz="1800"/>
              <a:t> mientras señalas tu boca.</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Permita que los estudiantes translingüen</a:t>
            </a:r>
            <a:r>
              <a:rPr sz="1800"/>
              <a:t>, o usen varios idiomas dentro de una sola oración. </a:t>
            </a:r>
            <a:r>
              <a:rPr b="1" sz="1800"/>
              <a:t>Enfatice que usen la palabra de vocabulario tal como se presenta</a:t>
            </a:r>
            <a:r>
              <a:rPr sz="1800"/>
              <a:t> y anime a los estudiantes a expresarse de la manera que les resulte más cómoda.</a:t>
            </a:r>
          </a:p>
        </p:txBody>
      </p:sp>
      <p:sp>
        <p:nvSpPr>
          <p:cNvPr id="12" name="TextBox 11"/>
          <p:cNvSpPr txBox="1"/>
          <p:nvPr/>
        </p:nvSpPr>
        <p:spPr>
          <a:xfrm>
            <a:off x="6574536" y="2843784"/>
            <a:ext cx="3867912" cy="1481328"/>
          </a:xfrm>
          <a:prstGeom prst="rect">
            <a:avLst/>
          </a:prstGeom>
          <a:noFill/>
        </p:spPr>
        <p:txBody>
          <a:bodyPr wrap="square" anchor="ctr">
            <a:spAutoFit/>
          </a:bodyPr>
          <a:lstStyle/>
          <a:p>
            <a:pPr algn="l"/>
            <a:r>
              <a:rPr sz="1800"/>
              <a:t>Haga que los estudiantes participen en conversaciones estructuradas, pero </a:t>
            </a:r>
            <a:r>
              <a:rPr b="1" sz="1800"/>
              <a:t>asegúrese de que estén listos antes de incluirlos en el grupo de aleatorización</a:t>
            </a:r>
            <a:r>
              <a:rPr sz="1800"/>
              <a:t> para ser llamados en toda la clase.</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Comparta las imágenes y los inicios de oraciones</a:t>
            </a:r>
            <a:r>
              <a:rPr sz="1800"/>
              <a:t> con los estudiantes </a:t>
            </a:r>
            <a:r>
              <a:rPr b="1" sz="1800"/>
              <a:t>el día anterior</a:t>
            </a:r>
            <a:r>
              <a:rPr sz="1800"/>
              <a:t> y haga que escriban sus respuestas.</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Si los inicios de las oraciones son complejos,</a:t>
            </a:r>
          </a:p>
          <a:p>
            <a:r>
              <a:rPr b="1"/>
              <a:t>anime a los estudiantes a usar: </a:t>
            </a:r>
          </a:p>
          <a:p>
            <a:r>
              <a:rPr>
                <a:solidFill>
                  <a:srgbClr val="843C0C"/>
                </a:solidFill>
              </a:rPr>
              <a:t>Observacional:</a:t>
            </a:r>
          </a:p>
          <a:p>
            <a:r>
              <a:rPr i="1">
                <a:solidFill>
                  <a:srgbClr val="C55A11"/>
                </a:solidFill>
              </a:rPr>
              <a:t>Yo noto… o [palabra] es…</a:t>
            </a:r>
          </a:p>
          <a:p>
            <a:r>
              <a:rPr>
                <a:solidFill>
                  <a:srgbClr val="7030A0"/>
                </a:solidFill>
              </a:rPr>
              <a:t>Relacional:</a:t>
            </a:r>
          </a:p>
          <a:p>
            <a:r>
              <a:rPr i="1">
                <a:solidFill>
                  <a:srgbClr val="954ECA"/>
                </a:solidFill>
              </a:rPr>
              <a:t>[palabra #1] es…, pero [palabra #2] es…</a:t>
            </a:r>
          </a:p>
          <a:p>
            <a:r>
              <a:rPr>
                <a:solidFill>
                  <a:srgbClr val="1F4E79"/>
                </a:solidFill>
              </a:rPr>
              <a:t>Inferencial:</a:t>
            </a:r>
          </a:p>
          <a:p>
            <a:r>
              <a:rPr i="1">
                <a:solidFill>
                  <a:srgbClr val="2E75B6"/>
                </a:solidFill>
              </a:rPr>
              <a:t>Yo creo que [palabra]… o Yo predigo que [palabra]…</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4809744"/>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276088"/>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4654296"/>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19379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Calentamiento</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cosas que notas en esta imagen.
</a:t>
            </a:r>
            <a:r>
              <a:rPr i="1"/>
              <a:t>Yo noto…
</a:t>
            </a:r>
            <a:r>
              <a:rPr b="1"/>
              <a:t>1 cosa que te preguntas sobre esta imagen.
</a:t>
            </a:r>
            <a:r>
              <a:rPr i="1"/>
              <a:t>Me pregunto…</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8e013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Enfoque de hoy:</a:t>
            </a:r>
            <a:r>
              <a:rPr>
                <a:solidFill>
                  <a:srgbClr val="7030A0"/>
                </a:solidFill>
              </a:rPr>
              <a:t>Batalla de Gettysburg</a:t>
            </a:r>
          </a:p>
        </p:txBody>
      </p:sp>
      <p:sp>
        <p:nvSpPr>
          <p:cNvPr id="4" name="TextBox 3"/>
          <p:cNvSpPr txBox="1"/>
          <p:nvPr/>
        </p:nvSpPr>
        <p:spPr>
          <a:xfrm>
            <a:off x="155448" y="841248"/>
            <a:ext cx="5111496" cy="585216"/>
          </a:xfrm>
          <a:prstGeom prst="rect">
            <a:avLst/>
          </a:prstGeom>
          <a:noFill/>
        </p:spPr>
        <p:txBody>
          <a:bodyPr wrap="none">
            <a:spAutoFit/>
          </a:bodyPr>
          <a:lstStyle/>
          <a:p>
            <a:pPr>
              <a:defRPr sz="3200" b="1" u="sng"/>
            </a:pPr>
            <a:r>
              <a:t>Objetivo del contenido</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Objetivo del lenguaje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sz="2400"/>
              <a:t>En oraciones completas, puedo responder esta pregunta usando las palabras de vocabulario a la derecha:</a:t>
            </a:r>
          </a:p>
        </p:txBody>
      </p:sp>
      <p:sp>
        <p:nvSpPr>
          <p:cNvPr id="7" name="TextBox 6"/>
          <p:cNvSpPr txBox="1"/>
          <p:nvPr/>
        </p:nvSpPr>
        <p:spPr>
          <a:xfrm>
            <a:off x="155448" y="4663440"/>
            <a:ext cx="5751576" cy="4663440"/>
          </a:xfrm>
          <a:prstGeom prst="rect">
            <a:avLst/>
          </a:prstGeom>
          <a:noFill/>
        </p:spPr>
        <p:txBody>
          <a:bodyPr wrap="square">
            <a:spAutoFit/>
          </a:bodyPr>
          <a:lstStyle/>
          <a:p>
            <a:r>
              <a:t>¿Cómo crees que la </a:t>
            </a:r>
            <a:r>
              <a:rPr b="1" sz="1800">
                <a:solidFill>
                  <a:srgbClr val="7030A0"/>
                </a:solidFill>
              </a:rPr>
              <a:t>Batalla de Gettysburg</a:t>
            </a:r>
            <a:r>
              <a:t> afectó a la Unión durante la Guerra Civil?</a:t>
            </a:r>
          </a:p>
        </p:txBody>
      </p:sp>
      <p:sp>
        <p:nvSpPr>
          <p:cNvPr id="8" name="TextBox 7"/>
          <p:cNvSpPr txBox="1"/>
          <p:nvPr/>
        </p:nvSpPr>
        <p:spPr>
          <a:xfrm>
            <a:off x="155448" y="5605272"/>
            <a:ext cx="5751576" cy="4663440"/>
          </a:xfrm>
          <a:prstGeom prst="rect">
            <a:avLst/>
          </a:prstGeom>
          <a:noFill/>
        </p:spPr>
        <p:txBody>
          <a:bodyPr wrap="square">
            <a:spAutoFit/>
          </a:bodyPr>
          <a:lstStyle/>
          <a:p>
            <a:r>
              <a:rPr i="1"/>
              <a:t>Yo creo que la </a:t>
            </a:r>
            <a:r>
              <a:rPr b="1" sz="1800" i="1">
                <a:solidFill>
                  <a:srgbClr val="7030A0"/>
                </a:solidFill>
              </a:rPr>
              <a:t>Batalla de Gettysburg</a:t>
            </a:r>
            <a:r>
              <a:rPr i="1"/>
              <a:t> afectó a la Unión durante la Guerra Civil al...</a:t>
            </a:r>
          </a:p>
        </p:txBody>
      </p:sp>
      <p:sp>
        <p:nvSpPr>
          <p:cNvPr id="9" name="TextBox 8"/>
          <p:cNvSpPr txBox="1"/>
          <p:nvPr/>
        </p:nvSpPr>
        <p:spPr>
          <a:xfrm>
            <a:off x="155448" y="1371600"/>
            <a:ext cx="5907024" cy="1197864"/>
          </a:xfrm>
          <a:prstGeom prst="rect">
            <a:avLst/>
          </a:prstGeom>
          <a:noFill/>
        </p:spPr>
        <p:txBody>
          <a:bodyPr wrap="square">
            <a:spAutoFit/>
          </a:bodyPr>
          <a:lstStyle/>
          <a:p/>
          <a:p>
            <a:r>
              <a:rPr sz="2400" i="0"/>
              <a:t>Podemos explicar el significado de la Batalla de Gettysburg y cómo afectó a la Unión durante la Guerra Civil.</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Soc8e013w.png"/>
          <p:cNvPicPr>
            <a:picLocks noChangeAspect="1"/>
          </p:cNvPicPr>
          <p:nvPr/>
        </p:nvPicPr>
        <p:blipFill>
          <a:blip r:embed="rId4"/>
          <a:stretch>
            <a:fillRect/>
          </a:stretch>
        </p:blipFill>
        <p:spPr>
          <a:xfrm>
            <a:off x="9144000" y="1133856"/>
            <a:ext cx="3054096" cy="2286000"/>
          </a:xfrm>
          <a:prstGeom prst="rect">
            <a:avLst/>
          </a:prstGeom>
        </p:spPr>
      </p:pic>
      <p:pic>
        <p:nvPicPr>
          <p:cNvPr id="12" name="Picture 11" descr="Soc8e062w.png"/>
          <p:cNvPicPr>
            <a:picLocks noChangeAspect="1"/>
          </p:cNvPicPr>
          <p:nvPr/>
        </p:nvPicPr>
        <p:blipFill>
          <a:blip r:embed="rId5"/>
          <a:stretch>
            <a:fillRect/>
          </a:stretch>
        </p:blipFill>
        <p:spPr>
          <a:xfrm>
            <a:off x="9144000" y="3438144"/>
            <a:ext cx="3054096" cy="2286000"/>
          </a:xfrm>
          <a:prstGeom prst="rect">
            <a:avLst/>
          </a:prstGeom>
        </p:spPr>
      </p:pic>
      <p:pic>
        <p:nvPicPr>
          <p:cNvPr id="13" name="Picture 12" descr="pacman.png"/>
          <p:cNvPicPr>
            <a:picLocks noChangeAspect="1"/>
          </p:cNvPicPr>
          <p:nvPr/>
        </p:nvPicPr>
        <p:blipFill>
          <a:blip r:embed="rId6"/>
          <a:stretch>
            <a:fillRect/>
          </a:stretch>
        </p:blipFill>
        <p:spPr>
          <a:xfrm>
            <a:off x="7662672" y="5833872"/>
            <a:ext cx="1197864" cy="694944"/>
          </a:xfrm>
          <a:prstGeom prst="rect">
            <a:avLst/>
          </a:prstGeom>
        </p:spPr>
      </p:pic>
      <p:pic>
        <p:nvPicPr>
          <p:cNvPr id="14" name="Picture 13" descr="bracket.png"/>
          <p:cNvPicPr>
            <a:picLocks noChangeAspect="1"/>
          </p:cNvPicPr>
          <p:nvPr/>
        </p:nvPicPr>
        <p:blipFill>
          <a:blip r:embed="rId7"/>
          <a:stretch>
            <a:fillRect/>
          </a:stretch>
        </p:blipFill>
        <p:spPr>
          <a:xfrm>
            <a:off x="6190488" y="5797296"/>
            <a:ext cx="969264" cy="758952"/>
          </a:xfrm>
          <a:prstGeom prst="rect">
            <a:avLst/>
          </a:prstGeom>
        </p:spPr>
      </p:pic>
      <p:pic>
        <p:nvPicPr>
          <p:cNvPr id="15" name="Picture 14" descr="noun-write-1439720.png"/>
          <p:cNvPicPr>
            <a:picLocks noChangeAspect="1"/>
          </p:cNvPicPr>
          <p:nvPr/>
        </p:nvPicPr>
        <p:blipFill>
          <a:blip r:embed="rId8"/>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¿Cómo crees que la </a:t>
            </a:r>
            <a:r>
              <a:rPr b="1" sz="2800">
                <a:solidFill>
                  <a:srgbClr val="7030A0"/>
                </a:solidFill>
              </a:rPr>
              <a:t>Batalla de Gettysburg</a:t>
            </a:r>
            <a:r>
              <a:rPr b="1" sz="2800"/>
              <a:t> afectó a la Unión durante la Guerra Civil?</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Elige un comienzo de oración para compartir:</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Creo que la pregunta está pidiendo...</a:t>
            </a:r>
          </a:p>
          <a:p>
            <a:pPr>
              <a:lnSpc>
                <a:spcPct val="150000"/>
              </a:lnSpc>
              <a:defRPr i="1" sz="2400"/>
            </a:pPr>
            <a:r>
              <a:t>•   Creo que el término ____ significa... porque...</a:t>
            </a:r>
          </a:p>
          <a:p>
            <a:pPr>
              <a:lnSpc>
                <a:spcPct val="150000"/>
              </a:lnSpc>
              <a:defRPr i="1" sz="2400">
                <a:solidFill>
                  <a:srgbClr val="548235"/>
                </a:solidFill>
              </a:defRPr>
            </a:pPr>
            <a:r>
              <a:t>•   La imagen me hace pensar en... porque...</a:t>
            </a:r>
          </a:p>
          <a:p>
            <a:pPr>
              <a:lnSpc>
                <a:spcPct val="150000"/>
              </a:lnSpc>
              <a:defRPr i="1" sz="2400"/>
            </a:pPr>
            <a:r>
              <a:t>•   Creo que el término ____ es importante para la pregunta porque...</a:t>
            </a:r>
          </a:p>
        </p:txBody>
      </p:sp>
      <p:pic>
        <p:nvPicPr>
          <p:cNvPr id="7" name="Picture 6" descr="Soc8e01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e06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es_signal_horizontal.png"/>
          <p:cNvPicPr>
            <a:picLocks noChangeAspect="1"/>
          </p:cNvPicPr>
          <p:nvPr/>
        </p:nvPicPr>
        <p:blipFill>
          <a:blip r:embed="rId6"/>
          <a:stretch>
            <a:fillRect/>
          </a:stretch>
        </p:blipFill>
        <p:spPr>
          <a:xfrm>
            <a:off x="2121408" y="5486400"/>
            <a:ext cx="6963294"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e01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e06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e01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1188720"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2258568"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Señal: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Comparte: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Va 1.º:</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Evalúa:</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124712"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Pregunta de Observación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¿Qué ocurrió en la </a:t>
            </a:r>
            <a:r>
              <a:rPr b="1">
                <a:solidFill>
                  <a:srgbClr val="7030A0"/>
                </a:solidFill>
              </a:rPr>
              <a:t>Batalla de Gettysburg</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En la </a:t>
            </a:r>
            <a:r>
              <a:rPr b="1">
                <a:solidFill>
                  <a:srgbClr val="7030A0"/>
                </a:solidFill>
              </a:rPr>
              <a:t>Batalla de Gettysburg</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