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1.png"/><Relationship Id="rId6" Type="http://schemas.openxmlformats.org/officeDocument/2006/relationships/hyperlink" Target="https://thevisualnonglossary.com/admn/cd_interface/docs_generate/download_reading.php?file=Reading%20Passage_abolirabolici%C3%B3nabolicionista_Soc8e001.docx" TargetMode="External"/><Relationship Id="rId7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60.png"/><Relationship Id="rId22" Type="http://schemas.openxmlformats.org/officeDocument/2006/relationships/image" Target="../media/image61.png"/><Relationship Id="rId23" Type="http://schemas.openxmlformats.org/officeDocument/2006/relationships/image" Target="../media/image62.png"/><Relationship Id="rId24" Type="http://schemas.openxmlformats.org/officeDocument/2006/relationships/image" Target="../media/image63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4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5.png"/><Relationship Id="rId7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6.xml"/><Relationship Id="rId8" Type="http://schemas.openxmlformats.org/officeDocument/2006/relationships/image" Target="../media/image67.png"/><Relationship Id="rId9" Type="http://schemas.openxmlformats.org/officeDocument/2006/relationships/image" Target="../media/image47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7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8e00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abolición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Abolición</a:t>
            </a:r>
            <a:r>
              <a:t> significa...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0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era la misión de la </a:t>
            </a:r>
            <a:r>
              <a:rPr b="1">
                <a:solidFill>
                  <a:srgbClr val="7030A0"/>
                </a:solidFill>
              </a:rPr>
              <a:t>Sociedad Antiesclavista Estadounidense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misión de la </a:t>
            </a:r>
            <a:r>
              <a:rPr b="1">
                <a:solidFill>
                  <a:srgbClr val="7030A0"/>
                </a:solidFill>
              </a:rPr>
              <a:t>Sociedad Antiesclavista Estadounidense</a:t>
            </a:r>
            <a:r>
              <a:t> era...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8e00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8e00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estaban relacionados los </a:t>
            </a:r>
            <a:r>
              <a:rPr b="1">
                <a:solidFill>
                  <a:srgbClr val="7030A0"/>
                </a:solidFill>
              </a:rPr>
              <a:t>abolicionistas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Sociedad Antiesclavista Estadounidense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abolicionistas</a:t>
            </a:r>
            <a:r>
              <a:t> estaban relacionados con la </a:t>
            </a:r>
            <a:r>
              <a:rPr b="1">
                <a:solidFill>
                  <a:srgbClr val="7030A0"/>
                </a:solidFill>
              </a:rPr>
              <a:t>Sociedad Antiesclavista Estadounidense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El propósito de la lectura es entender las estrategias y acciones tomadas por los </a:t>
            </a:r>
            <a:r>
              <a:rPr sz="1800" b="1" i="0">
                <a:solidFill>
                  <a:srgbClr val="7030A0"/>
                </a:solidFill>
              </a:rPr>
              <a:t>abolicionistas</a:t>
            </a:r>
            <a:r>
              <a:rPr sz="1800" i="0"/>
              <a:t> y la </a:t>
            </a:r>
            <a:r>
              <a:rPr sz="1800" b="1" i="0">
                <a:solidFill>
                  <a:srgbClr val="7030A0"/>
                </a:solidFill>
              </a:rPr>
              <a:t>Sociedad Estadounidense contra la Esclavitud</a:t>
            </a:r>
            <a:r>
              <a:rPr sz="1800" i="0"/>
              <a:t> que llevaron a la </a:t>
            </a:r>
            <a:r>
              <a:rPr sz="1800" b="1" i="0">
                <a:solidFill>
                  <a:srgbClr val="7030A0"/>
                </a:solidFill>
              </a:rPr>
              <a:t>abolición</a:t>
            </a:r>
            <a:r>
              <a:rPr sz="1800" i="0"/>
              <a:t> de la </a:t>
            </a:r>
            <a:r>
              <a:rPr sz="1800" b="1" i="0">
                <a:solidFill>
                  <a:srgbClr val="7030A0"/>
                </a:solidFill>
              </a:rPr>
              <a:t>esclavitud</a:t>
            </a:r>
            <a:r>
              <a:rPr sz="1800" i="0"/>
              <a:t> mediante la </a:t>
            </a:r>
            <a:r>
              <a:rPr sz="1800" b="1" i="0">
                <a:solidFill>
                  <a:srgbClr val="7030A0"/>
                </a:solidFill>
              </a:rPr>
              <a:t>13ª Enmienda</a:t>
            </a:r>
            <a:r>
              <a:rPr sz="1800" i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Acciones tomadas por los </a:t>
            </a:r>
            <a:r>
              <a:rPr sz="1800" b="1" i="0">
                <a:solidFill>
                  <a:srgbClr val="7030A0"/>
                </a:solidFill>
              </a:rPr>
              <a:t>abolicionistas</a:t>
            </a:r>
            <a:r>
              <a:rPr sz="1800" i="0"/>
              <a:t> para terminar con la </a:t>
            </a:r>
            <a:r>
              <a:rPr sz="1800" b="1" i="0">
                <a:solidFill>
                  <a:srgbClr val="7030A0"/>
                </a:solidFill>
              </a:rPr>
              <a:t>esclavitud</a:t>
            </a:r>
            <a:r>
              <a:rPr sz="1800" i="0"/>
              <a:t>El papel de la </a:t>
            </a:r>
            <a:r>
              <a:rPr sz="1800" b="1" i="0">
                <a:solidFill>
                  <a:srgbClr val="7030A0"/>
                </a:solidFill>
              </a:rPr>
              <a:t>Sociedad Estadounidense contra la Esclavitud</a:t>
            </a:r>
            <a:r>
              <a:rPr sz="1800" i="0"/>
              <a:t> en el movimientoCómo respondió el </a:t>
            </a:r>
            <a:r>
              <a:rPr sz="1800" b="1" i="0">
                <a:solidFill>
                  <a:srgbClr val="7030A0"/>
                </a:solidFill>
              </a:rPr>
              <a:t>Congreso</a:t>
            </a:r>
            <a:r>
              <a:rPr sz="1800" i="0"/>
              <a:t> al movimiento abolicionistaEventos que llevaron a la aprobación de la </a:t>
            </a:r>
            <a:r>
              <a:rPr sz="1800" b="1" i="0">
                <a:solidFill>
                  <a:srgbClr val="7030A0"/>
                </a:solidFill>
              </a:rPr>
              <a:t>13ª Enmienda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  <a:hlinkClick r:id="rId6"/>
              </a:rPr>
              <a:t>Reading Passage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¿Cómo ayudaron el trabajo de los </a:t>
            </a:r>
            <a:r>
              <a:rPr sz="1800" b="1" i="0">
                <a:solidFill>
                  <a:srgbClr val="7030A0"/>
                </a:solidFill>
              </a:rPr>
              <a:t>abolicionistas</a:t>
            </a:r>
            <a:r>
              <a:rPr sz="1800" i="0"/>
              <a:t> y las organizaciones como la </a:t>
            </a:r>
            <a:r>
              <a:rPr sz="1800" b="1" i="0">
                <a:solidFill>
                  <a:srgbClr val="7030A0"/>
                </a:solidFill>
              </a:rPr>
              <a:t>Sociedad Estadounidense contra la Esclavitud</a:t>
            </a:r>
            <a:r>
              <a:rPr sz="1800" i="0"/>
              <a:t> a lograr la aprobación de la </a:t>
            </a:r>
            <a:r>
              <a:rPr sz="1800" b="1" i="0">
                <a:solidFill>
                  <a:srgbClr val="7030A0"/>
                </a:solidFill>
              </a:rPr>
              <a:t>13ª Enmienda</a:t>
            </a:r>
            <a:r>
              <a:rPr sz="1800" i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/>
              <a:t>El trabajo de los </a:t>
            </a:r>
            <a:r>
              <a:rPr sz="1800" b="1" i="1">
                <a:solidFill>
                  <a:srgbClr val="7030A0"/>
                </a:solidFill>
              </a:rPr>
              <a:t>abolicionistas</a:t>
            </a:r>
            <a:r>
              <a:rPr sz="1800" i="1"/>
              <a:t> y la </a:t>
            </a:r>
            <a:r>
              <a:rPr sz="1800" b="1" i="1">
                <a:solidFill>
                  <a:srgbClr val="7030A0"/>
                </a:solidFill>
              </a:rPr>
              <a:t>Sociedad Estadounidense contra la Esclavitud</a:t>
            </a:r>
            <a:r>
              <a:rPr sz="1800" i="1"/>
              <a:t> ayudó a lograr la aprobación de la </a:t>
            </a:r>
            <a:r>
              <a:rPr sz="1800" b="1" i="1">
                <a:solidFill>
                  <a:srgbClr val="7030A0"/>
                </a:solidFill>
              </a:rPr>
              <a:t>13ª Enmienda</a:t>
            </a:r>
            <a:r>
              <a:rPr sz="1800" i="1"/>
              <a:t> por...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oc8e00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11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esclavitud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esclavitud</a:t>
            </a:r>
            <a:r>
              <a:t> es...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7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¿De qué está compuesto en el </a:t>
            </a:r>
            <a:r>
              <a:rPr b="1">
                <a:solidFill>
                  <a:srgbClr val="7030A0"/>
                </a:solidFill>
              </a:rPr>
              <a:t>poder legislativo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poder legislativo</a:t>
            </a:r>
            <a:r>
              <a:t> compuesto de...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el </a:t>
            </a:r>
            <a:r>
              <a:rPr b="1" sz="2000">
                <a:solidFill>
                  <a:srgbClr val="7030A0"/>
                </a:solidFill>
              </a:rPr>
              <a:t>Congreso</a:t>
            </a:r>
            <a:r>
              <a:rPr b="1" sz="2000"/>
              <a:t> tardó tanto en </a:t>
            </a:r>
            <a:r>
              <a:rPr b="1" sz="2000">
                <a:solidFill>
                  <a:srgbClr val="7030A0"/>
                </a:solidFill>
              </a:rPr>
              <a:t>abolir</a:t>
            </a:r>
            <a:r>
              <a:rPr b="1" sz="2000"/>
              <a:t> la </a:t>
            </a:r>
            <a:r>
              <a:rPr b="1" sz="2000">
                <a:solidFill>
                  <a:srgbClr val="7030A0"/>
                </a:solidFill>
              </a:rPr>
              <a:t>esclavitud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el </a:t>
            </a:r>
            <a:r>
              <a:rPr b="1" sz="2000" i="1">
                <a:solidFill>
                  <a:srgbClr val="7030A0"/>
                </a:solidFill>
              </a:rPr>
              <a:t>Congreso</a:t>
            </a:r>
            <a:r>
              <a:rPr i="1"/>
              <a:t> tardó tanto en </a:t>
            </a:r>
            <a:r>
              <a:rPr b="1" sz="2000" i="1">
                <a:solidFill>
                  <a:srgbClr val="7030A0"/>
                </a:solidFill>
              </a:rPr>
              <a:t>abolir</a:t>
            </a:r>
            <a:r>
              <a:rPr i="1"/>
              <a:t> la </a:t>
            </a:r>
            <a:r>
              <a:rPr b="1" sz="2000" i="1">
                <a:solidFill>
                  <a:srgbClr val="7030A0"/>
                </a:solidFill>
              </a:rPr>
              <a:t>esclavitud</a:t>
            </a:r>
            <a:r>
              <a:rPr i="1"/>
              <a:t>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8e00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8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8e11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oc8e07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0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el </a:t>
            </a:r>
            <a:r>
              <a:rPr b="1">
                <a:solidFill>
                  <a:srgbClr val="7030A0"/>
                </a:solidFill>
              </a:rPr>
              <a:t>Congreso</a:t>
            </a:r>
            <a:r>
              <a:t> tardó tanto en </a:t>
            </a:r>
            <a:r>
              <a:rPr b="1">
                <a:solidFill>
                  <a:srgbClr val="7030A0"/>
                </a:solidFill>
              </a:rPr>
              <a:t>abolir</a:t>
            </a:r>
            <a:r>
              <a:t> la </a:t>
            </a:r>
            <a:r>
              <a:rPr b="1">
                <a:solidFill>
                  <a:srgbClr val="7030A0"/>
                </a:solidFill>
              </a:rPr>
              <a:t>esclavitud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el </a:t>
            </a:r>
            <a:r>
              <a:rPr b="1">
                <a:solidFill>
                  <a:srgbClr val="7030A0"/>
                </a:solidFill>
              </a:rPr>
              <a:t>Congreso</a:t>
            </a:r>
            <a:r>
              <a:t> tardó tanto en </a:t>
            </a:r>
            <a:r>
              <a:rPr b="1">
                <a:solidFill>
                  <a:srgbClr val="7030A0"/>
                </a:solidFill>
              </a:rPr>
              <a:t>abolir</a:t>
            </a:r>
            <a:r>
              <a:t> la </a:t>
            </a:r>
            <a:r>
              <a:rPr b="1">
                <a:solidFill>
                  <a:srgbClr val="7030A0"/>
                </a:solidFill>
              </a:rPr>
              <a:t>esclavitud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abolir/abolición/abolicionista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abolir/abolición/abolicionista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abolir/abolición/abolicionista.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00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00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abolir/abolición/abolicionista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8e00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8e116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oc8e078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abolir/abolición/abolicionista...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abolir/abolición/abolicionista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abolir/abolición/abolicionista</a:t>
            </a:r>
            <a:r>
              <a:t>.
Incluye otras 3-5 palabras de vocabulario en tu párrafo. Puedes incluir los siguientes inicios de oración:​
​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Abolición</a:t>
            </a:r>
            <a:r>
              <a:rPr i="1"/>
              <a:t> significa...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abolicionistas</a:t>
            </a:r>
            <a:r>
              <a:rPr i="1"/>
              <a:t> estaban relacionados con la </a:t>
            </a:r>
            <a:r>
              <a:rPr i="1" b="1">
                <a:solidFill>
                  <a:srgbClr val="7030A0"/>
                </a:solidFill>
              </a:rPr>
              <a:t>Sociedad Antiesclavista Estadounidense</a:t>
            </a:r>
            <a:r>
              <a:rPr i="1"/>
              <a:t> porque...
</a:t>
            </a:r>
            <a:r>
              <a:rPr i="1"/>
              <a:t>•   Yo creo que el </a:t>
            </a:r>
            <a:r>
              <a:rPr i="1" b="1">
                <a:solidFill>
                  <a:srgbClr val="7030A0"/>
                </a:solidFill>
              </a:rPr>
              <a:t>Congreso</a:t>
            </a:r>
            <a:r>
              <a:rPr i="1"/>
              <a:t> tardó tanto en </a:t>
            </a:r>
            <a:r>
              <a:rPr i="1" b="1">
                <a:solidFill>
                  <a:srgbClr val="7030A0"/>
                </a:solidFill>
              </a:rPr>
              <a:t>abolir</a:t>
            </a:r>
            <a:r>
              <a:rPr i="1"/>
              <a:t> la </a:t>
            </a:r>
            <a:r>
              <a:rPr i="1" b="1">
                <a:solidFill>
                  <a:srgbClr val="7030A0"/>
                </a:solidFill>
              </a:rPr>
              <a:t>esclavitud</a:t>
            </a:r>
            <a:r>
              <a:rPr i="1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8e00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abolir/abolición/abolicionista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¿Por qué crees que el </a:t>
            </a:r>
            <a:r>
              <a:rPr b="1" sz="1800">
                <a:solidFill>
                  <a:srgbClr val="7030A0"/>
                </a:solidFill>
              </a:rPr>
              <a:t>Congreso</a:t>
            </a:r>
            <a:r>
              <a:t> tardó tanto en </a:t>
            </a:r>
            <a:r>
              <a:rPr b="1" sz="1800">
                <a:solidFill>
                  <a:srgbClr val="7030A0"/>
                </a:solidFill>
              </a:rPr>
              <a:t>abolir</a:t>
            </a:r>
            <a:r>
              <a:t> la </a:t>
            </a:r>
            <a:r>
              <a:rPr b="1" sz="1800">
                <a:solidFill>
                  <a:srgbClr val="7030A0"/>
                </a:solidFill>
              </a:rPr>
              <a:t>esclavitud</a:t>
            </a:r>
            <a: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el </a:t>
            </a:r>
            <a:r>
              <a:rPr b="1" sz="1800" i="1">
                <a:solidFill>
                  <a:srgbClr val="7030A0"/>
                </a:solidFill>
              </a:rPr>
              <a:t>Congreso</a:t>
            </a:r>
            <a:r>
              <a:rPr i="1"/>
              <a:t> tardó tanto en </a:t>
            </a:r>
            <a:r>
              <a:rPr b="1" sz="1800" i="1">
                <a:solidFill>
                  <a:srgbClr val="7030A0"/>
                </a:solidFill>
              </a:rPr>
              <a:t>abolir</a:t>
            </a:r>
            <a:r>
              <a:rPr i="1"/>
              <a:t> la </a:t>
            </a:r>
            <a:r>
              <a:rPr b="1" sz="1800" i="1">
                <a:solidFill>
                  <a:srgbClr val="7030A0"/>
                </a:solidFill>
              </a:rPr>
              <a:t>esclavitud</a:t>
            </a:r>
            <a:r>
              <a:rPr i="1"/>
              <a:t> porque...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907024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describir y evaluar el desarrollo histórico del movimiento abolicionista, incluyendo actividades que enfocaron la atención en los males morales de la </a:t>
            </a:r>
            <a:r>
              <a:rPr sz="2400" b="1" i="0">
                <a:solidFill>
                  <a:srgbClr val="7030A0"/>
                </a:solidFill>
              </a:rPr>
              <a:t>esclavitud</a:t>
            </a:r>
            <a:r>
              <a:rPr sz="2400" i="0"/>
              <a:t>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oc8e00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12" name="Picture 11" descr="Soc8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3" name="Picture 12" descr="Soc8e11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4" name="Picture 13" descr="Soc8e07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5" name="Picture 14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6" name="Picture 15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7" name="Picture 16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el </a:t>
            </a:r>
            <a:r>
              <a:rPr b="1" sz="2800">
                <a:solidFill>
                  <a:srgbClr val="7030A0"/>
                </a:solidFill>
              </a:rPr>
              <a:t>Congreso</a:t>
            </a:r>
            <a:r>
              <a:rPr b="1" sz="2800"/>
              <a:t> tardó tanto en </a:t>
            </a:r>
            <a:r>
              <a:rPr b="1" sz="2800">
                <a:solidFill>
                  <a:srgbClr val="7030A0"/>
                </a:solidFill>
              </a:rPr>
              <a:t>abolir</a:t>
            </a:r>
            <a:r>
              <a:rPr b="1" sz="2800"/>
              <a:t> la </a:t>
            </a:r>
            <a:r>
              <a:rPr b="1" sz="2800">
                <a:solidFill>
                  <a:srgbClr val="7030A0"/>
                </a:solidFill>
              </a:rPr>
              <a:t>esclavitud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8e00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8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8e11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oc8e07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