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0.png"/><Relationship Id="rId6" Type="http://schemas.openxmlformats.org/officeDocument/2006/relationships/hyperlink" Target="https://thevisualnonglossary.com/admn/cd_interface/docs_generate/download_reading.php?file=Reading%20Passage_transatlantic_slave_trade_Soc8135.docx" TargetMode="Externa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8.png"/><Relationship Id="rId22" Type="http://schemas.openxmlformats.org/officeDocument/2006/relationships/image" Target="../media/image59.png"/><Relationship Id="rId23" Type="http://schemas.openxmlformats.org/officeDocument/2006/relationships/image" Target="../media/image60.png"/><Relationship Id="rId2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3.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4.xml"/><Relationship Id="rId8" Type="http://schemas.openxmlformats.org/officeDocument/2006/relationships/image" Target="../media/image65.png"/><Relationship Id="rId9" Type="http://schemas.openxmlformats.org/officeDocument/2006/relationships/image" Target="../media/image46.png"/><Relationship Id="rId10"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13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Trans- means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It was called the </a:t>
            </a:r>
            <a:r>
              <a:rPr b="1">
                <a:solidFill>
                  <a:srgbClr val="7030A0"/>
                </a:solidFill>
              </a:rPr>
              <a:t>transatlantic slave trade</a:t>
            </a:r>
            <a:r>
              <a:t> because...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9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plantation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plantation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9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1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transatlantic slave trade</a:t>
            </a:r>
            <a:r>
              <a:t> related to </a:t>
            </a:r>
            <a:r>
              <a:rPr b="1">
                <a:solidFill>
                  <a:srgbClr val="7030A0"/>
                </a:solidFill>
              </a:rPr>
              <a:t>plantations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transatlantic slave trade</a:t>
            </a:r>
            <a:r>
              <a:t> was related to </a:t>
            </a:r>
            <a:r>
              <a:rPr b="1">
                <a:solidFill>
                  <a:srgbClr val="7030A0"/>
                </a:solidFill>
              </a:rPr>
              <a:t>plantations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learn how the</a:t>
            </a:r>
            <a:r>
              <a:rPr sz="1800" b="1" i="0">
                <a:solidFill>
                  <a:srgbClr val="7030A0"/>
                </a:solidFill>
              </a:rPr>
              <a:t> transatlantic slave trade</a:t>
            </a:r>
            <a:r>
              <a:rPr sz="1800" i="0"/>
              <a:t> helped build the </a:t>
            </a:r>
            <a:r>
              <a:rPr sz="1800" b="1" i="0">
                <a:solidFill>
                  <a:srgbClr val="7030A0"/>
                </a:solidFill>
              </a:rPr>
              <a:t>plantation</a:t>
            </a:r>
            <a:r>
              <a:rPr sz="1800" i="0"/>
              <a:t> system and how it changed Africa, the </a:t>
            </a:r>
            <a:r>
              <a:rPr sz="1800" b="1" i="0">
                <a:solidFill>
                  <a:srgbClr val="7030A0"/>
                </a:solidFill>
              </a:rPr>
              <a:t>colonies</a:t>
            </a:r>
            <a:r>
              <a:rPr sz="1800" i="0"/>
              <a:t>, and the Americas.</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r>
              <a:rPr sz="1800" i="0"/>
              <a:t>How the </a:t>
            </a:r>
            <a:r>
              <a:rPr sz="1800" b="1" i="0">
                <a:solidFill>
                  <a:srgbClr val="7030A0"/>
                </a:solidFill>
              </a:rPr>
              <a:t>transatlantic slave trade</a:t>
            </a:r>
            <a:r>
              <a:rPr sz="1800" i="0"/>
              <a:t> workedThe role of </a:t>
            </a:r>
            <a:r>
              <a:rPr sz="1800" b="1" i="0">
                <a:solidFill>
                  <a:srgbClr val="7030A0"/>
                </a:solidFill>
              </a:rPr>
              <a:t>plantations</a:t>
            </a:r>
            <a:r>
              <a:rPr sz="1800" i="0"/>
              <a:t> in the </a:t>
            </a:r>
            <a:r>
              <a:rPr sz="1800" b="1" i="0">
                <a:solidFill>
                  <a:srgbClr val="7030A0"/>
                </a:solidFill>
              </a:rPr>
              <a:t>colonies</a:t>
            </a:r>
            <a:r>
              <a:rPr sz="1800" i="0"/>
              <a:t>Who was involved in the tradeHow the system changed different regionsThe lasting impact of the trade on people and economies</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What were the long-term effects of the </a:t>
            </a:r>
            <a:r>
              <a:rPr sz="1800" b="1" i="0">
                <a:solidFill>
                  <a:srgbClr val="7030A0"/>
                </a:solidFill>
              </a:rPr>
              <a:t>transatlantic slave trade</a:t>
            </a:r>
            <a:r>
              <a:rPr sz="1800" i="0"/>
              <a:t> on Africa, the </a:t>
            </a:r>
            <a:r>
              <a:rPr sz="1800" b="1" i="0">
                <a:solidFill>
                  <a:srgbClr val="7030A0"/>
                </a:solidFill>
              </a:rPr>
              <a:t>colonies</a:t>
            </a:r>
            <a:r>
              <a:rPr sz="1800" i="0"/>
              <a:t>, and the Americas?</a:t>
            </a:r>
          </a:p>
        </p:txBody>
      </p:sp>
      <p:sp>
        <p:nvSpPr>
          <p:cNvPr id="4" name="TextBox 3"/>
          <p:cNvSpPr txBox="1"/>
          <p:nvPr/>
        </p:nvSpPr>
        <p:spPr>
          <a:xfrm>
            <a:off x="1" y="2121408"/>
            <a:ext cx="3044952" cy="1764792"/>
          </a:xfrm>
          <a:prstGeom prst="rect">
            <a:avLst/>
          </a:prstGeom>
          <a:noFill/>
        </p:spPr>
        <p:txBody>
          <a:bodyPr wrap="square">
            <a:spAutoFit/>
          </a:bodyPr>
          <a:lstStyle/>
          <a:p>
            <a:r>
              <a:rPr sz="1800" i="1"/>
              <a:t>One long-term effect of the </a:t>
            </a:r>
            <a:r>
              <a:rPr sz="1800" b="1" i="1">
                <a:solidFill>
                  <a:srgbClr val="7030A0"/>
                </a:solidFill>
              </a:rPr>
              <a:t>transatlantic slave trade</a:t>
            </a:r>
            <a:r>
              <a:rPr sz="1800" i="1"/>
              <a:t> on the </a:t>
            </a:r>
            <a:r>
              <a:rPr sz="1800" b="1" i="1">
                <a:solidFill>
                  <a:srgbClr val="7030A0"/>
                </a:solidFill>
              </a:rPr>
              <a:t>colonies</a:t>
            </a:r>
            <a:r>
              <a:rPr sz="1800" i="1"/>
              <a:t>, Africa, or the Americas was...</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8135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3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were the </a:t>
            </a:r>
            <a:r>
              <a:rPr b="1">
                <a:solidFill>
                  <a:srgbClr val="7030A0"/>
                </a:solidFill>
              </a:rPr>
              <a:t>Thirteen (13) British Colonies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Thirteen (13) British Colonies</a:t>
            </a:r>
            <a:r>
              <a:t> were...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Which region benefitted most from the </a:t>
            </a:r>
            <a:r>
              <a:rPr b="1" sz="2000">
                <a:solidFill>
                  <a:srgbClr val="7030A0"/>
                </a:solidFill>
              </a:rPr>
              <a:t>transatlantic slave trade</a:t>
            </a:r>
            <a:r>
              <a:rPr b="1" sz="2000"/>
              <a:t>: the 13 British Colonies, Britain, or West Africa? Why?</a:t>
            </a:r>
          </a:p>
        </p:txBody>
      </p:sp>
      <p:sp>
        <p:nvSpPr>
          <p:cNvPr id="5" name="TextBox 4"/>
          <p:cNvSpPr txBox="1"/>
          <p:nvPr/>
        </p:nvSpPr>
        <p:spPr>
          <a:xfrm>
            <a:off x="0" y="1490472"/>
            <a:ext cx="5751576" cy="923544"/>
          </a:xfrm>
          <a:prstGeom prst="rect">
            <a:avLst/>
          </a:prstGeom>
          <a:noFill/>
        </p:spPr>
        <p:txBody>
          <a:bodyPr wrap="square">
            <a:spAutoFit/>
          </a:bodyPr>
          <a:lstStyle/>
          <a:p>
            <a:r>
              <a:rPr i="1"/>
              <a:t>I think ______ benefitted most from the </a:t>
            </a:r>
            <a:r>
              <a:rPr b="1" sz="2000" i="1">
                <a:solidFill>
                  <a:srgbClr val="7030A0"/>
                </a:solidFill>
              </a:rPr>
              <a:t>transatlantic slave trade</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13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9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Which region benefitted most from the </a:t>
            </a:r>
            <a:r>
              <a:rPr b="1">
                <a:solidFill>
                  <a:srgbClr val="7030A0"/>
                </a:solidFill>
              </a:rPr>
              <a:t>transatlantic slave trade</a:t>
            </a:r>
            <a:r>
              <a:t>: the 13 British Colonies, Britain, or West Africa?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______ benefitted most from the </a:t>
            </a:r>
            <a:r>
              <a:rPr b="1">
                <a:solidFill>
                  <a:srgbClr val="7030A0"/>
                </a:solidFill>
              </a:rPr>
              <a:t>transatlantic slave trade</a:t>
            </a:r>
            <a:r>
              <a:t>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transatlantic slave trade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transatlantic slave trade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transatlantic slave trade.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1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1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transatlantic slave trade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97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130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transatlantic slave trade...</a:t>
            </a:r>
            <a:r>
              <a:rPr i="1"/>
              <a:t>
From this visual, I can infer… </a:t>
            </a:r>
            <a:r>
              <a:rPr i="0"/>
              <a:t>(use </a:t>
            </a:r>
            <a:r>
              <a:rPr b="1">
                <a:solidFill>
                  <a:srgbClr val="7030A0"/>
                </a:solidFill>
              </a:rPr>
              <a:t>transatlantic slave trade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transatlantic slave trade</a:t>
            </a:r>
            <a:r>
              <a:t>.
Include 3-5 other vocabulary words in your paragraph. You may include the following stems:​
</a:t>
            </a:r>
            <a:r>
              <a:rPr i="1"/>
              <a:t>•   It was called the </a:t>
            </a:r>
            <a:r>
              <a:rPr i="1" b="1">
                <a:solidFill>
                  <a:srgbClr val="7030A0"/>
                </a:solidFill>
              </a:rPr>
              <a:t>transatlantic slave trade</a:t>
            </a:r>
            <a:r>
              <a:rPr i="1"/>
              <a:t> because...
</a:t>
            </a:r>
            <a:r>
              <a:rPr i="1"/>
              <a:t>•   The </a:t>
            </a:r>
            <a:r>
              <a:rPr i="1" b="1">
                <a:solidFill>
                  <a:srgbClr val="7030A0"/>
                </a:solidFill>
              </a:rPr>
              <a:t>transatlantic slave trade</a:t>
            </a:r>
            <a:r>
              <a:rPr i="1"/>
              <a:t> was related to </a:t>
            </a:r>
            <a:r>
              <a:rPr i="1" b="1">
                <a:solidFill>
                  <a:srgbClr val="7030A0"/>
                </a:solidFill>
              </a:rPr>
              <a:t>plantations</a:t>
            </a:r>
            <a:r>
              <a:rPr i="1"/>
              <a:t> because...
</a:t>
            </a:r>
            <a:r>
              <a:rPr i="1"/>
              <a:t>•   I think ______ benefitted most from the </a:t>
            </a:r>
            <a:r>
              <a:rPr i="1" b="1">
                <a:solidFill>
                  <a:srgbClr val="7030A0"/>
                </a:solidFill>
              </a:rPr>
              <a:t>transatlantic slave trade</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13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transatlantic slave trade</a:t>
            </a:r>
          </a:p>
        </p:txBody>
      </p:sp>
      <p:sp>
        <p:nvSpPr>
          <p:cNvPr id="4" name="TextBox 3"/>
          <p:cNvSpPr txBox="1"/>
          <p:nvPr/>
        </p:nvSpPr>
        <p:spPr>
          <a:xfrm>
            <a:off x="155448" y="841248"/>
            <a:ext cx="5111496" cy="585216"/>
          </a:xfrm>
          <a:prstGeom prst="rect">
            <a:avLst/>
          </a:prstGeom>
          <a:noFill/>
        </p:spPr>
        <p:txBody>
          <a:bodyPr wrap="non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Which region benefitted most from the </a:t>
            </a:r>
            <a:r>
              <a:rPr b="1" sz="1800">
                <a:solidFill>
                  <a:srgbClr val="7030A0"/>
                </a:solidFill>
              </a:rPr>
              <a:t>transatlantic slave trade</a:t>
            </a:r>
            <a:r>
              <a:t>: the 13 British Colonies, Britain, or West Africa? Why?</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______ benefitted most from the </a:t>
            </a:r>
            <a:r>
              <a:rPr b="1" sz="1800" i="1">
                <a:solidFill>
                  <a:srgbClr val="7030A0"/>
                </a:solidFill>
              </a:rPr>
              <a:t>transatlantic slave trade</a:t>
            </a:r>
            <a:r>
              <a:rPr i="1"/>
              <a:t> because...</a:t>
            </a:r>
          </a:p>
        </p:txBody>
      </p:sp>
      <p:sp>
        <p:nvSpPr>
          <p:cNvPr id="9" name="TextBox 8"/>
          <p:cNvSpPr txBox="1"/>
          <p:nvPr/>
        </p:nvSpPr>
        <p:spPr>
          <a:xfrm>
            <a:off x="155448" y="1371600"/>
            <a:ext cx="5907024" cy="1197864"/>
          </a:xfrm>
          <a:prstGeom prst="rect">
            <a:avLst/>
          </a:prstGeom>
          <a:noFill/>
        </p:spPr>
        <p:txBody>
          <a:bodyPr wrap="square">
            <a:spAutoFit/>
          </a:bodyPr>
          <a:lstStyle/>
          <a:p/>
          <a:p>
            <a:r>
              <a:rPr sz="2400" i="0"/>
              <a:t>We can explain reasons for the development of the </a:t>
            </a:r>
            <a:r>
              <a:rPr sz="2400" b="1" i="0">
                <a:solidFill>
                  <a:srgbClr val="7030A0"/>
                </a:solidFill>
              </a:rPr>
              <a:t>plantation</a:t>
            </a:r>
            <a:r>
              <a:rPr sz="2400" i="0"/>
              <a:t> system, the spread of slavery, and the role of the </a:t>
            </a:r>
            <a:r>
              <a:rPr sz="2400" b="1" i="0">
                <a:solidFill>
                  <a:srgbClr val="7030A0"/>
                </a:solidFill>
              </a:rPr>
              <a:t>transatlantic slave trade</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8135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Soc8097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Soc8130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pacman.png"/>
          <p:cNvPicPr>
            <a:picLocks noChangeAspect="1"/>
          </p:cNvPicPr>
          <p:nvPr/>
        </p:nvPicPr>
        <p:blipFill>
          <a:blip r:embed="rId7"/>
          <a:stretch>
            <a:fillRect/>
          </a:stretch>
        </p:blipFill>
        <p:spPr>
          <a:xfrm>
            <a:off x="7662672" y="5833872"/>
            <a:ext cx="1197864" cy="694944"/>
          </a:xfrm>
          <a:prstGeom prst="rect">
            <a:avLst/>
          </a:prstGeom>
        </p:spPr>
      </p:pic>
      <p:pic>
        <p:nvPicPr>
          <p:cNvPr id="15" name="Picture 14" descr="bracket.png"/>
          <p:cNvPicPr>
            <a:picLocks noChangeAspect="1"/>
          </p:cNvPicPr>
          <p:nvPr/>
        </p:nvPicPr>
        <p:blipFill>
          <a:blip r:embed="rId8"/>
          <a:stretch>
            <a:fillRect/>
          </a:stretch>
        </p:blipFill>
        <p:spPr>
          <a:xfrm>
            <a:off x="6190488" y="5797296"/>
            <a:ext cx="969264" cy="758952"/>
          </a:xfrm>
          <a:prstGeom prst="rect">
            <a:avLst/>
          </a:prstGeom>
        </p:spPr>
      </p:pic>
      <p:pic>
        <p:nvPicPr>
          <p:cNvPr id="16" name="Picture 15" descr="noun-write-1439720.png"/>
          <p:cNvPicPr>
            <a:picLocks noChangeAspect="1"/>
          </p:cNvPicPr>
          <p:nvPr/>
        </p:nvPicPr>
        <p:blipFill>
          <a:blip r:embed="rId9"/>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Which region benefitted most from the </a:t>
            </a:r>
            <a:r>
              <a:rPr b="1" sz="2800">
                <a:solidFill>
                  <a:srgbClr val="7030A0"/>
                </a:solidFill>
              </a:rPr>
              <a:t>transatlantic slave trade</a:t>
            </a:r>
            <a:r>
              <a:rPr b="1" sz="2800"/>
              <a:t>: the 13 British Colonies, Britain, or West Africa?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13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9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3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9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