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Trail_of_Tears_Soc8134.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3.pn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did the </a:t>
            </a:r>
            <a:r>
              <a:rPr b="1">
                <a:solidFill>
                  <a:srgbClr val="7030A0"/>
                </a:solidFill>
              </a:rPr>
              <a:t>Indian Removal Act</a:t>
            </a:r>
            <a:r>
              <a:t> accomplish?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Indian Removal Act</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13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Trail of Tears</a:t>
            </a:r>
            <a:r>
              <a:t> related to the </a:t>
            </a:r>
            <a:r>
              <a:rPr b="1">
                <a:solidFill>
                  <a:srgbClr val="7030A0"/>
                </a:solidFill>
              </a:rPr>
              <a:t>Indian Removal Act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Trail of Tears</a:t>
            </a:r>
            <a:r>
              <a:t> was related to the </a:t>
            </a:r>
            <a:r>
              <a:rPr b="1">
                <a:solidFill>
                  <a:srgbClr val="7030A0"/>
                </a:solidFill>
              </a:rPr>
              <a:t>Indian Removal Act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As we read, we’ll look for how the </a:t>
            </a:r>
            <a:r>
              <a:rPr sz="1800" b="1" i="0">
                <a:solidFill>
                  <a:srgbClr val="7030A0"/>
                </a:solidFill>
              </a:rPr>
              <a:t>Indian Removal Act</a:t>
            </a:r>
            <a:r>
              <a:rPr sz="1800" i="0"/>
              <a:t> led to the </a:t>
            </a:r>
            <a:r>
              <a:rPr sz="1800" b="1" i="0">
                <a:solidFill>
                  <a:srgbClr val="7030A0"/>
                </a:solidFill>
              </a:rPr>
              <a:t>Trail of Tears</a:t>
            </a:r>
            <a:r>
              <a:rPr sz="1800" i="0"/>
              <a:t>, forcing Native Americans off their land, and how those actions impacted Native communities for generations.</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What the Supreme Court decided in </a:t>
            </a:r>
            <a:r>
              <a:rPr sz="1800" b="1" i="0">
                <a:solidFill>
                  <a:srgbClr val="7030A0"/>
                </a:solidFill>
              </a:rPr>
              <a:t>Worcester v. Georgia</a:t>
            </a:r>
          </a:p>
          <a:p>
            <a:r>
              <a:rPr i="0"/>
              <a:t>• </a:t>
            </a:r>
            <a:r>
              <a:rPr sz="1800" i="0"/>
              <a:t>What the </a:t>
            </a:r>
            <a:r>
              <a:rPr sz="1800" b="1" i="0">
                <a:solidFill>
                  <a:srgbClr val="7030A0"/>
                </a:solidFill>
              </a:rPr>
              <a:t>Indian Removal Act</a:t>
            </a:r>
            <a:r>
              <a:rPr sz="1800" i="0"/>
              <a:t> allowed the </a:t>
            </a:r>
            <a:r>
              <a:rPr sz="1800" b="1" i="0">
                <a:solidFill>
                  <a:srgbClr val="7030A0"/>
                </a:solidFill>
              </a:rPr>
              <a:t>President</a:t>
            </a:r>
            <a:r>
              <a:rPr sz="1800" i="0"/>
              <a:t> and </a:t>
            </a:r>
            <a:r>
              <a:rPr sz="1800" b="1" i="0">
                <a:solidFill>
                  <a:srgbClr val="7030A0"/>
                </a:solidFill>
              </a:rPr>
              <a:t>Congress</a:t>
            </a:r>
            <a:r>
              <a:rPr sz="1800" i="0"/>
              <a:t> to do</a:t>
            </a:r>
          </a:p>
          <a:p>
            <a:r>
              <a:rPr i="0"/>
              <a:t>• </a:t>
            </a:r>
            <a:r>
              <a:rPr sz="1800" i="0"/>
              <a:t>How the </a:t>
            </a:r>
            <a:r>
              <a:rPr sz="1800" b="1" i="0">
                <a:solidFill>
                  <a:srgbClr val="7030A0"/>
                </a:solidFill>
              </a:rPr>
              <a:t>Trail of Tears</a:t>
            </a:r>
            <a:r>
              <a:rPr sz="1800" i="0"/>
              <a:t> affected the Cherokee and other tribes</a:t>
            </a:r>
          </a:p>
          <a:p>
            <a:r>
              <a:rPr i="0"/>
              <a:t>• </a:t>
            </a:r>
            <a:r>
              <a:rPr sz="1800" i="0"/>
              <a:t>How Native Americans resisted removal</a:t>
            </a:r>
          </a:p>
          <a:p>
            <a:r>
              <a:rPr i="0"/>
              <a:t>• </a:t>
            </a:r>
            <a:r>
              <a:rPr sz="1800" i="0"/>
              <a:t>What lasting impacts removal had on Native communities</a:t>
            </a:r>
            <a:r>
              <a:rPr sz="1800" i="0"/>
              <a:t>
</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was the Trail of Tears an act of ethnic cleansing, and what lasting harm did it cause Native communities beyond the removal itself?
</a:t>
            </a:r>
          </a:p>
        </p:txBody>
      </p:sp>
      <p:sp>
        <p:nvSpPr>
          <p:cNvPr id="4" name="TextBox 3"/>
          <p:cNvSpPr txBox="1"/>
          <p:nvPr/>
        </p:nvSpPr>
        <p:spPr>
          <a:xfrm>
            <a:off x="1" y="2121408"/>
            <a:ext cx="3044952" cy="1764792"/>
          </a:xfrm>
          <a:prstGeom prst="rect">
            <a:avLst/>
          </a:prstGeom>
          <a:noFill/>
        </p:spPr>
        <p:txBody>
          <a:bodyPr wrap="square">
            <a:spAutoFit/>
          </a:bodyPr>
          <a:lstStyle/>
          <a:p>
            <a:r>
              <a:rPr sz="1800" i="1"/>
              <a:t>The Trail of Tears was an act of ethnic cleansing because... It caused lasting harm by...</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8134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Genocide is the intentional act to destroy an entire people. How is the </a:t>
            </a:r>
            <a:r>
              <a:rPr b="1" sz="2000">
                <a:solidFill>
                  <a:srgbClr val="7030A0"/>
                </a:solidFill>
              </a:rPr>
              <a:t>Trail of Tears</a:t>
            </a:r>
            <a:r>
              <a:rPr b="1" sz="2000"/>
              <a:t> an example of genocide?</a:t>
            </a:r>
          </a:p>
        </p:txBody>
      </p:sp>
      <p:sp>
        <p:nvSpPr>
          <p:cNvPr id="5" name="TextBox 4"/>
          <p:cNvSpPr txBox="1"/>
          <p:nvPr/>
        </p:nvSpPr>
        <p:spPr>
          <a:xfrm>
            <a:off x="0" y="1490472"/>
            <a:ext cx="5751576" cy="923544"/>
          </a:xfrm>
          <a:prstGeom prst="rect">
            <a:avLst/>
          </a:prstGeom>
          <a:noFill/>
        </p:spPr>
        <p:txBody>
          <a:bodyPr wrap="square">
            <a:spAutoFit/>
          </a:bodyPr>
          <a:lstStyle/>
          <a:p>
            <a:r>
              <a:rPr i="1"/>
              <a:t>The </a:t>
            </a:r>
            <a:r>
              <a:rPr b="1" sz="2000" i="1">
                <a:solidFill>
                  <a:srgbClr val="7030A0"/>
                </a:solidFill>
              </a:rPr>
              <a:t>Trail of Tears</a:t>
            </a:r>
            <a:r>
              <a:rPr i="1"/>
              <a:t> is example of genocide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13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6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3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Genocide is the intentional act to destroy an entire people. How is the </a:t>
            </a:r>
            <a:r>
              <a:rPr b="1">
                <a:solidFill>
                  <a:srgbClr val="7030A0"/>
                </a:solidFill>
              </a:rPr>
              <a:t>Trail of Tears</a:t>
            </a:r>
            <a:r>
              <a:t> an example of genocide?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Trail of Tears</a:t>
            </a:r>
            <a:r>
              <a:t> is example of genocide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Trail of Tears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Trail of Tears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Trail of Tears.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3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3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Trail of Tears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06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Trail of Tears...</a:t>
            </a:r>
            <a:r>
              <a:rPr i="1"/>
              <a:t>
From this visual, I can infer… </a:t>
            </a:r>
            <a:r>
              <a:rPr i="0"/>
              <a:t>(use </a:t>
            </a:r>
            <a:r>
              <a:rPr b="1">
                <a:solidFill>
                  <a:srgbClr val="7030A0"/>
                </a:solidFill>
              </a:rPr>
              <a:t>Trail of Tears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Trail of Tears</a:t>
            </a:r>
            <a:r>
              <a:t>.
Include 3-5 other vocabulary words in your paragraph. You may include the following stems:​
</a:t>
            </a:r>
            <a:r>
              <a:rPr i="1"/>
              <a:t>•   The </a:t>
            </a:r>
            <a:r>
              <a:rPr i="1" b="1">
                <a:solidFill>
                  <a:srgbClr val="7030A0"/>
                </a:solidFill>
              </a:rPr>
              <a:t>Trail of Tears</a:t>
            </a:r>
            <a:r>
              <a:rPr i="1"/>
              <a:t> is related to the Indian Removal Act because...
</a:t>
            </a:r>
            <a:r>
              <a:rPr i="1"/>
              <a:t>•   The </a:t>
            </a:r>
            <a:r>
              <a:rPr i="1" b="1">
                <a:solidFill>
                  <a:srgbClr val="7030A0"/>
                </a:solidFill>
              </a:rPr>
              <a:t>Trail of Tears</a:t>
            </a:r>
            <a:r>
              <a:rPr i="1"/>
              <a:t> was related to the </a:t>
            </a:r>
            <a:r>
              <a:rPr i="1" b="1">
                <a:solidFill>
                  <a:srgbClr val="7030A0"/>
                </a:solidFill>
              </a:rPr>
              <a:t>Indian Removal Act</a:t>
            </a:r>
            <a:r>
              <a:rPr i="1"/>
              <a:t> because…
</a:t>
            </a:r>
            <a:r>
              <a:rPr i="1"/>
              <a:t>•   The </a:t>
            </a:r>
            <a:r>
              <a:rPr i="1" b="1">
                <a:solidFill>
                  <a:srgbClr val="7030A0"/>
                </a:solidFill>
              </a:rPr>
              <a:t>Trail of Tears</a:t>
            </a:r>
            <a:r>
              <a:rPr i="1"/>
              <a:t> is example of genocide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13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Trail of Tears</a:t>
            </a:r>
          </a:p>
        </p:txBody>
      </p:sp>
      <p:sp>
        <p:nvSpPr>
          <p:cNvPr id="4" name="TextBox 3"/>
          <p:cNvSpPr txBox="1"/>
          <p:nvPr/>
        </p:nvSpPr>
        <p:spPr>
          <a:xfrm>
            <a:off x="155448" y="841248"/>
            <a:ext cx="5111496" cy="585216"/>
          </a:xfrm>
          <a:prstGeom prst="rect">
            <a:avLst/>
          </a:prstGeom>
          <a:noFill/>
        </p:spPr>
        <p:txBody>
          <a:bodyPr wrap="non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Genocide is the intentional act to destroy an entire people. How is the </a:t>
            </a:r>
            <a:r>
              <a:rPr b="1" sz="1800">
                <a:solidFill>
                  <a:srgbClr val="7030A0"/>
                </a:solidFill>
              </a:rPr>
              <a:t>Trail of Tears</a:t>
            </a:r>
            <a:r>
              <a:t> an example of genocide?</a:t>
            </a:r>
          </a:p>
        </p:txBody>
      </p:sp>
      <p:sp>
        <p:nvSpPr>
          <p:cNvPr id="8" name="TextBox 7"/>
          <p:cNvSpPr txBox="1"/>
          <p:nvPr/>
        </p:nvSpPr>
        <p:spPr>
          <a:xfrm>
            <a:off x="155448" y="5605272"/>
            <a:ext cx="5751576" cy="4663440"/>
          </a:xfrm>
          <a:prstGeom prst="rect">
            <a:avLst/>
          </a:prstGeom>
          <a:noFill/>
        </p:spPr>
        <p:txBody>
          <a:bodyPr wrap="square">
            <a:spAutoFit/>
          </a:bodyPr>
          <a:lstStyle/>
          <a:p>
            <a:r>
              <a:rPr i="1"/>
              <a:t>The </a:t>
            </a:r>
            <a:r>
              <a:rPr b="1" sz="1800" i="1">
                <a:solidFill>
                  <a:srgbClr val="7030A0"/>
                </a:solidFill>
              </a:rPr>
              <a:t>Trail of Tears</a:t>
            </a:r>
            <a:r>
              <a:rPr i="1"/>
              <a:t> is example of genocide because...</a:t>
            </a:r>
          </a:p>
        </p:txBody>
      </p:sp>
      <p:sp>
        <p:nvSpPr>
          <p:cNvPr id="9" name="TextBox 8"/>
          <p:cNvSpPr txBox="1"/>
          <p:nvPr/>
        </p:nvSpPr>
        <p:spPr>
          <a:xfrm>
            <a:off x="155448" y="1371600"/>
            <a:ext cx="5907024" cy="1197864"/>
          </a:xfrm>
          <a:prstGeom prst="rect">
            <a:avLst/>
          </a:prstGeom>
          <a:noFill/>
        </p:spPr>
        <p:txBody>
          <a:bodyPr wrap="square">
            <a:spAutoFit/>
          </a:bodyPr>
          <a:lstStyle/>
          <a:p/>
          <a:p>
            <a:r>
              <a:rPr sz="2400" i="0"/>
              <a:t>We can explain how the </a:t>
            </a:r>
            <a:r>
              <a:rPr sz="2400" b="1" i="0">
                <a:solidFill>
                  <a:srgbClr val="7030A0"/>
                </a:solidFill>
              </a:rPr>
              <a:t>Indian Removal Act</a:t>
            </a:r>
            <a:r>
              <a:rPr sz="2400" i="0"/>
              <a:t> led to the forced displacement of the Cherokee and other Native American groups and how the </a:t>
            </a:r>
            <a:r>
              <a:rPr sz="2400" b="1" i="0">
                <a:solidFill>
                  <a:srgbClr val="7030A0"/>
                </a:solidFill>
              </a:rPr>
              <a:t>Trail of Tears</a:t>
            </a:r>
            <a:r>
              <a:rPr sz="2400" i="0"/>
              <a:t> impacted their lives.</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8134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8069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Genocide is the intentional act to destroy an entire people. How is the </a:t>
            </a:r>
            <a:r>
              <a:rPr b="1" sz="2800">
                <a:solidFill>
                  <a:srgbClr val="7030A0"/>
                </a:solidFill>
              </a:rPr>
              <a:t>Trail of Tears</a:t>
            </a:r>
            <a:r>
              <a:rPr b="1" sz="2800"/>
              <a:t> an example of genocide?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13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6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3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13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did the </a:t>
            </a:r>
            <a:r>
              <a:rPr b="1">
                <a:solidFill>
                  <a:srgbClr val="7030A0"/>
                </a:solidFill>
              </a:rPr>
              <a:t>Trail of Tears</a:t>
            </a:r>
            <a:r>
              <a:t> occur?</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Trail of Tears</a:t>
            </a:r>
            <a:r>
              <a:t> is related to the Indian Removal Act because...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