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49.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6.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0.png"/><Relationship Id="rId6" Type="http://schemas.openxmlformats.org/officeDocument/2006/relationships/hyperlink" Target="https://thevisualnonglossary.com/admn/cd_interface/docs_generate/download_reading.php?file=Reading%20Passage_Industrial_Revolution_Soc8071.docx" TargetMode="Externa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52.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8.png"/><Relationship Id="rId22" Type="http://schemas.openxmlformats.org/officeDocument/2006/relationships/image" Target="../media/image59.png"/><Relationship Id="rId23" Type="http://schemas.openxmlformats.org/officeDocument/2006/relationships/image" Target="../media/image60.png"/><Relationship Id="rId24" Type="http://schemas.openxmlformats.org/officeDocument/2006/relationships/image" Target="../media/image6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2.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3.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2.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4.xml"/><Relationship Id="rId8" Type="http://schemas.openxmlformats.org/officeDocument/2006/relationships/image" Target="../media/image65.png"/><Relationship Id="rId9" Type="http://schemas.openxmlformats.org/officeDocument/2006/relationships/image" Target="../media/image46.png"/><Relationship Id="rId10"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22.png"/><Relationship Id="rId8" Type="http://schemas.openxmlformats.org/officeDocument/2006/relationships/image" Target="../media/image35.png"/><Relationship Id="rId9" Type="http://schemas.openxmlformats.org/officeDocument/2006/relationships/image" Target="../media/image10.png"/><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1.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happened in the </a:t>
            </a:r>
            <a:r>
              <a:rPr b="1">
                <a:solidFill>
                  <a:srgbClr val="7030A0"/>
                </a:solidFill>
              </a:rPr>
              <a:t>Industrial Revolution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Industrial Revolution</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5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does a </a:t>
            </a:r>
            <a:r>
              <a:rPr b="1">
                <a:solidFill>
                  <a:srgbClr val="7030A0"/>
                </a:solidFill>
              </a:rPr>
              <a:t>free enterprise system</a:t>
            </a:r>
            <a:r>
              <a:t> work?</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free enterprise system</a:t>
            </a:r>
            <a:r>
              <a:t> works by...</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5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Industrial Revolution</a:t>
            </a:r>
            <a:r>
              <a:t> related to a </a:t>
            </a:r>
            <a:r>
              <a:rPr b="1">
                <a:solidFill>
                  <a:srgbClr val="7030A0"/>
                </a:solidFill>
              </a:rPr>
              <a:t>free enterprise system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Industrial Revolution</a:t>
            </a:r>
            <a:r>
              <a:t> was related to a </a:t>
            </a:r>
            <a:r>
              <a:rPr b="1">
                <a:solidFill>
                  <a:srgbClr val="7030A0"/>
                </a:solidFill>
              </a:rPr>
              <a:t>free enterprise system</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The purpose for reading is </a:t>
            </a:r>
            <a:r>
              <a:rPr sz="1800" i="0"/>
              <a:t>to understand how the shift from home-based work to factory production led to economic growth and how technological innovations like the </a:t>
            </a:r>
            <a:r>
              <a:rPr sz="1800" b="1" i="0">
                <a:solidFill>
                  <a:srgbClr val="7030A0"/>
                </a:solidFill>
              </a:rPr>
              <a:t>cotton gin</a:t>
            </a:r>
            <a:r>
              <a:rPr sz="1800" i="0"/>
              <a:t> and </a:t>
            </a:r>
            <a:r>
              <a:rPr sz="1800" b="1" i="0">
                <a:solidFill>
                  <a:srgbClr val="7030A0"/>
                </a:solidFill>
              </a:rPr>
              <a:t>interchangeable parts</a:t>
            </a:r>
            <a:r>
              <a:rPr sz="1800" i="0"/>
              <a:t> helped the U.S. develop its economy.</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b="1" i="0">
                <a:solidFill>
                  <a:srgbClr val="7030A0"/>
                </a:solidFill>
              </a:rPr>
              <a:t>Industrial Revolution</a:t>
            </a:r>
          </a:p>
          <a:p>
            <a:r>
              <a:rPr i="0"/>
              <a:t>• </a:t>
            </a:r>
            <a:r>
              <a:rPr sz="1800" i="0"/>
              <a:t>factories</a:t>
            </a:r>
          </a:p>
          <a:p>
            <a:r>
              <a:rPr i="0"/>
              <a:t>• </a:t>
            </a:r>
            <a:r>
              <a:rPr sz="1800" b="1" i="0">
                <a:solidFill>
                  <a:srgbClr val="7030A0"/>
                </a:solidFill>
              </a:rPr>
              <a:t>cotton gin</a:t>
            </a:r>
          </a:p>
          <a:p>
            <a:r>
              <a:rPr i="0"/>
              <a:t>• </a:t>
            </a:r>
            <a:r>
              <a:rPr sz="1800" b="1" i="0">
                <a:solidFill>
                  <a:srgbClr val="7030A0"/>
                </a:solidFill>
              </a:rPr>
              <a:t>interchangeable parts</a:t>
            </a:r>
          </a:p>
          <a:p>
            <a:r>
              <a:rPr i="0"/>
              <a:t>• </a:t>
            </a:r>
            <a:r>
              <a:rPr sz="1800" i="0"/>
              <a:t>How factory production changed the economy</a:t>
            </a:r>
          </a:p>
          <a:p>
            <a:r>
              <a:rPr i="0"/>
              <a:t>• </a:t>
            </a:r>
            <a:r>
              <a:rPr sz="1800" i="0"/>
              <a:t>How the U.S. became more independent</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inventions and factory production help the U.S. grow its economy during the </a:t>
            </a:r>
            <a:r>
              <a:rPr sz="1800" b="1" i="0">
                <a:solidFill>
                  <a:srgbClr val="7030A0"/>
                </a:solidFill>
              </a:rPr>
              <a:t>Industrial Revolution?</a:t>
            </a:r>
            <a:r>
              <a:rPr sz="1800" i="0"/>
              <a:t>
</a:t>
            </a:r>
          </a:p>
        </p:txBody>
      </p:sp>
      <p:sp>
        <p:nvSpPr>
          <p:cNvPr id="4" name="TextBox 3"/>
          <p:cNvSpPr txBox="1"/>
          <p:nvPr/>
        </p:nvSpPr>
        <p:spPr>
          <a:xfrm>
            <a:off x="1" y="2121408"/>
            <a:ext cx="3044952" cy="1764792"/>
          </a:xfrm>
          <a:prstGeom prst="rect">
            <a:avLst/>
          </a:prstGeom>
          <a:noFill/>
        </p:spPr>
        <p:txBody>
          <a:bodyPr wrap="square">
            <a:spAutoFit/>
          </a:bodyPr>
          <a:lstStyle/>
          <a:p>
            <a:r>
              <a:rPr sz="1800" i="1"/>
              <a:t>Inventions and factory production helped the U.S. grow its economy during the</a:t>
            </a:r>
            <a:r>
              <a:rPr sz="1800" b="1" i="1">
                <a:solidFill>
                  <a:srgbClr val="7030A0"/>
                </a:solidFill>
              </a:rPr>
              <a:t> Industrial Revolution </a:t>
            </a:r>
            <a:r>
              <a:rPr sz="1800" i="1"/>
              <a:t>because...</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71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8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independence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Independence</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did the </a:t>
            </a:r>
            <a:r>
              <a:rPr b="1" sz="2000">
                <a:solidFill>
                  <a:srgbClr val="7030A0"/>
                </a:solidFill>
              </a:rPr>
              <a:t>Industrial Revolution</a:t>
            </a:r>
            <a:r>
              <a:rPr b="1" sz="2000"/>
              <a:t> make the United States more </a:t>
            </a:r>
            <a:r>
              <a:rPr b="1" sz="2000">
                <a:solidFill>
                  <a:srgbClr val="7030A0"/>
                </a:solidFill>
              </a:rPr>
              <a:t>independent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The </a:t>
            </a:r>
            <a:r>
              <a:rPr b="1" sz="2000" i="1">
                <a:solidFill>
                  <a:srgbClr val="7030A0"/>
                </a:solidFill>
              </a:rPr>
              <a:t>Industrial Revolution</a:t>
            </a:r>
            <a:r>
              <a:rPr i="1"/>
              <a:t> made the United States more </a:t>
            </a:r>
            <a:r>
              <a:rPr b="1" sz="2000" i="1">
                <a:solidFill>
                  <a:srgbClr val="7030A0"/>
                </a:solidFill>
              </a:rPr>
              <a:t>independent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7"/>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8"/>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9"/>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10"/>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1"/>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2"/>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did the </a:t>
            </a:r>
            <a:r>
              <a:rPr b="1">
                <a:solidFill>
                  <a:srgbClr val="7030A0"/>
                </a:solidFill>
              </a:rPr>
              <a:t>Industrial Revolution</a:t>
            </a:r>
            <a:r>
              <a:t> make the United States more </a:t>
            </a:r>
            <a:r>
              <a:rPr b="1">
                <a:solidFill>
                  <a:srgbClr val="7030A0"/>
                </a:solidFill>
              </a:rPr>
              <a:t>independent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Industrial Revolution</a:t>
            </a:r>
            <a:r>
              <a:t> made the United States more </a:t>
            </a:r>
            <a:r>
              <a:rPr b="1">
                <a:solidFill>
                  <a:srgbClr val="7030A0"/>
                </a:solidFill>
              </a:rPr>
              <a:t>independent</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Industrial Revolution</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Industrial Revolution</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Industrial Revolution.</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Industrial Revolution</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56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Soc8068i.png"/>
          <p:cNvPicPr>
            <a:picLocks noChangeAspect="1"/>
          </p:cNvPicPr>
          <p:nvPr/>
        </p:nvPicPr>
        <p:blipFill>
          <a:blip r:embed="rId10"/>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Industrial Revolution...</a:t>
            </a:r>
            <a:r>
              <a:rPr i="1"/>
              <a:t>
From this visual, I can infer… </a:t>
            </a:r>
            <a:r>
              <a:rPr i="0"/>
              <a:t>(use </a:t>
            </a:r>
            <a:r>
              <a:rPr b="1">
                <a:solidFill>
                  <a:srgbClr val="7030A0"/>
                </a:solidFill>
              </a:rPr>
              <a:t>Industrial Revolution</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Industrial Revolution</a:t>
            </a:r>
            <a:r>
              <a:t>.
Include 3-5 other vocabulary words in your paragraph. You may include the following stems:​
</a:t>
            </a:r>
            <a:r>
              <a:rPr i="1"/>
              <a:t>•   In the </a:t>
            </a:r>
            <a:r>
              <a:rPr i="1" b="1">
                <a:solidFill>
                  <a:srgbClr val="7030A0"/>
                </a:solidFill>
              </a:rPr>
              <a:t>Industrial Revolution</a:t>
            </a:r>
            <a:r>
              <a:rPr i="1"/>
              <a:t>, ...
</a:t>
            </a:r>
            <a:r>
              <a:rPr i="1"/>
              <a:t>•   The </a:t>
            </a:r>
            <a:r>
              <a:rPr i="1" b="1">
                <a:solidFill>
                  <a:srgbClr val="7030A0"/>
                </a:solidFill>
              </a:rPr>
              <a:t>Industrial Revolution</a:t>
            </a:r>
            <a:r>
              <a:rPr i="1"/>
              <a:t> was related to a </a:t>
            </a:r>
            <a:r>
              <a:rPr i="1" b="1">
                <a:solidFill>
                  <a:srgbClr val="7030A0"/>
                </a:solidFill>
              </a:rPr>
              <a:t>free enterprise system</a:t>
            </a:r>
            <a:r>
              <a:rPr i="1"/>
              <a:t> because...
</a:t>
            </a:r>
            <a:r>
              <a:rPr i="1"/>
              <a:t>•   The </a:t>
            </a:r>
            <a:r>
              <a:rPr i="1" b="1">
                <a:solidFill>
                  <a:srgbClr val="7030A0"/>
                </a:solidFill>
              </a:rPr>
              <a:t>Industrial Revolution</a:t>
            </a:r>
            <a:r>
              <a:rPr i="1"/>
              <a:t> made the United States more </a:t>
            </a:r>
            <a:r>
              <a:rPr i="1" b="1">
                <a:solidFill>
                  <a:srgbClr val="7030A0"/>
                </a:solidFill>
              </a:rPr>
              <a:t>independent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Industrial Revolution</a:t>
            </a:r>
          </a:p>
        </p:txBody>
      </p:sp>
      <p:sp>
        <p:nvSpPr>
          <p:cNvPr id="4" name="TextBox 3"/>
          <p:cNvSpPr txBox="1"/>
          <p:nvPr/>
        </p:nvSpPr>
        <p:spPr>
          <a:xfrm>
            <a:off x="155448" y="841248"/>
            <a:ext cx="5111496" cy="585216"/>
          </a:xfrm>
          <a:prstGeom prst="rect">
            <a:avLst/>
          </a:prstGeom>
          <a:noFill/>
        </p:spPr>
        <p:txBody>
          <a:bodyPr wrap="non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did the </a:t>
            </a:r>
            <a:r>
              <a:rPr b="1" sz="1800">
                <a:solidFill>
                  <a:srgbClr val="7030A0"/>
                </a:solidFill>
              </a:rPr>
              <a:t>Industrial Revolution</a:t>
            </a:r>
            <a:r>
              <a:t> make the United States more </a:t>
            </a:r>
            <a:r>
              <a:rPr b="1" sz="1800">
                <a:solidFill>
                  <a:srgbClr val="7030A0"/>
                </a:solidFill>
              </a:rPr>
              <a:t>independent</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The </a:t>
            </a:r>
            <a:r>
              <a:rPr b="1" sz="1800" i="1">
                <a:solidFill>
                  <a:srgbClr val="7030A0"/>
                </a:solidFill>
              </a:rPr>
              <a:t>Industrial Revolution</a:t>
            </a:r>
            <a:r>
              <a:rPr i="1"/>
              <a:t> made the United States more </a:t>
            </a:r>
            <a:r>
              <a:rPr b="1" sz="1800" i="1">
                <a:solidFill>
                  <a:srgbClr val="7030A0"/>
                </a:solidFill>
              </a:rPr>
              <a:t>independent</a:t>
            </a:r>
            <a:r>
              <a:rPr i="1"/>
              <a:t> because...</a:t>
            </a:r>
          </a:p>
        </p:txBody>
      </p:sp>
      <p:sp>
        <p:nvSpPr>
          <p:cNvPr id="9" name="TextBox 8"/>
          <p:cNvSpPr txBox="1"/>
          <p:nvPr/>
        </p:nvSpPr>
        <p:spPr>
          <a:xfrm>
            <a:off x="155448" y="1371600"/>
            <a:ext cx="5907024" cy="1197864"/>
          </a:xfrm>
          <a:prstGeom prst="rect">
            <a:avLst/>
          </a:prstGeom>
          <a:noFill/>
        </p:spPr>
        <p:txBody>
          <a:bodyPr wrap="square">
            <a:spAutoFit/>
          </a:bodyPr>
          <a:lstStyle/>
          <a:p/>
          <a:p>
            <a:r>
              <a:rPr sz="2400" i="0"/>
              <a:t>We can analyze how technological innovations like factories and inventions led to economic growth during the </a:t>
            </a:r>
            <a:r>
              <a:rPr sz="2400" b="1" i="0">
                <a:solidFill>
                  <a:srgbClr val="7030A0"/>
                </a:solidFill>
              </a:rPr>
              <a:t>Industrial Revolution</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71w.png"/>
          <p:cNvPicPr>
            <a:picLocks noChangeAspect="1"/>
          </p:cNvPicPr>
          <p:nvPr/>
        </p:nvPicPr>
        <p:blipFill>
          <a:blip r:embed="rId4"/>
          <a:stretch>
            <a:fillRect/>
          </a:stretch>
        </p:blipFill>
        <p:spPr>
          <a:xfrm>
            <a:off x="9144000" y="0"/>
            <a:ext cx="3054096" cy="2286000"/>
          </a:xfrm>
          <a:prstGeom prst="rect">
            <a:avLst/>
          </a:prstGeom>
        </p:spPr>
      </p:pic>
      <p:pic>
        <p:nvPicPr>
          <p:cNvPr id="12" name="Picture 11"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13" name="Picture 12"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4" name="Picture 13" descr="pacman.png"/>
          <p:cNvPicPr>
            <a:picLocks noChangeAspect="1"/>
          </p:cNvPicPr>
          <p:nvPr/>
        </p:nvPicPr>
        <p:blipFill>
          <a:blip r:embed="rId7"/>
          <a:stretch>
            <a:fillRect/>
          </a:stretch>
        </p:blipFill>
        <p:spPr>
          <a:xfrm>
            <a:off x="7662672" y="5833872"/>
            <a:ext cx="1197864" cy="694944"/>
          </a:xfrm>
          <a:prstGeom prst="rect">
            <a:avLst/>
          </a:prstGeom>
        </p:spPr>
      </p:pic>
      <p:pic>
        <p:nvPicPr>
          <p:cNvPr id="15" name="Picture 14" descr="bracket.png"/>
          <p:cNvPicPr>
            <a:picLocks noChangeAspect="1"/>
          </p:cNvPicPr>
          <p:nvPr/>
        </p:nvPicPr>
        <p:blipFill>
          <a:blip r:embed="rId8"/>
          <a:stretch>
            <a:fillRect/>
          </a:stretch>
        </p:blipFill>
        <p:spPr>
          <a:xfrm>
            <a:off x="6190488" y="5797296"/>
            <a:ext cx="969264" cy="758952"/>
          </a:xfrm>
          <a:prstGeom prst="rect">
            <a:avLst/>
          </a:prstGeom>
        </p:spPr>
      </p:pic>
      <p:pic>
        <p:nvPicPr>
          <p:cNvPr id="16" name="Picture 15" descr="noun-write-1439720.png"/>
          <p:cNvPicPr>
            <a:picLocks noChangeAspect="1"/>
          </p:cNvPicPr>
          <p:nvPr/>
        </p:nvPicPr>
        <p:blipFill>
          <a:blip r:embed="rId9"/>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How did the </a:t>
            </a:r>
            <a:r>
              <a:rPr b="1" sz="2800">
                <a:solidFill>
                  <a:srgbClr val="7030A0"/>
                </a:solidFill>
              </a:rPr>
              <a:t>Industrial Revolution</a:t>
            </a:r>
            <a:r>
              <a:rPr b="1" sz="2800"/>
              <a:t> make the United States more </a:t>
            </a:r>
            <a:r>
              <a:rPr b="1" sz="2800">
                <a:solidFill>
                  <a:srgbClr val="7030A0"/>
                </a:solidFill>
              </a:rPr>
              <a:t>independent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71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Soc8056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Soc8068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7"/>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8"/>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9"/>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10"/>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1"/>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5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8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