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a:p/>
          <a:p>
            <a:r>
              <a:t>For a modelled example of supporting students to prepare them for randomization, see 7 Steps to a Language-Rich Interactive Classroom by John Seidlitz &amp; Bill Perryman (p.17-18).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can be done independently, with a partner, or students can create individual lists and then share with a partner.</a:t>
            </a:r>
          </a:p>
          <a:p/>
          <a:p>
            <a:r>
              <a:t>We recommend having students share whole-group and then extending what they noticed and wondered using questions like this:</a:t>
            </a:r>
          </a:p>
          <a:p>
            <a:r>
              <a:t>• So you're saying...</a:t>
            </a:r>
          </a:p>
          <a:p>
            <a:r>
              <a:t>• Did anybody else notice...?</a:t>
            </a:r>
          </a:p>
          <a:p>
            <a:r>
              <a:t>• I also noticed that. Why do you think that...?</a:t>
            </a:r>
          </a:p>
          <a:p>
            <a:r>
              <a:t>• I didn't hear anyone mention... did anyone notice...?</a:t>
            </a:r>
          </a:p>
          <a:p/>
          <a:p>
            <a:r>
              <a:t>• So you were wondering about...</a:t>
            </a:r>
          </a:p>
          <a:p>
            <a:r>
              <a:t>• Why were you wondering that?</a:t>
            </a:r>
          </a:p>
          <a:p>
            <a:r>
              <a:t>• That's interesting because...</a:t>
            </a:r>
          </a:p>
          <a:p>
            <a:r>
              <a:t>• Did anyone wonder about...</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normAutofit/>
          </a:bodyPr>
          <a:lstStyle/>
          <a:p>
            <a:r>
              <a:t>It is recommended that the language objective is writing (for Grades 2-12) with speaking occurring during structured conversations throughout the lesson.</a:t>
            </a:r>
          </a:p>
          <a:p/>
          <a:p/>
          <a:p>
            <a:pPr/>
            <a:r>
              <a:t>The content objective can be edited to use the specific verbiage of the learning standard.
</a:t>
            </a:r>
            <a:r>
              <a:t>Note: There are several different styles of writing objectives, and please adjust these objectives to meet the norms of your campus or district. Our approach is to make objectives simple so that energy can be focused on the student interaction with the objectives.
This activity is called Gearing Up for the Guiding Question and is described in more detail in Teaching Science to English Learners by Stephen Fleenor and Tina Beene (p.24-25).</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
            <a:pPr>
              <a:defRPr b="1" u="sng"/>
            </a:pPr>
            <a:r>
              <a:t>Script:</a:t>
            </a:r>
          </a:p>
          <a:p>
            <a:pPr marL="256032" indent="-146304">
              <a:buChar char="•"/>
            </a:pPr>
            <a:r>
              <a:t>Class, let’s pronounce this word out loud: (read out vocabulary word)</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Delete or hide this slide if the relational question does not refer to two vocabulary words which each have a visual.</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wrap="square"/>
          <a:lstStyle/>
          <a:p>
            <a:pPr/>
            <a:r>
              <a:t>Structured Conversation</a:t>
            </a:r>
          </a:p>
          <a:p>
            <a:pPr/>
            <a:r>
              <a:t>Recommended: use this or the final extension activity (Open Writing) as a closure or exit ticket. Have students discuss their answers in groups, then write their answers.</a:t>
            </a:r>
          </a:p>
          <a:p/>
          <a:p>
            <a:pPr>
              <a:defRPr b="1" u="sng"/>
            </a:pPr>
            <a:r>
              <a:t>Script:</a:t>
            </a:r>
          </a:p>
          <a:p>
            <a:pPr marL="256032" indent="-146304">
              <a:buChar char="•"/>
            </a:pPr>
            <a:r>
              <a:t>Can everybody _______ (signal). Think about this question. When you are ready to finish this sentence, _______ (stem), show me by _______ (undo the signal).</a:t>
            </a:r>
          </a:p>
          <a:p>
            <a:pPr marL="256032" indent="-146304">
              <a:buChar char="•"/>
            </a:pPr>
            <a:r>
              <a:t>You are going to share with _______ (share). The person that will go first is _______ (share).</a:t>
            </a:r>
          </a:p>
          <a:p>
            <a:pPr marL="256032" indent="-146304">
              <a:buChar char="•"/>
            </a:pPr>
            <a:r>
              <a:t>I’m going to _______ (assess). It’s okay if you say what you said or what your partner said, as long as you use ________ (vocabulary word) in a complete sentence. I recommend you use the sentence stem, ________ (stem).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teacher, not to be displayed to students.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review after the students have been exposed to some understanding of the word. This activity can be done independently or in groups.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review after the students have been exposed to some understanding of the word. This activity can be done independently or in groups.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warm-up before being introduced to the word, or as a review at the end of the lesson. This activity can be done independently or in groups.</a:t>
            </a:r>
          </a:p>
          <a:p/>
          <a:p>
            <a:r>
              <a:t>This activity is called Complete the Picture and is described in more detail in Teaching Science to English Learners by Stephen Fleenor and Tina Beene (p.30).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It is recommended that this activity is done as a prediction warm-up before being introduced to the word, or as a review at the end of the lesson. This activity can be done independently or in groups.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part of this activity is taken from Questioning Conversation, described in Teaching Science to English Learners by Stephen Fleenor and Tina Beene (p.31).</a:t>
            </a:r>
          </a:p>
          <a:p/>
          <a:p>
            <a:r>
              <a:t>Instead of students selecting a question, the teacher can select a question and skip to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simply ask students to list any evidence related to the question. Instruct them to not try to answer the question just yet. The first sentence stem can be used to draw evidence from the visual, and the other sentence stems can be used to draw evidence from elsewhere in the lesson or their daily lives. This activity works very well when students create a list as a small group.</a:t>
            </a:r>
          </a:p>
          <a:p/>
          <a:p>
            <a:r>
              <a:t>The question can be teacher-generated or student-generated. By default, we've put the inferential question in here and the stem on the following slide.</a:t>
            </a:r>
          </a:p>
          <a:p/>
          <a:p>
            <a:r>
              <a:t>If you would like to select an explanation-based question, use an open-ended question that contains the verbs How, Why, Describe, or Explain.</a:t>
            </a:r>
          </a:p>
          <a:p/>
          <a:p>
            <a:r>
              <a:t>If you would like to select an argument-based question, you can use one of the question stems below:</a:t>
            </a:r>
          </a:p>
          <a:p/>
          <a:p>
            <a:r>
              <a:t>Closed-ended with choices</a:t>
            </a:r>
          </a:p>
          <a:p>
            <a:r>
              <a:t>• Which is the most...</a:t>
            </a:r>
          </a:p>
          <a:p>
            <a:r>
              <a:t>• Which is the least...</a:t>
            </a:r>
          </a:p>
          <a:p>
            <a:r>
              <a:t>• Which is the best...</a:t>
            </a:r>
          </a:p>
          <a:p>
            <a:r>
              <a:t>• Which is the worst...</a:t>
            </a:r>
          </a:p>
          <a:p>
            <a:r>
              <a:t>• Which is the most important...</a:t>
            </a:r>
          </a:p>
          <a:p/>
          <a:p>
            <a:r>
              <a:t>Open-ended with predictions or evaluations</a:t>
            </a:r>
          </a:p>
          <a:p>
            <a:r>
              <a:t>• What would occur if...</a:t>
            </a:r>
          </a:p>
          <a:p>
            <a:r>
              <a:t>• If this changes, how does that affect...</a:t>
            </a:r>
          </a:p>
          <a:p>
            <a:r>
              <a:t>• What is the impact on...</a:t>
            </a:r>
          </a:p>
          <a:p>
            <a:r>
              <a:t>• Is this necessary for...</a:t>
            </a:r>
          </a:p>
          <a:p>
            <a:r>
              <a:t>• Do you agree with the claim...</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On this slide, have your students write a single sentence answering the question (without evidence). This should be done independently. If "because..." is at the end of the sentence stem, we recommend removing it. They will justify their reasoning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sometimes presented as Claim-Evidence-Reasoning. In our experience, having students first assemble evidence relevant to the question can help to craft a claim with evidence-based reasoning. This process is described in more detail on pages 49-50 of Teaching Science to English Learners by Stephen Fleenor and Tina Beene.</a:t>
            </a:r>
          </a:p>
          <a:p/>
          <a:p>
            <a:r>
              <a:t>Have the students share one of the sentence stems with their partner or group, and then add a sentence in writing to their claim.</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example, if the central word is “atom”, a student might:</a:t>
            </a:r>
          </a:p>
          <a:p>
            <a:r>
              <a:t>Make a connection to “proton” and write “atoms contain protons” next to the connecting line.</a:t>
            </a:r>
          </a:p>
          <a:p>
            <a:r>
              <a:t>Make a connection to “molecule” and write “atoms make up molecules” next to the connecting line.</a:t>
            </a:r>
          </a:p>
          <a:p>
            <a:r>
              <a:t>Make a connection to “matter” and write “atoms are the smallest units of matter” next to the connecting line.</a:t>
            </a:r>
          </a:p>
          <a:p>
            <a:r>
              <a:t>Make a connection to “nucleus” and write “the center of an atom is the nucleus” next to the connecting line.</a:t>
            </a:r>
          </a:p>
          <a:p/>
          <a:p>
            <a:r>
              <a:t>Alternatively, students can create a custom Vocab Connection Web (Teaching Science to English Learners by Fleenor and Beene, 2019, p.53) in which any connection can be made between any two words – there does not have a to a “central” word.</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especially recommended for encouraging movement and building confidence with literacy.</a:t>
            </a:r>
          </a:p>
          <a:p/>
          <a:p>
            <a:r>
              <a:t>This activity is called Roving Paragraph and is described in more detail in 7 Steps to a Language-Rich, Interactive Classroom (2nd Ed) by John Seidlitz &amp;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activity is especially recommended for encouraging movement and building confidence with literacy.</a:t>
            </a:r>
          </a:p>
          <a:p/>
          <a:p>
            <a:r>
              <a:t>This activity is called Roving Paragraph and is described in more detail in 7 Steps to a Language-Rich, Interactive Classroom (2nd Ed) by John Seidlitz &amp; Bill Perryman (p.151).</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students are finished, it is recommended that they share their paragraphs with a partner or group, with time afterwards to make any edits to their paragraphs.</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Print this slide out and display it on your word wall, or use this image to as a simplified scaffold in structured conversations.</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Print this slide out and display it on your word wall, or use this image to as a simplified scaffold in structured conversations.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hyperlink" Target="https://thevisualnonglossary.com/backend_vng/public/qr/16" TargetMode="External"/><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hyperlink" Target="https://thevisualnonglossary.com/backend_vng/public/qr/7" TargetMode="External"/><Relationship Id="rId10" Type="http://schemas.openxmlformats.org/officeDocument/2006/relationships/image" Target="../media/image7.png"/><Relationship Id="rId11" Type="http://schemas.openxmlformats.org/officeDocument/2006/relationships/image" Target="../media/image8.png"/><Relationship Id="rId12" Type="http://schemas.openxmlformats.org/officeDocument/2006/relationships/hyperlink" Target="https://thevisualnonglossary.com/backend_vng/public/qr/8" TargetMode="External"/><Relationship Id="rId13" Type="http://schemas.openxmlformats.org/officeDocument/2006/relationships/image" Target="../media/image9.png"/><Relationship Id="rId14" Type="http://schemas.openxmlformats.org/officeDocument/2006/relationships/image" Target="../media/image10.png"/><Relationship Id="rId15" Type="http://schemas.openxmlformats.org/officeDocument/2006/relationships/hyperlink" Target="https://thevisualnonglossary.com/backend_vng/public/qr/9" TargetMode="External"/><Relationship Id="rId16" Type="http://schemas.openxmlformats.org/officeDocument/2006/relationships/image" Target="../media/image11.png"/><Relationship Id="rId17" Type="http://schemas.openxmlformats.org/officeDocument/2006/relationships/image" Target="../media/image12.png"/><Relationship Id="rId18" Type="http://schemas.openxmlformats.org/officeDocument/2006/relationships/hyperlink" Target="https://thevisualnonglossary.com/backend_vng/public/qr/11" TargetMode="External"/><Relationship Id="rId19" Type="http://schemas.openxmlformats.org/officeDocument/2006/relationships/image" Target="../media/image13.png"/><Relationship Id="rId20" Type="http://schemas.openxmlformats.org/officeDocument/2006/relationships/image" Target="../media/image14.png"/><Relationship Id="rId21" Type="http://schemas.openxmlformats.org/officeDocument/2006/relationships/hyperlink" Target="https://thevisualnonglossary.com/backend_vng/public/qr/12" TargetMode="External"/><Relationship Id="rId22" Type="http://schemas.openxmlformats.org/officeDocument/2006/relationships/image" Target="../media/image15.png"/><Relationship Id="rId23" Type="http://schemas.openxmlformats.org/officeDocument/2006/relationships/image" Target="../media/image16.png"/><Relationship Id="rId24" Type="http://schemas.openxmlformats.org/officeDocument/2006/relationships/hyperlink" Target="https://thevisualnonglossary.com/backend_vng/public/qr/13" TargetMode="External"/><Relationship Id="rId25" Type="http://schemas.openxmlformats.org/officeDocument/2006/relationships/image" Target="../media/image17.png"/><Relationship Id="rId26" Type="http://schemas.openxmlformats.org/officeDocument/2006/relationships/image" Target="../media/image18.png"/><Relationship Id="rId27" Type="http://schemas.openxmlformats.org/officeDocument/2006/relationships/hyperlink" Target="https://thevisualnonglossary.com/backend_vng/public/qr/14" TargetMode="External"/><Relationship Id="rId28" Type="http://schemas.openxmlformats.org/officeDocument/2006/relationships/notesSlide" Target="../notesSlides/notesSlide1.xml"/><Relationship Id="rId29" Type="http://schemas.openxmlformats.org/officeDocument/2006/relationships/slide" Target="slide2.xml"/><Relationship Id="rId30" Type="http://schemas.openxmlformats.org/officeDocument/2006/relationships/slide" Target="slide5.xml"/><Relationship Id="rId31" Type="http://schemas.openxmlformats.org/officeDocument/2006/relationships/slide" Target="slide6.xml"/><Relationship Id="rId32" Type="http://schemas.openxmlformats.org/officeDocument/2006/relationships/slide" Target="slide7.xml"/><Relationship Id="rId33" Type="http://schemas.openxmlformats.org/officeDocument/2006/relationships/slide" Target="slide9.xml"/><Relationship Id="rId34" Type="http://schemas.openxmlformats.org/officeDocument/2006/relationships/slide" Target="slide10.xml"/><Relationship Id="rId35" Type="http://schemas.openxmlformats.org/officeDocument/2006/relationships/slide" Target="slide11.xml"/><Relationship Id="rId36" Type="http://schemas.openxmlformats.org/officeDocument/2006/relationships/slide" Target="slide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hyperlink" Target="https://thevisualnonglossary.com/backend_vng/public/qr/15" TargetMode="External"/><Relationship Id="rId9" Type="http://schemas.openxmlformats.org/officeDocument/2006/relationships/image" Target="../media/image23.png"/><Relationship Id="rId10"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30.png"/><Relationship Id="rId11" Type="http://schemas.openxmlformats.org/officeDocument/2006/relationships/image" Target="../media/image31.png"/><Relationship Id="rId12" Type="http://schemas.openxmlformats.org/officeDocument/2006/relationships/image" Target="../media/image32.png"/><Relationship Id="rId13" Type="http://schemas.openxmlformats.org/officeDocument/2006/relationships/image" Target="../media/image33.png"/><Relationship Id="rId14" Type="http://schemas.openxmlformats.org/officeDocument/2006/relationships/image" Target="../media/image34.png"/><Relationship Id="rId15" Type="http://schemas.openxmlformats.org/officeDocument/2006/relationships/image" Target="../media/image35.png"/><Relationship Id="rId16" Type="http://schemas.openxmlformats.org/officeDocument/2006/relationships/image" Target="../media/image36.png"/><Relationship Id="rId17" Type="http://schemas.openxmlformats.org/officeDocument/2006/relationships/image" Target="../media/image37.png"/><Relationship Id="rId18" Type="http://schemas.openxmlformats.org/officeDocument/2006/relationships/image" Target="../media/image38.png"/><Relationship Id="rId1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 Id="rId3" Type="http://schemas.openxmlformats.org/officeDocument/2006/relationships/image" Target="../media/image28.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2.png"/><Relationship Id="rId8" Type="http://schemas.openxmlformats.org/officeDocument/2006/relationships/image" Target="../media/image1.png"/><Relationship Id="rId9" Type="http://schemas.openxmlformats.org/officeDocument/2006/relationships/image" Target="../media/image43.png"/><Relationship Id="rId10" Type="http://schemas.openxmlformats.org/officeDocument/2006/relationships/image" Target="../media/image44.png"/><Relationship Id="rId11" Type="http://schemas.openxmlformats.org/officeDocument/2006/relationships/image" Target="../media/image45.png"/><Relationship Id="rId12" Type="http://schemas.openxmlformats.org/officeDocument/2006/relationships/image" Target="../media/image46.png"/><Relationship Id="rId1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7.png"/><Relationship Id="rId4" Type="http://schemas.openxmlformats.org/officeDocument/2006/relationships/image" Target="../media/image42.png"/><Relationship Id="rId5" Type="http://schemas.openxmlformats.org/officeDocument/2006/relationships/image" Target="../media/image30.png"/><Relationship Id="rId6" Type="http://schemas.openxmlformats.org/officeDocument/2006/relationships/image" Target="../media/image48.png"/><Relationship Id="rId7" Type="http://schemas.openxmlformats.org/officeDocument/2006/relationships/image" Target="../media/image49.png"/><Relationship Id="rId8" Type="http://schemas.openxmlformats.org/officeDocument/2006/relationships/image" Target="../media/image2.png"/><Relationship Id="rId9" Type="http://schemas.openxmlformats.org/officeDocument/2006/relationships/image" Target="../media/image20.png"/><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png"/><Relationship Id="rId9" Type="http://schemas.openxmlformats.org/officeDocument/2006/relationships/image" Target="../media/image34.png"/><Relationship Id="rId10" Type="http://schemas.openxmlformats.org/officeDocument/2006/relationships/image" Target="../media/image35.png"/><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4" Type="http://schemas.openxmlformats.org/officeDocument/2006/relationships/image" Target="../media/image28.png"/><Relationship Id="rId15" Type="http://schemas.openxmlformats.org/officeDocument/2006/relationships/image" Target="../media/image29.png"/><Relationship Id="rId16" Type="http://schemas.openxmlformats.org/officeDocument/2006/relationships/image" Target="../media/image30.png"/><Relationship Id="rId17" Type="http://schemas.openxmlformats.org/officeDocument/2006/relationships/image" Target="../media/image50.png"/><Relationship Id="rId18" Type="http://schemas.openxmlformats.org/officeDocument/2006/relationships/image" Target="../media/image51.png"/><Relationship Id="rId19" Type="http://schemas.openxmlformats.org/officeDocument/2006/relationships/image" Target="../media/image52.png"/><Relationship Id="rId20" Type="http://schemas.openxmlformats.org/officeDocument/2006/relationships/image" Target="../media/image53.png"/><Relationship Id="rId21" Type="http://schemas.openxmlformats.org/officeDocument/2006/relationships/image" Target="../media/image1.png"/><Relationship Id="rId22" Type="http://schemas.openxmlformats.org/officeDocument/2006/relationships/image" Target="../media/image2.png"/><Relationship Id="rId23" Type="http://schemas.openxmlformats.org/officeDocument/2006/relationships/image" Target="../media/image54.png"/><Relationship Id="rId24" Type="http://schemas.openxmlformats.org/officeDocument/2006/relationships/image" Target="../media/image55.png"/><Relationship Id="rId2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0.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31.png"/><Relationship Id="rId9" Type="http://schemas.openxmlformats.org/officeDocument/2006/relationships/image" Target="../media/image32.png"/><Relationship Id="rId10" Type="http://schemas.openxmlformats.org/officeDocument/2006/relationships/image" Target="../media/image33.png"/><Relationship Id="rId11" Type="http://schemas.openxmlformats.org/officeDocument/2006/relationships/image" Target="../media/image34.png"/><Relationship Id="rId12" Type="http://schemas.openxmlformats.org/officeDocument/2006/relationships/image" Target="../media/image35.png"/><Relationship Id="rId13" Type="http://schemas.openxmlformats.org/officeDocument/2006/relationships/image" Target="../media/image36.png"/><Relationship Id="rId14" Type="http://schemas.openxmlformats.org/officeDocument/2006/relationships/image" Target="../media/image37.png"/><Relationship Id="rId15" Type="http://schemas.openxmlformats.org/officeDocument/2006/relationships/image" Target="../media/image38.png"/><Relationship Id="rId16" Type="http://schemas.openxmlformats.org/officeDocument/2006/relationships/image" Target="../media/image28.png"/><Relationship Id="rId17" Type="http://schemas.openxmlformats.org/officeDocument/2006/relationships/image" Target="../media/image29.png"/><Relationship Id="rId18" Type="http://schemas.openxmlformats.org/officeDocument/2006/relationships/image" Target="../media/image30.png"/><Relationship Id="rId19" Type="http://schemas.openxmlformats.org/officeDocument/2006/relationships/image" Target="../media/image50.png"/><Relationship Id="rId20" Type="http://schemas.openxmlformats.org/officeDocument/2006/relationships/image" Target="../media/image51.png"/><Relationship Id="rId21" Type="http://schemas.openxmlformats.org/officeDocument/2006/relationships/image" Target="../media/image52.png"/><Relationship Id="rId22" Type="http://schemas.openxmlformats.org/officeDocument/2006/relationships/image" Target="../media/image53.png"/><Relationship Id="rId23" Type="http://schemas.openxmlformats.org/officeDocument/2006/relationships/notesSlide" Target="../notesSlides/notesSlide7.xml"/><Relationship Id="rId2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56.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image" Target="../media/image35.png"/><Relationship Id="rId14" Type="http://schemas.openxmlformats.org/officeDocument/2006/relationships/image" Target="../media/image36.png"/><Relationship Id="rId15" Type="http://schemas.openxmlformats.org/officeDocument/2006/relationships/image" Target="../media/image37.png"/><Relationship Id="rId16" Type="http://schemas.openxmlformats.org/officeDocument/2006/relationships/image" Target="../media/image38.png"/><Relationship Id="rId17" Type="http://schemas.openxmlformats.org/officeDocument/2006/relationships/image" Target="../media/image28.png"/><Relationship Id="rId18" Type="http://schemas.openxmlformats.org/officeDocument/2006/relationships/image" Target="../media/image29.png"/><Relationship Id="rId19" Type="http://schemas.openxmlformats.org/officeDocument/2006/relationships/image" Target="../media/image30.png"/><Relationship Id="rId20" Type="http://schemas.openxmlformats.org/officeDocument/2006/relationships/image" Target="../media/image50.png"/><Relationship Id="rId21" Type="http://schemas.openxmlformats.org/officeDocument/2006/relationships/image" Target="../media/image51.png"/><Relationship Id="rId22" Type="http://schemas.openxmlformats.org/officeDocument/2006/relationships/image" Target="../media/image52.png"/><Relationship Id="rId23" Type="http://schemas.openxmlformats.org/officeDocument/2006/relationships/image" Target="../media/image53.png"/><Relationship Id="rId2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47.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png"/><Relationship Id="rId11" Type="http://schemas.openxmlformats.org/officeDocument/2006/relationships/image" Target="../media/image27.png"/><Relationship Id="rId12" Type="http://schemas.openxmlformats.org/officeDocument/2006/relationships/image" Target="../media/image31.png"/><Relationship Id="rId13" Type="http://schemas.openxmlformats.org/officeDocument/2006/relationships/image" Target="../media/image32.png"/><Relationship Id="rId14" Type="http://schemas.openxmlformats.org/officeDocument/2006/relationships/image" Target="../media/image33.png"/><Relationship Id="rId15" Type="http://schemas.openxmlformats.org/officeDocument/2006/relationships/image" Target="../media/image34.png"/><Relationship Id="rId16" Type="http://schemas.openxmlformats.org/officeDocument/2006/relationships/image" Target="../media/image35.png"/><Relationship Id="rId17" Type="http://schemas.openxmlformats.org/officeDocument/2006/relationships/image" Target="../media/image36.png"/><Relationship Id="rId18" Type="http://schemas.openxmlformats.org/officeDocument/2006/relationships/image" Target="../media/image37.png"/><Relationship Id="rId19" Type="http://schemas.openxmlformats.org/officeDocument/2006/relationships/image" Target="../media/image38.png"/><Relationship Id="rId20" Type="http://schemas.openxmlformats.org/officeDocument/2006/relationships/image" Target="../media/image28.png"/><Relationship Id="rId21" Type="http://schemas.openxmlformats.org/officeDocument/2006/relationships/image" Target="../media/image29.png"/><Relationship Id="rId22" Type="http://schemas.openxmlformats.org/officeDocument/2006/relationships/image" Target="../media/image30.png"/><Relationship Id="rId23" Type="http://schemas.openxmlformats.org/officeDocument/2006/relationships/image" Target="../media/image56.png"/><Relationship Id="rId24" Type="http://schemas.openxmlformats.org/officeDocument/2006/relationships/image" Target="../media/image20.png"/><Relationship Id="rId2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0.xml"/><Relationship Id="rId5" Type="http://schemas.openxmlformats.org/officeDocument/2006/relationships/image" Target="../media/image20.png"/><Relationship Id="rId6" Type="http://schemas.openxmlformats.org/officeDocument/2006/relationships/image" Target="../media/image24.png"/><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31.png"/><Relationship Id="rId11" Type="http://schemas.openxmlformats.org/officeDocument/2006/relationships/image" Target="../media/image32.png"/><Relationship Id="rId12" Type="http://schemas.openxmlformats.org/officeDocument/2006/relationships/image" Target="../media/image33.png"/><Relationship Id="rId13" Type="http://schemas.openxmlformats.org/officeDocument/2006/relationships/image" Target="../media/image34.png"/><Relationship Id="rId14" Type="http://schemas.openxmlformats.org/officeDocument/2006/relationships/image" Target="../media/image35.png"/><Relationship Id="rId15" Type="http://schemas.openxmlformats.org/officeDocument/2006/relationships/image" Target="../media/image36.png"/><Relationship Id="rId16" Type="http://schemas.openxmlformats.org/officeDocument/2006/relationships/image" Target="../media/image37.png"/><Relationship Id="rId17" Type="http://schemas.openxmlformats.org/officeDocument/2006/relationships/image" Target="../media/image38.png"/><Relationship Id="rId18" Type="http://schemas.openxmlformats.org/officeDocument/2006/relationships/image" Target="../media/image28.png"/><Relationship Id="rId19" Type="http://schemas.openxmlformats.org/officeDocument/2006/relationships/image" Target="../media/image29.png"/><Relationship Id="rId20" Type="http://schemas.openxmlformats.org/officeDocument/2006/relationships/image" Target="../media/image30.png"/><Relationship Id="rId21" Type="http://schemas.openxmlformats.org/officeDocument/2006/relationships/image" Target="../media/image60.png"/><Relationship Id="rId22" Type="http://schemas.openxmlformats.org/officeDocument/2006/relationships/image" Target="../media/image61.png"/><Relationship Id="rId23" Type="http://schemas.openxmlformats.org/officeDocument/2006/relationships/image" Target="../media/image62.png"/><Relationship Id="rId24" Type="http://schemas.openxmlformats.org/officeDocument/2006/relationships/image" Target="../media/image6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1.xml"/><Relationship Id="rId5" Type="http://schemas.openxmlformats.org/officeDocument/2006/relationships/slide" Target="slide12.xml"/><Relationship Id="rId6" Type="http://schemas.openxmlformats.org/officeDocument/2006/relationships/slide" Target="slide14.xml"/><Relationship Id="rId7" Type="http://schemas.openxmlformats.org/officeDocument/2006/relationships/slide" Target="slide15.xml"/><Relationship Id="rId8" Type="http://schemas.openxmlformats.org/officeDocument/2006/relationships/slide" Target="slide16.xml"/><Relationship Id="rId9" Type="http://schemas.openxmlformats.org/officeDocument/2006/relationships/slide" Target="slide20.xml"/><Relationship Id="rId10" Type="http://schemas.openxmlformats.org/officeDocument/2006/relationships/slide" Target="slide21.xml"/><Relationship Id="rId11" Type="http://schemas.openxmlformats.org/officeDocument/2006/relationships/slide" Target="slide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4.png"/><Relationship Id="rId6" Type="http://schemas.openxmlformats.org/officeDocument/2006/relationships/image" Target="../media/image30.png"/><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64.png"/><Relationship Id="rId6" Type="http://schemas.openxmlformats.org/officeDocument/2006/relationships/image" Target="../media/image30.png"/><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 Id="rId6" Type="http://schemas.openxmlformats.org/officeDocument/2006/relationships/image" Target="../media/image65.png"/><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6.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28.png"/><Relationship Id="rId16" Type="http://schemas.openxmlformats.org/officeDocument/2006/relationships/image" Target="../media/image29.png"/><Relationship Id="rId17" Type="http://schemas.openxmlformats.org/officeDocument/2006/relationships/image" Target="../media/image30.png"/><Relationship Id="rId18" Type="http://schemas.openxmlformats.org/officeDocument/2006/relationships/image" Target="../media/image67.png"/><Relationship Id="rId19" Type="http://schemas.openxmlformats.org/officeDocument/2006/relationships/image" Target="../media/image68.png"/><Relationship Id="rId20" Type="http://schemas.openxmlformats.org/officeDocument/2006/relationships/image" Target="../media/image69.png"/><Relationship Id="rId21" Type="http://schemas.openxmlformats.org/officeDocument/2006/relationships/image" Target="../media/image70.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28.png"/><Relationship Id="rId16" Type="http://schemas.openxmlformats.org/officeDocument/2006/relationships/image" Target="../media/image29.png"/><Relationship Id="rId17" Type="http://schemas.openxmlformats.org/officeDocument/2006/relationships/image" Target="../media/image30.png"/><Relationship Id="rId18" Type="http://schemas.openxmlformats.org/officeDocument/2006/relationships/image" Target="../media/image67.png"/><Relationship Id="rId19" Type="http://schemas.openxmlformats.org/officeDocument/2006/relationships/image" Target="../media/image68.png"/><Relationship Id="rId20" Type="http://schemas.openxmlformats.org/officeDocument/2006/relationships/image" Target="../media/image69.png"/><Relationship Id="rId21" Type="http://schemas.openxmlformats.org/officeDocument/2006/relationships/image" Target="../media/image70.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28.png"/><Relationship Id="rId16" Type="http://schemas.openxmlformats.org/officeDocument/2006/relationships/image" Target="../media/image29.png"/><Relationship Id="rId17" Type="http://schemas.openxmlformats.org/officeDocument/2006/relationships/image" Target="../media/image30.png"/><Relationship Id="rId18" Type="http://schemas.openxmlformats.org/officeDocument/2006/relationships/image" Target="../media/image67.png"/><Relationship Id="rId19" Type="http://schemas.openxmlformats.org/officeDocument/2006/relationships/image" Target="../media/image68.png"/><Relationship Id="rId20" Type="http://schemas.openxmlformats.org/officeDocument/2006/relationships/image" Target="../media/image69.png"/><Relationship Id="rId21" Type="http://schemas.openxmlformats.org/officeDocument/2006/relationships/image" Target="../media/image70.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24.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1" Type="http://schemas.openxmlformats.org/officeDocument/2006/relationships/image" Target="../media/image35.png"/><Relationship Id="rId12" Type="http://schemas.openxmlformats.org/officeDocument/2006/relationships/image" Target="../media/image36.png"/><Relationship Id="rId13" Type="http://schemas.openxmlformats.org/officeDocument/2006/relationships/image" Target="../media/image37.png"/><Relationship Id="rId14" Type="http://schemas.openxmlformats.org/officeDocument/2006/relationships/image" Target="../media/image38.png"/><Relationship Id="rId15" Type="http://schemas.openxmlformats.org/officeDocument/2006/relationships/image" Target="../media/image28.png"/><Relationship Id="rId16" Type="http://schemas.openxmlformats.org/officeDocument/2006/relationships/image" Target="../media/image29.png"/><Relationship Id="rId17" Type="http://schemas.openxmlformats.org/officeDocument/2006/relationships/image" Target="../media/image30.png"/><Relationship Id="rId18" Type="http://schemas.openxmlformats.org/officeDocument/2006/relationships/image" Target="../media/image67.png"/><Relationship Id="rId19" Type="http://schemas.openxmlformats.org/officeDocument/2006/relationships/image" Target="../media/image68.png"/><Relationship Id="rId20" Type="http://schemas.openxmlformats.org/officeDocument/2006/relationships/image" Target="../media/image69.png"/><Relationship Id="rId21" Type="http://schemas.openxmlformats.org/officeDocument/2006/relationships/image" Target="../media/image70.png"/><Relationship Id="rId22" Type="http://schemas.openxmlformats.org/officeDocument/2006/relationships/image" Target="../media/image1.png"/><Relationship Id="rId23" Type="http://schemas.openxmlformats.org/officeDocument/2006/relationships/image" Target="../media/image2.png"/><Relationship Id="rId2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 Id="rId3" Type="http://schemas.openxmlformats.org/officeDocument/2006/relationships/image" Target="../media/image31.png"/><Relationship Id="rId4" Type="http://schemas.openxmlformats.org/officeDocument/2006/relationships/image" Target="../media/image30.pn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notesSlide" Target="../notesSlides/notesSlide20.xml"/><Relationship Id="rId8" Type="http://schemas.openxmlformats.org/officeDocument/2006/relationships/image" Target="../media/image71.png"/><Relationship Id="rId9" Type="http://schemas.openxmlformats.org/officeDocument/2006/relationships/image" Target="../media/image5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0.png"/><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4.png"/><Relationship Id="rId3" Type="http://schemas.openxmlformats.org/officeDocument/2006/relationships/image" Target="../media/image72.png"/><Relationship Id="rId4" Type="http://schemas.openxmlformats.org/officeDocument/2006/relationships/image" Target="../media/image2.png"/><Relationship Id="rId5"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5.png"/><Relationship Id="rId3" Type="http://schemas.openxmlformats.org/officeDocument/2006/relationships/image" Target="../media/image72.png"/><Relationship Id="rId4" Type="http://schemas.openxmlformats.org/officeDocument/2006/relationships/image" Target="../media/image2.png"/><Relationship Id="rId5" Type="http://schemas.openxmlformats.org/officeDocument/2006/relationships/notesSlide" Target="../notesSlides/notesSlide2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3840480" cy="475488"/>
          </a:xfrm>
          <a:prstGeom prst="rect">
            <a:avLst/>
          </a:prstGeom>
          <a:noFill/>
        </p:spPr>
        <p:txBody>
          <a:bodyPr wrap="none">
            <a:spAutoFit/>
          </a:bodyPr>
          <a:lstStyle/>
          <a:p>
            <a:pPr>
              <a:defRPr sz="2300" b="1" i="0" u="sng">
                <a:solidFill>
                  <a:srgbClr val="000000"/>
                </a:solidFill>
              </a:defRPr>
            </a:pPr>
            <a:r>
              <a:t>Navigating This Lesson</a:t>
            </a:r>
          </a:p>
        </p:txBody>
      </p:sp>
      <p:sp>
        <p:nvSpPr>
          <p:cNvPr id="5" name="TextBox 4"/>
          <p:cNvSpPr txBox="1"/>
          <p:nvPr/>
        </p:nvSpPr>
        <p:spPr>
          <a:xfrm>
            <a:off x="164592" y="676656"/>
            <a:ext cx="2926080" cy="329184"/>
          </a:xfrm>
          <a:prstGeom prst="rect">
            <a:avLst/>
          </a:prstGeom>
          <a:noFill/>
        </p:spPr>
        <p:txBody>
          <a:bodyPr wrap="square">
            <a:spAutoFit/>
          </a:bodyPr>
          <a:lstStyle/>
          <a:p>
            <a:pPr marL="292608" indent="-201168">
              <a:buChar char="•"/>
              <a:defRPr sz="1600" b="1" i="0" u="none">
                <a:solidFill>
                  <a:srgbClr val="000000"/>
                </a:solidFill>
              </a:defRPr>
            </a:pPr>
            <a:r>
              <a:t>Notes for the Teacher</a:t>
            </a:r>
          </a:p>
        </p:txBody>
      </p:sp>
      <p:sp>
        <p:nvSpPr>
          <p:cNvPr id="6" name="TextBox 5"/>
          <p:cNvSpPr txBox="1"/>
          <p:nvPr/>
        </p:nvSpPr>
        <p:spPr>
          <a:xfrm>
            <a:off x="457200" y="969264"/>
            <a:ext cx="2761488" cy="603504"/>
          </a:xfrm>
          <a:prstGeom prst="rect">
            <a:avLst/>
          </a:prstGeom>
          <a:noFill/>
        </p:spPr>
        <p:txBody>
          <a:bodyPr wrap="square">
            <a:spAutoFit/>
          </a:bodyPr>
          <a:lstStyle/>
          <a:p>
            <a:pPr>
              <a:defRPr sz="1200" b="0" i="1" u="none">
                <a:solidFill>
                  <a:srgbClr val="000000"/>
                </a:solidFill>
              </a:defRPr>
            </a:pPr>
            <a:r>
              <a:t>How to structure conversations and accommodate for students learning English.</a:t>
            </a:r>
          </a:p>
        </p:txBody>
      </p:sp>
      <p:pic>
        <p:nvPicPr>
          <p:cNvPr id="7" name="Picture 6" descr="teacher_notes_thumb.png"/>
          <p:cNvPicPr>
            <a:picLocks noChangeAspect="1"/>
          </p:cNvPicPr>
          <p:nvPr/>
        </p:nvPicPr>
        <p:blipFill>
          <a:blip r:embed="rId4"/>
          <a:stretch>
            <a:fillRect/>
          </a:stretch>
        </p:blipFill>
        <p:spPr>
          <a:xfrm>
            <a:off x="3337560" y="713232"/>
            <a:ext cx="1320294" cy="914400"/>
          </a:xfrm>
          <a:prstGeom prst="rect">
            <a:avLst/>
          </a:prstGeom>
        </p:spPr>
      </p:pic>
      <p:sp>
        <p:nvSpPr>
          <p:cNvPr id="8" name="TextBox 7">
            <a:hlinkClick action="ppaction://hlinksldjump" r:id="rId29"/>
          </p:cNvPr>
          <p:cNvSpPr txBox="1"/>
          <p:nvPr/>
        </p:nvSpPr>
        <p:spPr>
          <a:xfrm>
            <a:off x="3346704" y="1536192"/>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9" name="Picture 8" descr="intro-to-the-vng-slide-decks-16.png"/>
          <p:cNvPicPr>
            <a:picLocks noChangeAspect="1"/>
          </p:cNvPicPr>
          <p:nvPr/>
        </p:nvPicPr>
        <p:blipFill>
          <a:blip r:embed="rId5"/>
          <a:stretch>
            <a:fillRect/>
          </a:stretch>
        </p:blipFill>
        <p:spPr>
          <a:xfrm>
            <a:off x="4956048" y="685800"/>
            <a:ext cx="914400" cy="914400"/>
          </a:xfrm>
          <a:prstGeom prst="rect">
            <a:avLst/>
          </a:prstGeom>
        </p:spPr>
      </p:pic>
      <p:sp>
        <p:nvSpPr>
          <p:cNvPr id="10" name="TextBox 9">
            <a:hlinkClick r:id="rId6"/>
          </p:cNvPr>
          <p:cNvSpPr txBox="1"/>
          <p:nvPr/>
        </p:nvSpPr>
        <p:spPr>
          <a:xfrm>
            <a:off x="5010912" y="1600200"/>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11" name="TextBox 10"/>
          <p:cNvSpPr txBox="1"/>
          <p:nvPr/>
        </p:nvSpPr>
        <p:spPr>
          <a:xfrm>
            <a:off x="164592" y="1847088"/>
            <a:ext cx="2926080" cy="329184"/>
          </a:xfrm>
          <a:prstGeom prst="rect">
            <a:avLst/>
          </a:prstGeom>
          <a:noFill/>
        </p:spPr>
        <p:txBody>
          <a:bodyPr wrap="square">
            <a:spAutoFit/>
          </a:bodyPr>
          <a:lstStyle/>
          <a:p>
            <a:pPr marL="292608" indent="-201168">
              <a:buChar char="•"/>
              <a:defRPr sz="1600" b="1" i="0" u="none">
                <a:solidFill>
                  <a:srgbClr val="946F00"/>
                </a:solidFill>
              </a:defRPr>
            </a:pPr>
            <a:r>
              <a:t>Warm-Up</a:t>
            </a:r>
          </a:p>
        </p:txBody>
      </p:sp>
      <p:sp>
        <p:nvSpPr>
          <p:cNvPr id="12" name="TextBox 11"/>
          <p:cNvSpPr txBox="1"/>
          <p:nvPr/>
        </p:nvSpPr>
        <p:spPr>
          <a:xfrm>
            <a:off x="457200" y="2139696"/>
            <a:ext cx="2761488" cy="603504"/>
          </a:xfrm>
          <a:prstGeom prst="rect">
            <a:avLst/>
          </a:prstGeom>
          <a:noFill/>
        </p:spPr>
        <p:txBody>
          <a:bodyPr wrap="square">
            <a:spAutoFit/>
          </a:bodyPr>
          <a:lstStyle/>
          <a:p>
            <a:pPr>
              <a:defRPr sz="1200" b="0" i="1" u="none">
                <a:solidFill>
                  <a:srgbClr val="946F00"/>
                </a:solidFill>
              </a:defRPr>
            </a:pPr>
            <a:r>
              <a:t>Have students write down and/or share with their partner what they notice and wonder about the visual.</a:t>
            </a:r>
          </a:p>
        </p:txBody>
      </p:sp>
      <p:pic>
        <p:nvPicPr>
          <p:cNvPr id="13" name="Picture 12" descr="warmup_thumb.png"/>
          <p:cNvPicPr>
            <a:picLocks noChangeAspect="1"/>
          </p:cNvPicPr>
          <p:nvPr/>
        </p:nvPicPr>
        <p:blipFill>
          <a:blip r:embed="rId7"/>
          <a:stretch>
            <a:fillRect/>
          </a:stretch>
        </p:blipFill>
        <p:spPr>
          <a:xfrm>
            <a:off x="3337560" y="1883664"/>
            <a:ext cx="1524000" cy="914400"/>
          </a:xfrm>
          <a:prstGeom prst="rect">
            <a:avLst/>
          </a:prstGeom>
        </p:spPr>
      </p:pic>
      <p:sp>
        <p:nvSpPr>
          <p:cNvPr id="14" name="TextBox 13">
            <a:hlinkClick action="ppaction://hlinksldjump" r:id="rId30"/>
          </p:cNvPr>
          <p:cNvSpPr txBox="1"/>
          <p:nvPr/>
        </p:nvSpPr>
        <p:spPr>
          <a:xfrm>
            <a:off x="3346704" y="2706624"/>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15" name="Picture 14" descr="lesson-plan-warm-ups-7.png"/>
          <p:cNvPicPr>
            <a:picLocks noChangeAspect="1"/>
          </p:cNvPicPr>
          <p:nvPr/>
        </p:nvPicPr>
        <p:blipFill>
          <a:blip r:embed="rId8"/>
          <a:stretch>
            <a:fillRect/>
          </a:stretch>
        </p:blipFill>
        <p:spPr>
          <a:xfrm>
            <a:off x="4956048" y="1856232"/>
            <a:ext cx="914400" cy="914400"/>
          </a:xfrm>
          <a:prstGeom prst="rect">
            <a:avLst/>
          </a:prstGeom>
        </p:spPr>
      </p:pic>
      <p:sp>
        <p:nvSpPr>
          <p:cNvPr id="16" name="TextBox 15">
            <a:hlinkClick r:id="rId9"/>
          </p:cNvPr>
          <p:cNvSpPr txBox="1"/>
          <p:nvPr/>
        </p:nvSpPr>
        <p:spPr>
          <a:xfrm>
            <a:off x="5010912" y="2770632"/>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17" name="TextBox 16"/>
          <p:cNvSpPr txBox="1"/>
          <p:nvPr/>
        </p:nvSpPr>
        <p:spPr>
          <a:xfrm>
            <a:off x="164592" y="3017520"/>
            <a:ext cx="2926080" cy="329184"/>
          </a:xfrm>
          <a:prstGeom prst="rect">
            <a:avLst/>
          </a:prstGeom>
          <a:noFill/>
        </p:spPr>
        <p:txBody>
          <a:bodyPr wrap="square">
            <a:spAutoFit/>
          </a:bodyPr>
          <a:lstStyle/>
          <a:p>
            <a:pPr marL="292608" indent="-201168">
              <a:buChar char="•"/>
              <a:defRPr sz="1600" b="1" i="0" u="none">
                <a:solidFill>
                  <a:srgbClr val="548235"/>
                </a:solidFill>
              </a:defRPr>
            </a:pPr>
            <a:r>
              <a:t>Objectives Conversation</a:t>
            </a:r>
          </a:p>
        </p:txBody>
      </p:sp>
      <p:sp>
        <p:nvSpPr>
          <p:cNvPr id="18" name="TextBox 17"/>
          <p:cNvSpPr txBox="1"/>
          <p:nvPr/>
        </p:nvSpPr>
        <p:spPr>
          <a:xfrm>
            <a:off x="457200" y="3310128"/>
            <a:ext cx="2761488" cy="603504"/>
          </a:xfrm>
          <a:prstGeom prst="rect">
            <a:avLst/>
          </a:prstGeom>
          <a:noFill/>
        </p:spPr>
        <p:txBody>
          <a:bodyPr wrap="square">
            <a:spAutoFit/>
          </a:bodyPr>
          <a:lstStyle/>
          <a:p>
            <a:pPr>
              <a:defRPr sz="1200" b="0" i="1" u="none">
                <a:solidFill>
                  <a:srgbClr val="548235"/>
                </a:solidFill>
              </a:defRPr>
            </a:pPr>
            <a:r>
              <a:t>Have students interact with the language of the lesson and introduce the exit ticket question.</a:t>
            </a:r>
          </a:p>
        </p:txBody>
      </p:sp>
      <p:pic>
        <p:nvPicPr>
          <p:cNvPr id="19" name="Picture 18" descr="objectives_thumb.png"/>
          <p:cNvPicPr>
            <a:picLocks noChangeAspect="1"/>
          </p:cNvPicPr>
          <p:nvPr/>
        </p:nvPicPr>
        <p:blipFill>
          <a:blip r:embed="rId10"/>
          <a:stretch>
            <a:fillRect/>
          </a:stretch>
        </p:blipFill>
        <p:spPr>
          <a:xfrm>
            <a:off x="3337560" y="3054096"/>
            <a:ext cx="1526796" cy="914400"/>
          </a:xfrm>
          <a:prstGeom prst="rect">
            <a:avLst/>
          </a:prstGeom>
        </p:spPr>
      </p:pic>
      <p:sp>
        <p:nvSpPr>
          <p:cNvPr id="20" name="TextBox 19">
            <a:hlinkClick action="ppaction://hlinksldjump" r:id="rId31"/>
          </p:cNvPr>
          <p:cNvSpPr txBox="1"/>
          <p:nvPr/>
        </p:nvSpPr>
        <p:spPr>
          <a:xfrm>
            <a:off x="3346704" y="3877056"/>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21" name="Picture 20" descr="lesson-plan-objectives-8.png"/>
          <p:cNvPicPr>
            <a:picLocks noChangeAspect="1"/>
          </p:cNvPicPr>
          <p:nvPr/>
        </p:nvPicPr>
        <p:blipFill>
          <a:blip r:embed="rId11"/>
          <a:stretch>
            <a:fillRect/>
          </a:stretch>
        </p:blipFill>
        <p:spPr>
          <a:xfrm>
            <a:off x="4956048" y="3026664"/>
            <a:ext cx="914400" cy="914400"/>
          </a:xfrm>
          <a:prstGeom prst="rect">
            <a:avLst/>
          </a:prstGeom>
        </p:spPr>
      </p:pic>
      <p:sp>
        <p:nvSpPr>
          <p:cNvPr id="22" name="TextBox 21">
            <a:hlinkClick r:id="rId12"/>
          </p:cNvPr>
          <p:cNvSpPr txBox="1"/>
          <p:nvPr/>
        </p:nvSpPr>
        <p:spPr>
          <a:xfrm>
            <a:off x="5010912" y="3941064"/>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23" name="TextBox 22"/>
          <p:cNvSpPr txBox="1"/>
          <p:nvPr/>
        </p:nvSpPr>
        <p:spPr>
          <a:xfrm>
            <a:off x="164592" y="4187952"/>
            <a:ext cx="2926080" cy="329184"/>
          </a:xfrm>
          <a:prstGeom prst="rect">
            <a:avLst/>
          </a:prstGeom>
          <a:noFill/>
        </p:spPr>
        <p:txBody>
          <a:bodyPr wrap="square">
            <a:spAutoFit/>
          </a:bodyPr>
          <a:lstStyle/>
          <a:p>
            <a:pPr marL="292608" indent="-201168">
              <a:buChar char="•"/>
              <a:defRPr sz="1600" b="1" i="0" u="none">
                <a:solidFill>
                  <a:srgbClr val="C55A11"/>
                </a:solidFill>
              </a:defRPr>
            </a:pPr>
            <a:r>
              <a:t>Observational Conversation</a:t>
            </a:r>
          </a:p>
        </p:txBody>
      </p:sp>
      <p:sp>
        <p:nvSpPr>
          <p:cNvPr id="24" name="TextBox 23"/>
          <p:cNvSpPr txBox="1"/>
          <p:nvPr/>
        </p:nvSpPr>
        <p:spPr>
          <a:xfrm>
            <a:off x="457200" y="4480560"/>
            <a:ext cx="2761488" cy="603504"/>
          </a:xfrm>
          <a:prstGeom prst="rect">
            <a:avLst/>
          </a:prstGeom>
          <a:noFill/>
        </p:spPr>
        <p:txBody>
          <a:bodyPr wrap="square">
            <a:spAutoFit/>
          </a:bodyPr>
          <a:lstStyle/>
          <a:p>
            <a:pPr>
              <a:defRPr sz="1200" b="0" i="1" u="none">
                <a:solidFill>
                  <a:srgbClr val="C55A11"/>
                </a:solidFill>
              </a:defRPr>
            </a:pPr>
            <a:r>
              <a:t>Students produce their own definitions to create a class-wide understanding of the term.</a:t>
            </a:r>
          </a:p>
        </p:txBody>
      </p:sp>
      <p:pic>
        <p:nvPicPr>
          <p:cNvPr id="25" name="Picture 24" descr="observational_thumb.png"/>
          <p:cNvPicPr>
            <a:picLocks noChangeAspect="1"/>
          </p:cNvPicPr>
          <p:nvPr/>
        </p:nvPicPr>
        <p:blipFill>
          <a:blip r:embed="rId13"/>
          <a:stretch>
            <a:fillRect/>
          </a:stretch>
        </p:blipFill>
        <p:spPr>
          <a:xfrm>
            <a:off x="3337560" y="4224528"/>
            <a:ext cx="1524000" cy="914400"/>
          </a:xfrm>
          <a:prstGeom prst="rect">
            <a:avLst/>
          </a:prstGeom>
        </p:spPr>
      </p:pic>
      <p:sp>
        <p:nvSpPr>
          <p:cNvPr id="26" name="TextBox 25">
            <a:hlinkClick action="ppaction://hlinksldjump" r:id="rId32"/>
          </p:cNvPr>
          <p:cNvSpPr txBox="1"/>
          <p:nvPr/>
        </p:nvSpPr>
        <p:spPr>
          <a:xfrm>
            <a:off x="3346704" y="5047488"/>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27" name="Picture 26" descr="lesson-plan-observational-9.png"/>
          <p:cNvPicPr>
            <a:picLocks noChangeAspect="1"/>
          </p:cNvPicPr>
          <p:nvPr/>
        </p:nvPicPr>
        <p:blipFill>
          <a:blip r:embed="rId14"/>
          <a:stretch>
            <a:fillRect/>
          </a:stretch>
        </p:blipFill>
        <p:spPr>
          <a:xfrm>
            <a:off x="4956048" y="4197096"/>
            <a:ext cx="914400" cy="914400"/>
          </a:xfrm>
          <a:prstGeom prst="rect">
            <a:avLst/>
          </a:prstGeom>
        </p:spPr>
      </p:pic>
      <p:sp>
        <p:nvSpPr>
          <p:cNvPr id="28" name="TextBox 27">
            <a:hlinkClick r:id="rId15"/>
          </p:cNvPr>
          <p:cNvSpPr txBox="1"/>
          <p:nvPr/>
        </p:nvSpPr>
        <p:spPr>
          <a:xfrm>
            <a:off x="5010912" y="5111496"/>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29" name="TextBox 28"/>
          <p:cNvSpPr txBox="1"/>
          <p:nvPr/>
        </p:nvSpPr>
        <p:spPr>
          <a:xfrm>
            <a:off x="6419088" y="676656"/>
            <a:ext cx="2926080" cy="329184"/>
          </a:xfrm>
          <a:prstGeom prst="rect">
            <a:avLst/>
          </a:prstGeom>
          <a:noFill/>
        </p:spPr>
        <p:txBody>
          <a:bodyPr wrap="square">
            <a:spAutoFit/>
          </a:bodyPr>
          <a:lstStyle/>
          <a:p>
            <a:pPr marL="292608" indent="-201168">
              <a:buChar char="•"/>
              <a:defRPr sz="1600" b="1" i="0" u="none">
                <a:solidFill>
                  <a:srgbClr val="7030A0"/>
                </a:solidFill>
              </a:defRPr>
            </a:pPr>
            <a:r>
              <a:t>Relational Conversation</a:t>
            </a:r>
          </a:p>
        </p:txBody>
      </p:sp>
      <p:sp>
        <p:nvSpPr>
          <p:cNvPr id="30" name="TextBox 29"/>
          <p:cNvSpPr txBox="1"/>
          <p:nvPr/>
        </p:nvSpPr>
        <p:spPr>
          <a:xfrm>
            <a:off x="6711696" y="969264"/>
            <a:ext cx="2761488" cy="603504"/>
          </a:xfrm>
          <a:prstGeom prst="rect">
            <a:avLst/>
          </a:prstGeom>
          <a:noFill/>
        </p:spPr>
        <p:txBody>
          <a:bodyPr wrap="square">
            <a:spAutoFit/>
          </a:bodyPr>
          <a:lstStyle/>
          <a:p>
            <a:pPr>
              <a:defRPr sz="1200" b="0" i="1" u="none">
                <a:solidFill>
                  <a:srgbClr val="7030A0"/>
                </a:solidFill>
              </a:defRPr>
            </a:pPr>
            <a:r>
              <a:t>Students describe the relationship between this term and another key term.</a:t>
            </a:r>
          </a:p>
        </p:txBody>
      </p:sp>
      <p:pic>
        <p:nvPicPr>
          <p:cNvPr id="31" name="Picture 30" descr="relational_thumb.png"/>
          <p:cNvPicPr>
            <a:picLocks noChangeAspect="1"/>
          </p:cNvPicPr>
          <p:nvPr/>
        </p:nvPicPr>
        <p:blipFill>
          <a:blip r:embed="rId16"/>
          <a:stretch>
            <a:fillRect/>
          </a:stretch>
        </p:blipFill>
        <p:spPr>
          <a:xfrm>
            <a:off x="9592056" y="713232"/>
            <a:ext cx="1450522" cy="914400"/>
          </a:xfrm>
          <a:prstGeom prst="rect">
            <a:avLst/>
          </a:prstGeom>
        </p:spPr>
      </p:pic>
      <p:sp>
        <p:nvSpPr>
          <p:cNvPr id="32" name="TextBox 31">
            <a:hlinkClick action="ppaction://hlinksldjump" r:id="rId33"/>
          </p:cNvPr>
          <p:cNvSpPr txBox="1"/>
          <p:nvPr/>
        </p:nvSpPr>
        <p:spPr>
          <a:xfrm>
            <a:off x="9601200" y="1536192"/>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33" name="Picture 32" descr="lesson-plan-relational-11.png"/>
          <p:cNvPicPr>
            <a:picLocks noChangeAspect="1"/>
          </p:cNvPicPr>
          <p:nvPr/>
        </p:nvPicPr>
        <p:blipFill>
          <a:blip r:embed="rId17"/>
          <a:stretch>
            <a:fillRect/>
          </a:stretch>
        </p:blipFill>
        <p:spPr>
          <a:xfrm>
            <a:off x="11210544" y="685800"/>
            <a:ext cx="914400" cy="914400"/>
          </a:xfrm>
          <a:prstGeom prst="rect">
            <a:avLst/>
          </a:prstGeom>
        </p:spPr>
      </p:pic>
      <p:sp>
        <p:nvSpPr>
          <p:cNvPr id="34" name="TextBox 33">
            <a:hlinkClick r:id="rId18"/>
          </p:cNvPr>
          <p:cNvSpPr txBox="1"/>
          <p:nvPr/>
        </p:nvSpPr>
        <p:spPr>
          <a:xfrm>
            <a:off x="11265408" y="1600200"/>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35" name="TextBox 34"/>
          <p:cNvSpPr txBox="1"/>
          <p:nvPr/>
        </p:nvSpPr>
        <p:spPr>
          <a:xfrm>
            <a:off x="6419088" y="1847088"/>
            <a:ext cx="2926080" cy="530352"/>
          </a:xfrm>
          <a:prstGeom prst="rect">
            <a:avLst/>
          </a:prstGeom>
          <a:noFill/>
        </p:spPr>
        <p:txBody>
          <a:bodyPr wrap="square">
            <a:spAutoFit/>
          </a:bodyPr>
          <a:lstStyle/>
          <a:p>
            <a:pPr marL="292608" indent="-201168">
              <a:buChar char="•"/>
              <a:defRPr sz="1600" b="1" i="0" u="none">
                <a:solidFill>
                  <a:srgbClr val="2E75B6"/>
                </a:solidFill>
              </a:defRPr>
            </a:pPr>
            <a:r>
              <a:t>Inferential Conversation + Exit Ticket</a:t>
            </a:r>
          </a:p>
        </p:txBody>
      </p:sp>
      <p:sp>
        <p:nvSpPr>
          <p:cNvPr id="36" name="TextBox 35"/>
          <p:cNvSpPr txBox="1"/>
          <p:nvPr/>
        </p:nvSpPr>
        <p:spPr>
          <a:xfrm>
            <a:off x="6711696" y="2340864"/>
            <a:ext cx="2761488" cy="603504"/>
          </a:xfrm>
          <a:prstGeom prst="rect">
            <a:avLst/>
          </a:prstGeom>
          <a:noFill/>
        </p:spPr>
        <p:txBody>
          <a:bodyPr wrap="square">
            <a:spAutoFit/>
          </a:bodyPr>
          <a:lstStyle/>
          <a:p>
            <a:pPr>
              <a:defRPr sz="1200" b="0" i="1" u="none">
                <a:solidFill>
                  <a:srgbClr val="2E75B6"/>
                </a:solidFill>
              </a:defRPr>
            </a:pPr>
            <a:r>
              <a:t>Students discuss the exit ticket question then answer it in writing (Grades 2-12) or verbally (K-1).</a:t>
            </a:r>
          </a:p>
        </p:txBody>
      </p:sp>
      <p:pic>
        <p:nvPicPr>
          <p:cNvPr id="37" name="Picture 36" descr="inferential_thumb.png"/>
          <p:cNvPicPr>
            <a:picLocks noChangeAspect="1"/>
          </p:cNvPicPr>
          <p:nvPr/>
        </p:nvPicPr>
        <p:blipFill>
          <a:blip r:embed="rId19"/>
          <a:stretch>
            <a:fillRect/>
          </a:stretch>
        </p:blipFill>
        <p:spPr>
          <a:xfrm>
            <a:off x="9592056" y="1883664"/>
            <a:ext cx="1528175" cy="914400"/>
          </a:xfrm>
          <a:prstGeom prst="rect">
            <a:avLst/>
          </a:prstGeom>
        </p:spPr>
      </p:pic>
      <p:sp>
        <p:nvSpPr>
          <p:cNvPr id="38" name="TextBox 37">
            <a:hlinkClick action="ppaction://hlinksldjump" r:id="rId34"/>
          </p:cNvPr>
          <p:cNvSpPr txBox="1"/>
          <p:nvPr/>
        </p:nvSpPr>
        <p:spPr>
          <a:xfrm>
            <a:off x="9601200" y="2706624"/>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39" name="Picture 38" descr="lesson-plan-inferential-12.png"/>
          <p:cNvPicPr>
            <a:picLocks noChangeAspect="1"/>
          </p:cNvPicPr>
          <p:nvPr/>
        </p:nvPicPr>
        <p:blipFill>
          <a:blip r:embed="rId20"/>
          <a:stretch>
            <a:fillRect/>
          </a:stretch>
        </p:blipFill>
        <p:spPr>
          <a:xfrm>
            <a:off x="11210544" y="1856232"/>
            <a:ext cx="914400" cy="914400"/>
          </a:xfrm>
          <a:prstGeom prst="rect">
            <a:avLst/>
          </a:prstGeom>
        </p:spPr>
      </p:pic>
      <p:sp>
        <p:nvSpPr>
          <p:cNvPr id="40" name="TextBox 39">
            <a:hlinkClick r:id="rId21"/>
          </p:cNvPr>
          <p:cNvSpPr txBox="1"/>
          <p:nvPr/>
        </p:nvSpPr>
        <p:spPr>
          <a:xfrm>
            <a:off x="11265408" y="2770632"/>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41" name="TextBox 40"/>
          <p:cNvSpPr txBox="1"/>
          <p:nvPr/>
        </p:nvSpPr>
        <p:spPr>
          <a:xfrm>
            <a:off x="6419088" y="3017520"/>
            <a:ext cx="2926080" cy="329184"/>
          </a:xfrm>
          <a:prstGeom prst="rect">
            <a:avLst/>
          </a:prstGeom>
          <a:noFill/>
        </p:spPr>
        <p:txBody>
          <a:bodyPr wrap="square">
            <a:spAutoFit/>
          </a:bodyPr>
          <a:lstStyle/>
          <a:p>
            <a:pPr marL="292608" indent="-201168">
              <a:buChar char="•"/>
              <a:defRPr sz="1600" b="1" i="0" u="none">
                <a:solidFill>
                  <a:srgbClr val="946F00"/>
                </a:solidFill>
              </a:defRPr>
            </a:pPr>
            <a:r>
              <a:t>Extension Activities</a:t>
            </a:r>
          </a:p>
        </p:txBody>
      </p:sp>
      <p:sp>
        <p:nvSpPr>
          <p:cNvPr id="42" name="TextBox 41"/>
          <p:cNvSpPr txBox="1"/>
          <p:nvPr/>
        </p:nvSpPr>
        <p:spPr>
          <a:xfrm>
            <a:off x="6711696" y="3310128"/>
            <a:ext cx="2761488" cy="603504"/>
          </a:xfrm>
          <a:prstGeom prst="rect">
            <a:avLst/>
          </a:prstGeom>
          <a:noFill/>
        </p:spPr>
        <p:txBody>
          <a:bodyPr wrap="square">
            <a:spAutoFit/>
          </a:bodyPr>
          <a:lstStyle/>
          <a:p>
            <a:pPr>
              <a:defRPr sz="1200" b="0" i="1" u="none">
                <a:solidFill>
                  <a:srgbClr val="946F00"/>
                </a:solidFill>
              </a:defRPr>
            </a:pPr>
            <a:r>
              <a:t>Various activities that can be used at the beginning, middle, or end of the lesson, or as a unit review.</a:t>
            </a:r>
          </a:p>
        </p:txBody>
      </p:sp>
      <p:pic>
        <p:nvPicPr>
          <p:cNvPr id="43" name="Picture 42" descr="extension_thumb.png"/>
          <p:cNvPicPr>
            <a:picLocks noChangeAspect="1"/>
          </p:cNvPicPr>
          <p:nvPr/>
        </p:nvPicPr>
        <p:blipFill>
          <a:blip r:embed="rId22"/>
          <a:stretch>
            <a:fillRect/>
          </a:stretch>
        </p:blipFill>
        <p:spPr>
          <a:xfrm>
            <a:off x="9592056" y="3054096"/>
            <a:ext cx="1272661" cy="914400"/>
          </a:xfrm>
          <a:prstGeom prst="rect">
            <a:avLst/>
          </a:prstGeom>
        </p:spPr>
      </p:pic>
      <p:sp>
        <p:nvSpPr>
          <p:cNvPr id="44" name="TextBox 43">
            <a:hlinkClick action="ppaction://hlinksldjump" r:id="rId35"/>
          </p:cNvPr>
          <p:cNvSpPr txBox="1"/>
          <p:nvPr/>
        </p:nvSpPr>
        <p:spPr>
          <a:xfrm>
            <a:off x="9601200" y="3877056"/>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45" name="Picture 44" descr="lesson-plan-extension-13.png"/>
          <p:cNvPicPr>
            <a:picLocks noChangeAspect="1"/>
          </p:cNvPicPr>
          <p:nvPr/>
        </p:nvPicPr>
        <p:blipFill>
          <a:blip r:embed="rId23"/>
          <a:stretch>
            <a:fillRect/>
          </a:stretch>
        </p:blipFill>
        <p:spPr>
          <a:xfrm>
            <a:off x="11210544" y="3026664"/>
            <a:ext cx="914400" cy="914400"/>
          </a:xfrm>
          <a:prstGeom prst="rect">
            <a:avLst/>
          </a:prstGeom>
        </p:spPr>
      </p:pic>
      <p:sp>
        <p:nvSpPr>
          <p:cNvPr id="46" name="TextBox 45">
            <a:hlinkClick r:id="rId24"/>
          </p:cNvPr>
          <p:cNvSpPr txBox="1"/>
          <p:nvPr/>
        </p:nvSpPr>
        <p:spPr>
          <a:xfrm>
            <a:off x="11265408" y="3941064"/>
            <a:ext cx="804672" cy="219456"/>
          </a:xfrm>
          <a:prstGeom prst="rect">
            <a:avLst/>
          </a:prstGeom>
          <a:noFill/>
        </p:spPr>
        <p:txBody>
          <a:bodyPr wrap="none" tIns="0" bIns="0">
            <a:spAutoFit/>
          </a:bodyPr>
          <a:lstStyle/>
          <a:p>
            <a:pPr algn="ctr">
              <a:defRPr sz="1100" b="1" i="0" u="sng">
                <a:solidFill>
                  <a:srgbClr val="0070C0"/>
                </a:solidFill>
              </a:defRPr>
            </a:pPr>
            <a:r>
              <a:t>Show me</a:t>
            </a:r>
          </a:p>
        </p:txBody>
      </p:sp>
      <p:sp>
        <p:nvSpPr>
          <p:cNvPr id="47" name="TextBox 46"/>
          <p:cNvSpPr txBox="1"/>
          <p:nvPr/>
        </p:nvSpPr>
        <p:spPr>
          <a:xfrm>
            <a:off x="6419088" y="4187952"/>
            <a:ext cx="2926080" cy="329184"/>
          </a:xfrm>
          <a:prstGeom prst="rect">
            <a:avLst/>
          </a:prstGeom>
          <a:noFill/>
        </p:spPr>
        <p:txBody>
          <a:bodyPr wrap="square">
            <a:spAutoFit/>
          </a:bodyPr>
          <a:lstStyle/>
          <a:p>
            <a:pPr marL="292608" indent="-201168">
              <a:buChar char="•"/>
              <a:defRPr sz="1600" b="1" i="0" u="none">
                <a:solidFill>
                  <a:srgbClr val="000000"/>
                </a:solidFill>
              </a:defRPr>
            </a:pPr>
            <a:r>
              <a:t>Word Wall Visuals</a:t>
            </a:r>
          </a:p>
        </p:txBody>
      </p:sp>
      <p:sp>
        <p:nvSpPr>
          <p:cNvPr id="48" name="TextBox 47"/>
          <p:cNvSpPr txBox="1"/>
          <p:nvPr/>
        </p:nvSpPr>
        <p:spPr>
          <a:xfrm>
            <a:off x="6711696" y="4480560"/>
            <a:ext cx="2761488" cy="603504"/>
          </a:xfrm>
          <a:prstGeom prst="rect">
            <a:avLst/>
          </a:prstGeom>
          <a:noFill/>
        </p:spPr>
        <p:txBody>
          <a:bodyPr wrap="square">
            <a:spAutoFit/>
          </a:bodyPr>
          <a:lstStyle/>
          <a:p>
            <a:pPr>
              <a:defRPr sz="1200" b="0" i="1" u="none">
                <a:solidFill>
                  <a:srgbClr val="000000"/>
                </a:solidFill>
              </a:defRPr>
            </a:pPr>
            <a:r>
              <a:t>Print these out and add to the unit’s word wall as you progress through the unit.</a:t>
            </a:r>
          </a:p>
        </p:txBody>
      </p:sp>
      <p:pic>
        <p:nvPicPr>
          <p:cNvPr id="49" name="Picture 48" descr="ww_thumb.png"/>
          <p:cNvPicPr>
            <a:picLocks noChangeAspect="1"/>
          </p:cNvPicPr>
          <p:nvPr/>
        </p:nvPicPr>
        <p:blipFill>
          <a:blip r:embed="rId25"/>
          <a:stretch>
            <a:fillRect/>
          </a:stretch>
        </p:blipFill>
        <p:spPr>
          <a:xfrm>
            <a:off x="9592056" y="4224528"/>
            <a:ext cx="1449392" cy="914400"/>
          </a:xfrm>
          <a:prstGeom prst="rect">
            <a:avLst/>
          </a:prstGeom>
        </p:spPr>
      </p:pic>
      <p:sp>
        <p:nvSpPr>
          <p:cNvPr id="50" name="TextBox 49">
            <a:hlinkClick action="ppaction://hlinksldjump" r:id="rId36"/>
          </p:cNvPr>
          <p:cNvSpPr txBox="1"/>
          <p:nvPr/>
        </p:nvSpPr>
        <p:spPr>
          <a:xfrm>
            <a:off x="9601200" y="5047488"/>
            <a:ext cx="1737360" cy="274320"/>
          </a:xfrm>
          <a:prstGeom prst="rect">
            <a:avLst/>
          </a:prstGeom>
          <a:noFill/>
        </p:spPr>
        <p:txBody>
          <a:bodyPr wrap="none">
            <a:spAutoFit/>
          </a:bodyPr>
          <a:lstStyle/>
          <a:p>
            <a:pPr algn="l">
              <a:defRPr sz="1200" b="1" i="0" u="sng">
                <a:solidFill>
                  <a:srgbClr val="0070C0"/>
                </a:solidFill>
              </a:defRPr>
            </a:pPr>
            <a:r>
              <a:t>Jump to this slide</a:t>
            </a:r>
          </a:p>
        </p:txBody>
      </p:sp>
      <p:pic>
        <p:nvPicPr>
          <p:cNvPr id="51" name="Picture 50" descr="lesson-plan-word-wall-14.png"/>
          <p:cNvPicPr>
            <a:picLocks noChangeAspect="1"/>
          </p:cNvPicPr>
          <p:nvPr/>
        </p:nvPicPr>
        <p:blipFill>
          <a:blip r:embed="rId26"/>
          <a:stretch>
            <a:fillRect/>
          </a:stretch>
        </p:blipFill>
        <p:spPr>
          <a:xfrm>
            <a:off x="11210544" y="4197096"/>
            <a:ext cx="914400" cy="914400"/>
          </a:xfrm>
          <a:prstGeom prst="rect">
            <a:avLst/>
          </a:prstGeom>
        </p:spPr>
      </p:pic>
      <p:sp>
        <p:nvSpPr>
          <p:cNvPr id="52" name="TextBox 51">
            <a:hlinkClick r:id="rId27"/>
          </p:cNvPr>
          <p:cNvSpPr txBox="1"/>
          <p:nvPr/>
        </p:nvSpPr>
        <p:spPr>
          <a:xfrm>
            <a:off x="11265408" y="5111496"/>
            <a:ext cx="804672" cy="219456"/>
          </a:xfrm>
          <a:prstGeom prst="rect">
            <a:avLst/>
          </a:prstGeom>
          <a:noFill/>
        </p:spPr>
        <p:txBody>
          <a:bodyPr wrap="none" tIns="0" bIns="0">
            <a:spAutoFit/>
          </a:bodyPr>
          <a:lstStyle/>
          <a:p>
            <a:pPr algn="ctr">
              <a:defRPr sz="1100" b="1" i="0" u="sng">
                <a:solidFill>
                  <a:srgbClr val="0070C0"/>
                </a:solidFill>
              </a:defRPr>
            </a:pPr>
            <a:r>
              <a:t>Show me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73152" y="73152"/>
            <a:ext cx="5120640" cy="438912"/>
          </a:xfrm>
          <a:prstGeom prst="rect">
            <a:avLst/>
          </a:prstGeom>
          <a:noFill/>
        </p:spPr>
        <p:txBody>
          <a:bodyPr wrap="none">
            <a:spAutoFit/>
          </a:bodyPr>
          <a:lstStyle/>
          <a:p>
            <a:pPr>
              <a:defRPr sz="3100" b="1" i="0" u="sng">
                <a:solidFill>
                  <a:srgbClr val="000000"/>
                </a:solidFill>
              </a:defRPr>
            </a:pPr>
            <a:r>
              <a:t>Structuring Conversations</a:t>
            </a:r>
          </a:p>
        </p:txBody>
      </p:sp>
      <p:sp>
        <p:nvSpPr>
          <p:cNvPr id="5" name="TextBox 4"/>
          <p:cNvSpPr txBox="1"/>
          <p:nvPr/>
        </p:nvSpPr>
        <p:spPr>
          <a:xfrm>
            <a:off x="7635240" y="73152"/>
            <a:ext cx="3977639" cy="310896"/>
          </a:xfrm>
          <a:prstGeom prst="rect">
            <a:avLst/>
          </a:prstGeom>
          <a:noFill/>
        </p:spPr>
        <p:txBody>
          <a:bodyPr wrap="none">
            <a:spAutoFit/>
          </a:bodyPr>
          <a:lstStyle/>
          <a:p>
            <a:pPr algn="r">
              <a:defRPr sz="1800" b="0" i="1" u="none">
                <a:solidFill>
                  <a:srgbClr val="202020"/>
                </a:solidFill>
              </a:defRPr>
            </a:pPr>
            <a:r>
              <a:t>This may sound like...</a:t>
            </a:r>
          </a:p>
        </p:txBody>
      </p:sp>
      <p:pic>
        <p:nvPicPr>
          <p:cNvPr id="6" name="Picture 5" descr="second_slide.png"/>
          <p:cNvPicPr>
            <a:picLocks noChangeAspect="1"/>
          </p:cNvPicPr>
          <p:nvPr/>
        </p:nvPicPr>
        <p:blipFill>
          <a:blip r:embed="rId4"/>
          <a:stretch>
            <a:fillRect/>
          </a:stretch>
        </p:blipFill>
        <p:spPr>
          <a:xfrm>
            <a:off x="704088" y="420624"/>
            <a:ext cx="11228832" cy="6025896"/>
          </a:xfrm>
          <a:prstGeom prst="rect">
            <a:avLst/>
          </a:prstGeom>
        </p:spPr>
      </p:pic>
      <p:sp>
        <p:nvSpPr>
          <p:cNvPr id="7" name="__dynamic_autofit__TextBox 6"/>
          <p:cNvSpPr txBox="1"/>
          <p:nvPr/>
        </p:nvSpPr>
        <p:spPr>
          <a:xfrm>
            <a:off x="832104" y="1014984"/>
            <a:ext cx="1892807" cy="832104"/>
          </a:xfrm>
          <a:prstGeom prst="rect">
            <a:avLst/>
          </a:prstGeom>
          <a:noFill/>
        </p:spPr>
        <p:txBody>
          <a:bodyPr wrap="square">
            <a:noAutofit/>
          </a:bodyPr>
          <a:lstStyle/>
          <a:p>
            <a:pPr>
              <a:defRPr>
                <a:solidFill>
                  <a:srgbClr val="000000"/>
                </a:solidFill>
              </a:defRPr>
            </a:pPr>
            <a:r>
              <a:rPr sz="1100"/>
              <a:t>What does it mean to </a:t>
            </a:r>
            <a:r>
              <a:rPr sz="1100" b="1">
                <a:solidFill>
                  <a:srgbClr val="7030A0"/>
                </a:solidFill>
              </a:rPr>
              <a:t>annex</a:t>
            </a:r>
            <a:r>
              <a:rPr sz="1100"/>
              <a:t> a country?</a:t>
            </a:r>
          </a:p>
        </p:txBody>
      </p:sp>
      <p:sp>
        <p:nvSpPr>
          <p:cNvPr id="8" name="__dynamic_autofit__TextBox 7"/>
          <p:cNvSpPr txBox="1"/>
          <p:nvPr/>
        </p:nvSpPr>
        <p:spPr>
          <a:xfrm>
            <a:off x="832104" y="2350008"/>
            <a:ext cx="1892807" cy="832104"/>
          </a:xfrm>
          <a:prstGeom prst="rect">
            <a:avLst/>
          </a:prstGeom>
          <a:noFill/>
        </p:spPr>
        <p:txBody>
          <a:bodyPr wrap="square">
            <a:noAutofit/>
          </a:bodyPr>
          <a:lstStyle/>
          <a:p>
            <a:pPr>
              <a:defRPr>
                <a:solidFill>
                  <a:srgbClr val="000000"/>
                </a:solidFill>
              </a:defRPr>
            </a:pPr>
            <a:r>
              <a:rPr sz="1100" i="1"/>
              <a:t>To </a:t>
            </a:r>
            <a:r>
              <a:rPr sz="1100" i="1" b="1">
                <a:solidFill>
                  <a:srgbClr val="7030A0"/>
                </a:solidFill>
              </a:rPr>
              <a:t>annex</a:t>
            </a:r>
            <a:r>
              <a:rPr sz="1100" i="1"/>
              <a:t> a country means...</a:t>
            </a:r>
          </a:p>
        </p:txBody>
      </p:sp>
      <p:pic>
        <p:nvPicPr>
          <p:cNvPr id="9" name="Picture 8" descr="Soc8006i.png"/>
          <p:cNvPicPr>
            <a:picLocks noChangeAspect="1"/>
          </p:cNvPicPr>
          <p:nvPr/>
        </p:nvPicPr>
        <p:blipFill>
          <a:blip r:embed="rId5"/>
          <a:stretch>
            <a:fillRect/>
          </a:stretch>
        </p:blipFill>
        <p:spPr>
          <a:xfrm>
            <a:off x="3858768" y="4507992"/>
            <a:ext cx="1399032" cy="1060704"/>
          </a:xfrm>
          <a:prstGeom prst="rect">
            <a:avLst/>
          </a:prstGeom>
        </p:spPr>
      </p:pic>
      <p:pic>
        <p:nvPicPr>
          <p:cNvPr id="10" name="Picture 9" descr="class.png"/>
          <p:cNvPicPr>
            <a:picLocks noChangeAspect="1"/>
          </p:cNvPicPr>
          <p:nvPr/>
        </p:nvPicPr>
        <p:blipFill>
          <a:blip r:embed="rId6"/>
          <a:stretch>
            <a:fillRect/>
          </a:stretch>
        </p:blipFill>
        <p:spPr>
          <a:xfrm>
            <a:off x="3465576" y="4169663"/>
            <a:ext cx="2496312" cy="2496312"/>
          </a:xfrm>
          <a:prstGeom prst="rect">
            <a:avLst/>
          </a:prstGeom>
        </p:spPr>
      </p:pic>
      <p:sp>
        <p:nvSpPr>
          <p:cNvPr id="11" name="TextBox 10"/>
          <p:cNvSpPr txBox="1"/>
          <p:nvPr/>
        </p:nvSpPr>
        <p:spPr>
          <a:xfrm>
            <a:off x="6062472" y="594360"/>
            <a:ext cx="5696712" cy="3721608"/>
          </a:xfrm>
          <a:prstGeom prst="rect">
            <a:avLst/>
          </a:prstGeom>
          <a:noFill/>
        </p:spPr>
        <p:txBody>
          <a:bodyPr wrap="square">
            <a:spAutoFit/>
          </a:bodyPr>
          <a:lstStyle/>
          <a:p>
            <a:pPr marL="283464" indent="-201168">
              <a:spcAft>
                <a:spcPts val="600"/>
              </a:spcAft>
              <a:buAutoNum type="arabicPeriod" startAt="1"/>
            </a:pPr>
            <a:r>
              <a:rPr sz="1600" b="1" i="0" u="none"/>
              <a:t>Class, let’s pronounce this word out loud: (read </a:t>
            </a:r>
            <a:r>
              <a:rPr sz="1600" b="1" i="0" u="none">
                <a:solidFill>
                  <a:srgbClr val="7030A0"/>
                </a:solidFill>
              </a:rPr>
              <a:t>annex/annexation</a:t>
            </a:r>
            <a:r>
              <a:rPr sz="1600" b="1" i="0" u="none"/>
              <a:t> out loud slowly).</a:t>
            </a:r>
          </a:p>
          <a:p>
            <a:pPr marL="283464" indent="-201168">
              <a:spcAft>
                <a:spcPts val="600"/>
              </a:spcAft>
              <a:buAutoNum type="arabicPeriod" startAt="2"/>
            </a:pPr>
            <a:r>
              <a:rPr sz="1600" b="1" i="0" u="none"/>
              <a:t>Can everybody </a:t>
            </a:r>
            <a:r>
              <a:rPr sz="1600" b="1" i="0" u="none">
                <a:solidFill>
                  <a:srgbClr val="0070C0"/>
                </a:solidFill>
              </a:rPr>
              <a:t>_______ </a:t>
            </a:r>
            <a:r>
              <a:rPr sz="1600" b="1" i="0" u="none">
                <a:solidFill>
                  <a:srgbClr val="0070C0"/>
                </a:solidFill>
              </a:rPr>
              <a:t>(signal)</a:t>
            </a:r>
            <a:r>
              <a:rPr sz="1600" b="1" i="0" u="none"/>
              <a:t>? Think about this question. When you are ready to finish this sentence, </a:t>
            </a:r>
            <a:r>
              <a:rPr sz="1600" b="1" i="0" u="none">
                <a:solidFill>
                  <a:srgbClr val="009999"/>
                </a:solidFill>
              </a:rPr>
              <a:t>_______ </a:t>
            </a:r>
            <a:r>
              <a:rPr sz="1600" b="1" i="0" u="none">
                <a:solidFill>
                  <a:srgbClr val="009999"/>
                </a:solidFill>
              </a:rPr>
              <a:t>(stem)</a:t>
            </a:r>
            <a:r>
              <a:rPr sz="1600" b="1" i="0" u="none"/>
              <a:t>, show me by </a:t>
            </a:r>
            <a:r>
              <a:rPr sz="1600" b="1" i="0" u="none">
                <a:solidFill>
                  <a:srgbClr val="0070C0"/>
                </a:solidFill>
              </a:rPr>
              <a:t>_______ </a:t>
            </a:r>
            <a:r>
              <a:rPr sz="1600" b="1" i="0" u="none">
                <a:solidFill>
                  <a:srgbClr val="0070C0"/>
                </a:solidFill>
              </a:rPr>
              <a:t>(undo the signal).</a:t>
            </a:r>
          </a:p>
          <a:p>
            <a:pPr marL="283464" indent="-201168">
              <a:spcAft>
                <a:spcPts val="600"/>
              </a:spcAft>
              <a:buAutoNum type="arabicPeriod" startAt="3"/>
            </a:pPr>
            <a:r>
              <a:rPr sz="1600" b="1" i="0" u="none"/>
              <a:t>You are going to share with </a:t>
            </a:r>
            <a:r>
              <a:rPr sz="1600" b="1" i="0" u="none">
                <a:solidFill>
                  <a:srgbClr val="548235"/>
                </a:solidFill>
              </a:rPr>
              <a:t>_______ </a:t>
            </a:r>
            <a:r>
              <a:rPr sz="1600" b="1" i="0" u="none">
                <a:solidFill>
                  <a:srgbClr val="548235"/>
                </a:solidFill>
              </a:rPr>
              <a:t>(share)</a:t>
            </a:r>
            <a:r>
              <a:rPr sz="1600" b="1" i="0" u="none"/>
              <a:t>. The person in your group that will go first is </a:t>
            </a:r>
            <a:r>
              <a:rPr sz="1600" b="1" i="0" u="none">
                <a:solidFill>
                  <a:srgbClr val="BF9000"/>
                </a:solidFill>
              </a:rPr>
              <a:t>_______.</a:t>
            </a:r>
          </a:p>
          <a:p>
            <a:pPr marL="283464" indent="-201168">
              <a:spcAft>
                <a:spcPts val="600"/>
              </a:spcAft>
              <a:buAutoNum type="arabicPeriod" startAt="4"/>
            </a:pPr>
            <a:r>
              <a:rPr sz="1600" b="1" i="0" u="none"/>
              <a:t>I’m going to </a:t>
            </a:r>
            <a:r>
              <a:rPr sz="1600" b="1" i="0" u="none">
                <a:solidFill>
                  <a:srgbClr val="C00000"/>
                </a:solidFill>
              </a:rPr>
              <a:t>_______ </a:t>
            </a:r>
            <a:r>
              <a:rPr sz="1600" b="1" i="0" u="none">
                <a:solidFill>
                  <a:srgbClr val="C00000"/>
                </a:solidFill>
              </a:rPr>
              <a:t>(assess)</a:t>
            </a:r>
            <a:r>
              <a:rPr sz="1600" b="1" i="0" u="none"/>
              <a:t>. It’s okay if you say what you said or what your partner said, as long as you use </a:t>
            </a:r>
            <a:r>
              <a:rPr sz="1600" b="1" i="0" u="none">
                <a:solidFill>
                  <a:srgbClr val="7030A0"/>
                </a:solidFill>
              </a:rPr>
              <a:t>________ </a:t>
            </a:r>
            <a:r>
              <a:rPr sz="1600" b="1" i="0" u="none">
                <a:solidFill>
                  <a:srgbClr val="7030A0"/>
                </a:solidFill>
              </a:rPr>
              <a:t>(vocabulary word)</a:t>
            </a:r>
            <a:r>
              <a:rPr sz="1600" b="1" i="0" u="none"/>
              <a:t> in a complete sentence. I recommend you use the sentence stem, </a:t>
            </a:r>
            <a:r>
              <a:rPr sz="1600" b="1" i="0" u="none">
                <a:solidFill>
                  <a:srgbClr val="009999"/>
                </a:solidFill>
              </a:rPr>
              <a:t>________ </a:t>
            </a:r>
            <a:r>
              <a:rPr sz="1600" b="1" i="0" u="none">
                <a:solidFill>
                  <a:srgbClr val="009999"/>
                </a:solidFill>
              </a:rPr>
              <a:t>(stem).</a:t>
            </a:r>
          </a:p>
        </p:txBody>
      </p:sp>
      <p:pic>
        <p:nvPicPr>
          <p:cNvPr id="12" name="Picture 11" descr="lesson-plan-modeled-conversation-slide-2-15.png"/>
          <p:cNvPicPr>
            <a:picLocks noChangeAspect="1"/>
          </p:cNvPicPr>
          <p:nvPr/>
        </p:nvPicPr>
        <p:blipFill>
          <a:blip r:embed="rId7"/>
          <a:stretch>
            <a:fillRect/>
          </a:stretch>
        </p:blipFill>
        <p:spPr>
          <a:xfrm>
            <a:off x="6885432" y="4956048"/>
            <a:ext cx="530352" cy="530352"/>
          </a:xfrm>
          <a:prstGeom prst="rect">
            <a:avLst/>
          </a:prstGeom>
        </p:spPr>
      </p:pic>
      <p:sp>
        <p:nvSpPr>
          <p:cNvPr id="13" name="TextBox 12">
            <a:hlinkClick r:id="rId8"/>
          </p:cNvPr>
          <p:cNvSpPr txBox="1"/>
          <p:nvPr/>
        </p:nvSpPr>
        <p:spPr>
          <a:xfrm>
            <a:off x="6519672" y="5532120"/>
            <a:ext cx="1152144" cy="466344"/>
          </a:xfrm>
          <a:prstGeom prst="rect">
            <a:avLst/>
          </a:prstGeom>
          <a:noFill/>
        </p:spPr>
        <p:txBody>
          <a:bodyPr wrap="square">
            <a:spAutoFit/>
          </a:bodyPr>
          <a:lstStyle/>
          <a:p>
            <a:pPr algn="ctr">
              <a:defRPr sz="1200" b="1" i="0" u="sng">
                <a:solidFill>
                  <a:srgbClr val="0070C0"/>
                </a:solidFill>
              </a:defRPr>
            </a:pPr>
            <a:r>
              <a:t>What does this look like?</a:t>
            </a:r>
          </a:p>
        </p:txBody>
      </p:sp>
      <p:sp>
        <p:nvSpPr>
          <p:cNvPr id="14" name="TextBox 13"/>
          <p:cNvSpPr txBox="1"/>
          <p:nvPr/>
        </p:nvSpPr>
        <p:spPr>
          <a:xfrm>
            <a:off x="9144000" y="4837176"/>
            <a:ext cx="1911095" cy="365760"/>
          </a:xfrm>
          <a:prstGeom prst="rect">
            <a:avLst/>
          </a:prstGeom>
          <a:noFill/>
        </p:spPr>
        <p:txBody>
          <a:bodyPr wrap="square">
            <a:spAutoFit/>
          </a:bodyPr>
          <a:lstStyle/>
          <a:p>
            <a:pPr algn="ctr">
              <a:defRPr sz="1800" b="0" i="0" u="sng">
                <a:solidFill>
                  <a:srgbClr val="FFFFFF"/>
                </a:solidFill>
              </a:defRPr>
            </a:pPr>
            <a:r>
              <a:t>Reminder!</a:t>
            </a:r>
          </a:p>
        </p:txBody>
      </p:sp>
      <p:sp>
        <p:nvSpPr>
          <p:cNvPr id="15" name="__dynamic_autofit__TextBox 14"/>
          <p:cNvSpPr txBox="1"/>
          <p:nvPr/>
        </p:nvSpPr>
        <p:spPr>
          <a:xfrm>
            <a:off x="8906256" y="5148072"/>
            <a:ext cx="2286000" cy="1197864"/>
          </a:xfrm>
          <a:prstGeom prst="rect">
            <a:avLst/>
          </a:prstGeom>
          <a:noFill/>
        </p:spPr>
        <p:txBody>
          <a:bodyPr wrap="square" tIns="0" bIns="0" lIns="0" rIns="0">
            <a:noAutofit/>
          </a:bodyPr>
          <a:lstStyle/>
          <a:p>
            <a:pPr algn="ctr">
              <a:defRPr/>
            </a:pPr>
            <a:r>
              <a:rPr sz="1800" b="0">
                <a:solidFill>
                  <a:srgbClr val="FFFFFF"/>
                </a:solidFill>
              </a:rPr>
              <a:t>This lesson should only be used by teachers who have an </a:t>
            </a:r>
            <a:r>
              <a:rPr sz="1800" b="1">
                <a:solidFill>
                  <a:srgbClr val="FFFFFF"/>
                </a:solidFill>
              </a:rPr>
              <a:t>active VNG license.</a:t>
            </a:r>
          </a:p>
        </p:txBody>
      </p:sp>
      <p:pic>
        <p:nvPicPr>
          <p:cNvPr id="16" name="Picture 15" descr="stephen.png"/>
          <p:cNvPicPr>
            <a:picLocks noChangeAspect="1"/>
          </p:cNvPicPr>
          <p:nvPr/>
        </p:nvPicPr>
        <p:blipFill>
          <a:blip r:embed="rId9"/>
          <a:stretch>
            <a:fillRect/>
          </a:stretch>
        </p:blipFill>
        <p:spPr>
          <a:xfrm>
            <a:off x="11576304" y="5358384"/>
            <a:ext cx="539496" cy="539496"/>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pic>
        <p:nvPicPr>
          <p:cNvPr id="4" name="Picture 3" descr="noun-thumbs-up-2169240.png"/>
          <p:cNvPicPr>
            <a:picLocks noChangeAspect="1"/>
          </p:cNvPicPr>
          <p:nvPr/>
        </p:nvPicPr>
        <p:blipFill>
          <a:blip r:embed="rId4"/>
          <a:stretch>
            <a:fillRect/>
          </a:stretch>
        </p:blipFill>
        <p:spPr>
          <a:xfrm>
            <a:off x="1088136" y="1709928"/>
            <a:ext cx="786384" cy="786384"/>
          </a:xfrm>
          <a:prstGeom prst="rect">
            <a:avLst/>
          </a:prstGeom>
        </p:spPr>
      </p:pic>
      <p:pic>
        <p:nvPicPr>
          <p:cNvPr id="5" name="Picture 4" descr="noun-stand-up-4058566.png"/>
          <p:cNvPicPr>
            <a:picLocks noChangeAspect="1"/>
          </p:cNvPicPr>
          <p:nvPr/>
        </p:nvPicPr>
        <p:blipFill>
          <a:blip r:embed="rId5"/>
          <a:stretch>
            <a:fillRect/>
          </a:stretch>
        </p:blipFill>
        <p:spPr>
          <a:xfrm>
            <a:off x="2313432" y="1709928"/>
            <a:ext cx="786384" cy="786384"/>
          </a:xfrm>
          <a:prstGeom prst="rect">
            <a:avLst/>
          </a:prstGeom>
        </p:spPr>
      </p:pic>
      <p:pic>
        <p:nvPicPr>
          <p:cNvPr id="6" name="Picture 5" descr="noun-raise-hand-1471169.png"/>
          <p:cNvPicPr>
            <a:picLocks noChangeAspect="1"/>
          </p:cNvPicPr>
          <p:nvPr/>
        </p:nvPicPr>
        <p:blipFill>
          <a:blip r:embed="rId6"/>
          <a:stretch>
            <a:fillRect/>
          </a:stretch>
        </p:blipFill>
        <p:spPr>
          <a:xfrm>
            <a:off x="3538728" y="1709928"/>
            <a:ext cx="786384" cy="786384"/>
          </a:xfrm>
          <a:prstGeom prst="rect">
            <a:avLst/>
          </a:prstGeom>
        </p:spPr>
      </p:pic>
      <p:pic>
        <p:nvPicPr>
          <p:cNvPr id="7" name="Picture 6" descr="noun-think-1730977.png"/>
          <p:cNvPicPr>
            <a:picLocks noChangeAspect="1"/>
          </p:cNvPicPr>
          <p:nvPr/>
        </p:nvPicPr>
        <p:blipFill>
          <a:blip r:embed="rId7"/>
          <a:stretch>
            <a:fillRect/>
          </a:stretch>
        </p:blipFill>
        <p:spPr>
          <a:xfrm>
            <a:off x="4764024" y="1709928"/>
            <a:ext cx="786384" cy="786384"/>
          </a:xfrm>
          <a:prstGeom prst="rect">
            <a:avLst/>
          </a:prstGeom>
        </p:spPr>
      </p:pic>
      <p:pic>
        <p:nvPicPr>
          <p:cNvPr id="8" name="Picture 7" descr="noun-wheel-of-fortune-1454005.png"/>
          <p:cNvPicPr>
            <a:picLocks noChangeAspect="1"/>
          </p:cNvPicPr>
          <p:nvPr/>
        </p:nvPicPr>
        <p:blipFill>
          <a:blip r:embed="rId8"/>
          <a:stretch>
            <a:fillRect/>
          </a:stretch>
        </p:blipFill>
        <p:spPr>
          <a:xfrm>
            <a:off x="6373368" y="1764792"/>
            <a:ext cx="987552" cy="987552"/>
          </a:xfrm>
          <a:prstGeom prst="rect">
            <a:avLst/>
          </a:prstGeom>
        </p:spPr>
      </p:pic>
      <p:pic>
        <p:nvPicPr>
          <p:cNvPr id="9" name="Picture 8" descr="group_standup.png"/>
          <p:cNvPicPr>
            <a:picLocks noChangeAspect="1"/>
          </p:cNvPicPr>
          <p:nvPr/>
        </p:nvPicPr>
        <p:blipFill>
          <a:blip r:embed="rId9"/>
          <a:stretch>
            <a:fillRect/>
          </a:stretch>
        </p:blipFill>
        <p:spPr>
          <a:xfrm>
            <a:off x="7708392" y="1709928"/>
            <a:ext cx="1462481" cy="1106424"/>
          </a:xfrm>
          <a:prstGeom prst="rect">
            <a:avLst/>
          </a:prstGeom>
        </p:spPr>
      </p:pic>
      <p:pic>
        <p:nvPicPr>
          <p:cNvPr id="10" name="Picture 9" descr="noun-write-1439720.png"/>
          <p:cNvPicPr>
            <a:picLocks noChangeAspect="1"/>
          </p:cNvPicPr>
          <p:nvPr/>
        </p:nvPicPr>
        <p:blipFill>
          <a:blip r:embed="rId10"/>
          <a:stretch>
            <a:fillRect/>
          </a:stretch>
        </p:blipFill>
        <p:spPr>
          <a:xfrm>
            <a:off x="9811512" y="1764792"/>
            <a:ext cx="987552" cy="987552"/>
          </a:xfrm>
          <a:prstGeom prst="rect">
            <a:avLst/>
          </a:prstGeom>
        </p:spPr>
      </p:pic>
      <p:pic>
        <p:nvPicPr>
          <p:cNvPr id="11" name="Picture 10" descr="partners.png"/>
          <p:cNvPicPr>
            <a:picLocks noChangeAspect="1"/>
          </p:cNvPicPr>
          <p:nvPr/>
        </p:nvPicPr>
        <p:blipFill>
          <a:blip r:embed="rId11"/>
          <a:stretch>
            <a:fillRect/>
          </a:stretch>
        </p:blipFill>
        <p:spPr>
          <a:xfrm>
            <a:off x="841248" y="4562856"/>
            <a:ext cx="1473482" cy="594360"/>
          </a:xfrm>
          <a:prstGeom prst="rect">
            <a:avLst/>
          </a:prstGeom>
        </p:spPr>
      </p:pic>
      <p:pic>
        <p:nvPicPr>
          <p:cNvPr id="12" name="Picture 11" descr="group.png"/>
          <p:cNvPicPr>
            <a:picLocks noChangeAspect="1"/>
          </p:cNvPicPr>
          <p:nvPr/>
        </p:nvPicPr>
        <p:blipFill>
          <a:blip r:embed="rId12"/>
          <a:stretch>
            <a:fillRect/>
          </a:stretch>
        </p:blipFill>
        <p:spPr>
          <a:xfrm>
            <a:off x="3081528" y="4325112"/>
            <a:ext cx="1278532" cy="1060704"/>
          </a:xfrm>
          <a:prstGeom prst="rect">
            <a:avLst/>
          </a:prstGeom>
        </p:spPr>
      </p:pic>
      <p:pic>
        <p:nvPicPr>
          <p:cNvPr id="13" name="Picture 12" descr="white-shoe.png"/>
          <p:cNvPicPr>
            <a:picLocks noChangeAspect="1"/>
          </p:cNvPicPr>
          <p:nvPr/>
        </p:nvPicPr>
        <p:blipFill>
          <a:blip r:embed="rId13"/>
          <a:stretch>
            <a:fillRect/>
          </a:stretch>
        </p:blipFill>
        <p:spPr>
          <a:xfrm>
            <a:off x="6519672" y="4389120"/>
            <a:ext cx="602502" cy="594360"/>
          </a:xfrm>
          <a:prstGeom prst="rect">
            <a:avLst/>
          </a:prstGeom>
        </p:spPr>
      </p:pic>
      <p:pic>
        <p:nvPicPr>
          <p:cNvPr id="14" name="Picture 13" descr="black-shoe.png"/>
          <p:cNvPicPr>
            <a:picLocks noChangeAspect="1"/>
          </p:cNvPicPr>
          <p:nvPr/>
        </p:nvPicPr>
        <p:blipFill>
          <a:blip r:embed="rId14"/>
          <a:stretch>
            <a:fillRect/>
          </a:stretch>
        </p:blipFill>
        <p:spPr>
          <a:xfrm>
            <a:off x="7168896" y="4434840"/>
            <a:ext cx="493776" cy="493776"/>
          </a:xfrm>
          <a:prstGeom prst="rect">
            <a:avLst/>
          </a:prstGeom>
        </p:spPr>
      </p:pic>
      <p:pic>
        <p:nvPicPr>
          <p:cNvPr id="15" name="Picture 14" descr="noun-tshirt-4464232.png"/>
          <p:cNvPicPr>
            <a:picLocks noChangeAspect="1"/>
          </p:cNvPicPr>
          <p:nvPr/>
        </p:nvPicPr>
        <p:blipFill>
          <a:blip r:embed="rId15"/>
          <a:stretch>
            <a:fillRect/>
          </a:stretch>
        </p:blipFill>
        <p:spPr>
          <a:xfrm>
            <a:off x="7799831" y="4389120"/>
            <a:ext cx="594360" cy="594360"/>
          </a:xfrm>
          <a:prstGeom prst="rect">
            <a:avLst/>
          </a:prstGeom>
        </p:spPr>
      </p:pic>
      <p:pic>
        <p:nvPicPr>
          <p:cNvPr id="16" name="Picture 15" descr="noun-tshirt-139533.png"/>
          <p:cNvPicPr>
            <a:picLocks noChangeAspect="1"/>
          </p:cNvPicPr>
          <p:nvPr/>
        </p:nvPicPr>
        <p:blipFill>
          <a:blip r:embed="rId16"/>
          <a:stretch>
            <a:fillRect/>
          </a:stretch>
        </p:blipFill>
        <p:spPr>
          <a:xfrm>
            <a:off x="8430768" y="4389120"/>
            <a:ext cx="594360" cy="594360"/>
          </a:xfrm>
          <a:prstGeom prst="rect">
            <a:avLst/>
          </a:prstGeom>
        </p:spPr>
      </p:pic>
      <p:pic>
        <p:nvPicPr>
          <p:cNvPr id="17" name="Picture 16" descr="noun-door-995125.png"/>
          <p:cNvPicPr>
            <a:picLocks noChangeAspect="1"/>
          </p:cNvPicPr>
          <p:nvPr/>
        </p:nvPicPr>
        <p:blipFill>
          <a:blip r:embed="rId17"/>
          <a:stretch>
            <a:fillRect/>
          </a:stretch>
        </p:blipFill>
        <p:spPr>
          <a:xfrm>
            <a:off x="10058400" y="4389120"/>
            <a:ext cx="594360" cy="594360"/>
          </a:xfrm>
          <a:prstGeom prst="rect">
            <a:avLst/>
          </a:prstGeom>
        </p:spPr>
      </p:pic>
      <p:pic>
        <p:nvPicPr>
          <p:cNvPr id="18" name="Picture 17" descr="noun-windows-1127615.png"/>
          <p:cNvPicPr>
            <a:picLocks noChangeAspect="1"/>
          </p:cNvPicPr>
          <p:nvPr/>
        </p:nvPicPr>
        <p:blipFill>
          <a:blip r:embed="rId18"/>
          <a:stretch>
            <a:fillRect/>
          </a:stretch>
        </p:blipFill>
        <p:spPr>
          <a:xfrm>
            <a:off x="10762488" y="4389120"/>
            <a:ext cx="594360" cy="594360"/>
          </a:xfrm>
          <a:prstGeom prst="rect">
            <a:avLst/>
          </a:prstGeom>
        </p:spPr>
      </p:pic>
      <p:sp>
        <p:nvSpPr>
          <p:cNvPr id="19" name="TextBox 18"/>
          <p:cNvSpPr txBox="1"/>
          <p:nvPr/>
        </p:nvSpPr>
        <p:spPr>
          <a:xfrm>
            <a:off x="9336024" y="4325112"/>
            <a:ext cx="704088" cy="384048"/>
          </a:xfrm>
          <a:prstGeom prst="rect">
            <a:avLst/>
          </a:prstGeom>
          <a:noFill/>
        </p:spPr>
        <p:txBody>
          <a:bodyPr wrap="none">
            <a:spAutoFit/>
          </a:bodyPr>
          <a:lstStyle/>
          <a:p>
            <a:pPr>
              <a:defRPr sz="4000" b="1"/>
            </a:pPr>
            <a:r>
              <a:t>A</a:t>
            </a:r>
          </a:p>
        </p:txBody>
      </p:sp>
      <p:sp>
        <p:nvSpPr>
          <p:cNvPr id="20" name="TextBox 19"/>
          <p:cNvSpPr txBox="1"/>
          <p:nvPr/>
        </p:nvSpPr>
        <p:spPr>
          <a:xfrm>
            <a:off x="0" y="0"/>
            <a:ext cx="12188952" cy="704088"/>
          </a:xfrm>
          <a:prstGeom prst="rect">
            <a:avLst/>
          </a:prstGeom>
          <a:noFill/>
        </p:spPr>
        <p:txBody>
          <a:bodyPr wrap="none">
            <a:spAutoFit/>
          </a:bodyPr>
          <a:lstStyle/>
          <a:p>
            <a:pPr algn="ctr">
              <a:defRPr sz="4000" b="1" u="sng"/>
            </a:pPr>
            <a:r>
              <a:t>Guide to Icons</a:t>
            </a:r>
          </a:p>
        </p:txBody>
      </p:sp>
      <p:sp>
        <p:nvSpPr>
          <p:cNvPr id="21" name="TextBox 20"/>
          <p:cNvSpPr txBox="1"/>
          <p:nvPr/>
        </p:nvSpPr>
        <p:spPr>
          <a:xfrm>
            <a:off x="667512" y="1133856"/>
            <a:ext cx="1353312" cy="521207"/>
          </a:xfrm>
          <a:prstGeom prst="rect">
            <a:avLst/>
          </a:prstGeom>
          <a:noFill/>
        </p:spPr>
        <p:txBody>
          <a:bodyPr wrap="none">
            <a:spAutoFit/>
          </a:bodyPr>
          <a:lstStyle/>
          <a:p>
            <a:pPr>
              <a:defRPr sz="2800" b="1"/>
            </a:pPr>
            <a:r>
              <a:t>Signal:</a:t>
            </a:r>
          </a:p>
        </p:txBody>
      </p:sp>
      <p:sp>
        <p:nvSpPr>
          <p:cNvPr id="22" name="TextBox 21"/>
          <p:cNvSpPr txBox="1"/>
          <p:nvPr/>
        </p:nvSpPr>
        <p:spPr>
          <a:xfrm>
            <a:off x="6364224" y="1133856"/>
            <a:ext cx="1755648" cy="521207"/>
          </a:xfrm>
          <a:prstGeom prst="rect">
            <a:avLst/>
          </a:prstGeom>
          <a:noFill/>
        </p:spPr>
        <p:txBody>
          <a:bodyPr wrap="none">
            <a:spAutoFit/>
          </a:bodyPr>
          <a:lstStyle/>
          <a:p>
            <a:pPr>
              <a:defRPr sz="2800" b="1"/>
            </a:pPr>
            <a:r>
              <a:t>Assess:</a:t>
            </a:r>
          </a:p>
        </p:txBody>
      </p:sp>
      <p:sp>
        <p:nvSpPr>
          <p:cNvPr id="23" name="TextBox 22"/>
          <p:cNvSpPr txBox="1"/>
          <p:nvPr/>
        </p:nvSpPr>
        <p:spPr>
          <a:xfrm>
            <a:off x="667512" y="3794760"/>
            <a:ext cx="1307592" cy="521207"/>
          </a:xfrm>
          <a:prstGeom prst="rect">
            <a:avLst/>
          </a:prstGeom>
          <a:noFill/>
        </p:spPr>
        <p:txBody>
          <a:bodyPr wrap="none">
            <a:spAutoFit/>
          </a:bodyPr>
          <a:lstStyle/>
          <a:p>
            <a:pPr>
              <a:defRPr sz="2800" b="1"/>
            </a:pPr>
            <a:r>
              <a:t>Share:</a:t>
            </a:r>
          </a:p>
        </p:txBody>
      </p:sp>
      <p:sp>
        <p:nvSpPr>
          <p:cNvPr id="24" name="TextBox 23"/>
          <p:cNvSpPr txBox="1"/>
          <p:nvPr/>
        </p:nvSpPr>
        <p:spPr>
          <a:xfrm>
            <a:off x="6364224" y="3858768"/>
            <a:ext cx="1545336" cy="466344"/>
          </a:xfrm>
          <a:prstGeom prst="rect">
            <a:avLst/>
          </a:prstGeom>
          <a:noFill/>
        </p:spPr>
        <p:txBody>
          <a:bodyPr wrap="none">
            <a:spAutoFit/>
          </a:bodyPr>
          <a:lstStyle/>
          <a:p>
            <a:pPr>
              <a:defRPr sz="2800" b="1" i="1"/>
            </a:pPr>
            <a:r>
              <a:t>Goes 1ˢᵗ:</a:t>
            </a:r>
          </a:p>
        </p:txBody>
      </p:sp>
      <p:sp>
        <p:nvSpPr>
          <p:cNvPr id="25" name="TextBox 24"/>
          <p:cNvSpPr txBox="1"/>
          <p:nvPr/>
        </p:nvSpPr>
        <p:spPr>
          <a:xfrm>
            <a:off x="832104" y="2560320"/>
            <a:ext cx="1161288" cy="740664"/>
          </a:xfrm>
          <a:prstGeom prst="rect">
            <a:avLst/>
          </a:prstGeom>
          <a:noFill/>
        </p:spPr>
        <p:txBody>
          <a:bodyPr wrap="square">
            <a:spAutoFit/>
          </a:bodyPr>
          <a:lstStyle/>
          <a:p>
            <a:pPr algn="ctr">
              <a:defRPr sz="1400" b="0" i="0" u="none">
                <a:latin typeface="Calibri"/>
              </a:defRPr>
            </a:pPr>
            <a:r>
              <a:t>raise your thumb, lower when ready</a:t>
            </a:r>
          </a:p>
        </p:txBody>
      </p:sp>
      <p:sp>
        <p:nvSpPr>
          <p:cNvPr id="26" name="TextBox 25"/>
          <p:cNvSpPr txBox="1"/>
          <p:nvPr/>
        </p:nvSpPr>
        <p:spPr>
          <a:xfrm>
            <a:off x="2066543" y="2560320"/>
            <a:ext cx="1078992" cy="740664"/>
          </a:xfrm>
          <a:prstGeom prst="rect">
            <a:avLst/>
          </a:prstGeom>
          <a:noFill/>
        </p:spPr>
        <p:txBody>
          <a:bodyPr wrap="square">
            <a:spAutoFit/>
          </a:bodyPr>
          <a:lstStyle/>
          <a:p>
            <a:pPr algn="ctr">
              <a:defRPr sz="1400" b="0" i="0" u="none">
                <a:latin typeface="Calibri"/>
              </a:defRPr>
            </a:pPr>
            <a:r>
              <a:t>stand up, sit down when ready</a:t>
            </a:r>
          </a:p>
        </p:txBody>
      </p:sp>
      <p:sp>
        <p:nvSpPr>
          <p:cNvPr id="27" name="TextBox 26"/>
          <p:cNvSpPr txBox="1"/>
          <p:nvPr/>
        </p:nvSpPr>
        <p:spPr>
          <a:xfrm>
            <a:off x="3383280" y="2560320"/>
            <a:ext cx="1161288" cy="740664"/>
          </a:xfrm>
          <a:prstGeom prst="rect">
            <a:avLst/>
          </a:prstGeom>
          <a:noFill/>
        </p:spPr>
        <p:txBody>
          <a:bodyPr wrap="square">
            <a:spAutoFit/>
          </a:bodyPr>
          <a:lstStyle/>
          <a:p>
            <a:pPr algn="ctr">
              <a:defRPr sz="1400" b="0" i="0" u="none">
                <a:latin typeface="Calibri"/>
              </a:defRPr>
            </a:pPr>
            <a:r>
              <a:t>raise your hand, lower when ready</a:t>
            </a:r>
          </a:p>
        </p:txBody>
      </p:sp>
      <p:sp>
        <p:nvSpPr>
          <p:cNvPr id="28" name="TextBox 27"/>
          <p:cNvSpPr txBox="1"/>
          <p:nvPr/>
        </p:nvSpPr>
        <p:spPr>
          <a:xfrm>
            <a:off x="4562856" y="2560320"/>
            <a:ext cx="1161288" cy="740664"/>
          </a:xfrm>
          <a:prstGeom prst="rect">
            <a:avLst/>
          </a:prstGeom>
          <a:noFill/>
        </p:spPr>
        <p:txBody>
          <a:bodyPr wrap="square">
            <a:spAutoFit/>
          </a:bodyPr>
          <a:lstStyle/>
          <a:p>
            <a:pPr algn="ctr">
              <a:defRPr sz="1400" b="0" i="0" u="none">
                <a:latin typeface="Calibri"/>
              </a:defRPr>
            </a:pPr>
            <a:r>
              <a:t>hand on head, lower when ready</a:t>
            </a:r>
          </a:p>
        </p:txBody>
      </p:sp>
      <p:sp>
        <p:nvSpPr>
          <p:cNvPr id="29" name="TextBox 28"/>
          <p:cNvSpPr txBox="1"/>
          <p:nvPr/>
        </p:nvSpPr>
        <p:spPr>
          <a:xfrm>
            <a:off x="6364224" y="2752344"/>
            <a:ext cx="978408" cy="310896"/>
          </a:xfrm>
          <a:prstGeom prst="rect">
            <a:avLst/>
          </a:prstGeom>
          <a:noFill/>
        </p:spPr>
        <p:txBody>
          <a:bodyPr wrap="square">
            <a:spAutoFit/>
          </a:bodyPr>
          <a:lstStyle/>
          <a:p>
            <a:pPr algn="ctr">
              <a:defRPr sz="1400" b="0" i="0" u="none">
                <a:latin typeface="Calibri"/>
              </a:defRPr>
            </a:pPr>
            <a:r>
              <a:t>using a randomization system</a:t>
            </a:r>
          </a:p>
        </p:txBody>
      </p:sp>
      <p:sp>
        <p:nvSpPr>
          <p:cNvPr id="30" name="TextBox 29"/>
          <p:cNvSpPr txBox="1"/>
          <p:nvPr/>
        </p:nvSpPr>
        <p:spPr>
          <a:xfrm>
            <a:off x="7790688" y="2752344"/>
            <a:ext cx="1481328" cy="521207"/>
          </a:xfrm>
          <a:prstGeom prst="rect">
            <a:avLst/>
          </a:prstGeom>
          <a:noFill/>
        </p:spPr>
        <p:txBody>
          <a:bodyPr wrap="square">
            <a:spAutoFit/>
          </a:bodyPr>
          <a:lstStyle/>
          <a:p>
            <a:pPr algn="ctr">
              <a:defRPr sz="1400" b="0" i="0" u="none">
                <a:latin typeface="Calibri"/>
              </a:defRPr>
            </a:pPr>
            <a:r>
              <a:t>one student from each group</a:t>
            </a:r>
          </a:p>
        </p:txBody>
      </p:sp>
      <p:sp>
        <p:nvSpPr>
          <p:cNvPr id="31" name="TextBox 30"/>
          <p:cNvSpPr txBox="1"/>
          <p:nvPr/>
        </p:nvSpPr>
        <p:spPr>
          <a:xfrm>
            <a:off x="9464040" y="2752344"/>
            <a:ext cx="1481328" cy="521207"/>
          </a:xfrm>
          <a:prstGeom prst="rect">
            <a:avLst/>
          </a:prstGeom>
          <a:noFill/>
        </p:spPr>
        <p:txBody>
          <a:bodyPr wrap="square">
            <a:spAutoFit/>
          </a:bodyPr>
          <a:lstStyle/>
          <a:p>
            <a:pPr algn="ctr">
              <a:defRPr sz="1400" b="0" i="0" u="none">
                <a:latin typeface="Calibri"/>
              </a:defRPr>
            </a:pPr>
            <a:r>
              <a:t>all students write response</a:t>
            </a:r>
          </a:p>
        </p:txBody>
      </p:sp>
      <p:sp>
        <p:nvSpPr>
          <p:cNvPr id="32" name="TextBox 31"/>
          <p:cNvSpPr txBox="1"/>
          <p:nvPr/>
        </p:nvSpPr>
        <p:spPr>
          <a:xfrm>
            <a:off x="795528" y="5138928"/>
            <a:ext cx="1444752" cy="740664"/>
          </a:xfrm>
          <a:prstGeom prst="rect">
            <a:avLst/>
          </a:prstGeom>
          <a:noFill/>
        </p:spPr>
        <p:txBody>
          <a:bodyPr wrap="square">
            <a:spAutoFit/>
          </a:bodyPr>
          <a:lstStyle/>
          <a:p>
            <a:pPr algn="ctr">
              <a:defRPr sz="1400" b="0" i="0" u="none">
                <a:latin typeface="Calibri"/>
              </a:defRPr>
            </a:pPr>
            <a:r>
              <a:t>with shoulder partner or away partner</a:t>
            </a:r>
          </a:p>
        </p:txBody>
      </p:sp>
      <p:sp>
        <p:nvSpPr>
          <p:cNvPr id="33" name="TextBox 32"/>
          <p:cNvSpPr txBox="1"/>
          <p:nvPr/>
        </p:nvSpPr>
        <p:spPr>
          <a:xfrm>
            <a:off x="2971800" y="5449824"/>
            <a:ext cx="1444752" cy="310896"/>
          </a:xfrm>
          <a:prstGeom prst="rect">
            <a:avLst/>
          </a:prstGeom>
          <a:noFill/>
        </p:spPr>
        <p:txBody>
          <a:bodyPr wrap="square">
            <a:spAutoFit/>
          </a:bodyPr>
          <a:lstStyle/>
          <a:p>
            <a:pPr algn="ctr">
              <a:defRPr sz="1400" b="0" i="0" u="none">
                <a:latin typeface="Calibri"/>
              </a:defRPr>
            </a:pPr>
            <a:r>
              <a:t>with table group</a:t>
            </a:r>
          </a:p>
        </p:txBody>
      </p:sp>
      <p:sp>
        <p:nvSpPr>
          <p:cNvPr id="34" name="TextBox 33"/>
          <p:cNvSpPr txBox="1"/>
          <p:nvPr/>
        </p:nvSpPr>
        <p:spPr>
          <a:xfrm>
            <a:off x="6364224" y="5038344"/>
            <a:ext cx="804672" cy="521207"/>
          </a:xfrm>
          <a:prstGeom prst="rect">
            <a:avLst/>
          </a:prstGeom>
          <a:noFill/>
        </p:spPr>
        <p:txBody>
          <a:bodyPr wrap="square">
            <a:spAutoFit/>
          </a:bodyPr>
          <a:lstStyle/>
          <a:p>
            <a:pPr algn="ctr">
              <a:defRPr sz="1400" b="0" i="0" u="none">
                <a:latin typeface="Calibri"/>
              </a:defRPr>
            </a:pPr>
            <a:r>
              <a:t>lightest shoe</a:t>
            </a:r>
          </a:p>
        </p:txBody>
      </p:sp>
      <p:sp>
        <p:nvSpPr>
          <p:cNvPr id="35" name="TextBox 34"/>
          <p:cNvSpPr txBox="1"/>
          <p:nvPr/>
        </p:nvSpPr>
        <p:spPr>
          <a:xfrm>
            <a:off x="7004304" y="5038344"/>
            <a:ext cx="804672" cy="521207"/>
          </a:xfrm>
          <a:prstGeom prst="rect">
            <a:avLst/>
          </a:prstGeom>
          <a:noFill/>
        </p:spPr>
        <p:txBody>
          <a:bodyPr wrap="square">
            <a:spAutoFit/>
          </a:bodyPr>
          <a:lstStyle/>
          <a:p>
            <a:pPr algn="ctr">
              <a:defRPr sz="1400" b="0" i="0" u="none">
                <a:latin typeface="Calibri"/>
              </a:defRPr>
            </a:pPr>
            <a:r>
              <a:t>darkest shoe</a:t>
            </a:r>
          </a:p>
        </p:txBody>
      </p:sp>
      <p:sp>
        <p:nvSpPr>
          <p:cNvPr id="36" name="TextBox 35"/>
          <p:cNvSpPr txBox="1"/>
          <p:nvPr/>
        </p:nvSpPr>
        <p:spPr>
          <a:xfrm>
            <a:off x="7644383" y="5038344"/>
            <a:ext cx="841248" cy="521207"/>
          </a:xfrm>
          <a:prstGeom prst="rect">
            <a:avLst/>
          </a:prstGeom>
          <a:noFill/>
        </p:spPr>
        <p:txBody>
          <a:bodyPr wrap="square">
            <a:spAutoFit/>
          </a:bodyPr>
          <a:lstStyle/>
          <a:p>
            <a:pPr algn="ctr">
              <a:defRPr sz="1400" b="0" i="0" u="none">
                <a:latin typeface="Calibri"/>
              </a:defRPr>
            </a:pPr>
            <a:r>
              <a:t>brightest shirt</a:t>
            </a:r>
          </a:p>
        </p:txBody>
      </p:sp>
      <p:sp>
        <p:nvSpPr>
          <p:cNvPr id="37" name="TextBox 36"/>
          <p:cNvSpPr txBox="1"/>
          <p:nvPr/>
        </p:nvSpPr>
        <p:spPr>
          <a:xfrm>
            <a:off x="8321040" y="5038344"/>
            <a:ext cx="804672" cy="521207"/>
          </a:xfrm>
          <a:prstGeom prst="rect">
            <a:avLst/>
          </a:prstGeom>
          <a:noFill/>
        </p:spPr>
        <p:txBody>
          <a:bodyPr wrap="square">
            <a:spAutoFit/>
          </a:bodyPr>
          <a:lstStyle/>
          <a:p>
            <a:pPr algn="ctr">
              <a:defRPr sz="1400" b="0" i="0" u="none">
                <a:latin typeface="Calibri"/>
              </a:defRPr>
            </a:pPr>
            <a:r>
              <a:t>darkest shirt</a:t>
            </a:r>
          </a:p>
        </p:txBody>
      </p:sp>
      <p:sp>
        <p:nvSpPr>
          <p:cNvPr id="38" name="TextBox 37"/>
          <p:cNvSpPr txBox="1"/>
          <p:nvPr/>
        </p:nvSpPr>
        <p:spPr>
          <a:xfrm>
            <a:off x="8951976" y="5038344"/>
            <a:ext cx="1143000" cy="521207"/>
          </a:xfrm>
          <a:prstGeom prst="rect">
            <a:avLst/>
          </a:prstGeom>
          <a:noFill/>
        </p:spPr>
        <p:txBody>
          <a:bodyPr wrap="square">
            <a:spAutoFit/>
          </a:bodyPr>
          <a:lstStyle/>
          <a:p>
            <a:pPr algn="ctr">
              <a:defRPr sz="1400" b="0" i="0" u="none">
                <a:latin typeface="Calibri"/>
              </a:defRPr>
            </a:pPr>
            <a:r>
              <a:t>Student A/B/C/D (editable)</a:t>
            </a:r>
          </a:p>
        </p:txBody>
      </p:sp>
      <p:sp>
        <p:nvSpPr>
          <p:cNvPr id="39" name="TextBox 38"/>
          <p:cNvSpPr txBox="1"/>
          <p:nvPr/>
        </p:nvSpPr>
        <p:spPr>
          <a:xfrm>
            <a:off x="9939528" y="5038344"/>
            <a:ext cx="804672" cy="521207"/>
          </a:xfrm>
          <a:prstGeom prst="rect">
            <a:avLst/>
          </a:prstGeom>
          <a:noFill/>
        </p:spPr>
        <p:txBody>
          <a:bodyPr wrap="square">
            <a:spAutoFit/>
          </a:bodyPr>
          <a:lstStyle/>
          <a:p>
            <a:pPr algn="ctr">
              <a:defRPr sz="1400" b="0" i="0" u="none">
                <a:latin typeface="Calibri"/>
              </a:defRPr>
            </a:pPr>
            <a:r>
              <a:t>closest to door</a:t>
            </a:r>
          </a:p>
        </p:txBody>
      </p:sp>
      <p:sp>
        <p:nvSpPr>
          <p:cNvPr id="40" name="TextBox 39"/>
          <p:cNvSpPr txBox="1"/>
          <p:nvPr/>
        </p:nvSpPr>
        <p:spPr>
          <a:xfrm>
            <a:off x="10570464" y="5038344"/>
            <a:ext cx="950976" cy="521207"/>
          </a:xfrm>
          <a:prstGeom prst="rect">
            <a:avLst/>
          </a:prstGeom>
          <a:noFill/>
        </p:spPr>
        <p:txBody>
          <a:bodyPr wrap="square">
            <a:spAutoFit/>
          </a:bodyPr>
          <a:lstStyle/>
          <a:p>
            <a:pPr algn="ctr">
              <a:defRPr sz="1400" b="0" i="0" u="none">
                <a:latin typeface="Calibri"/>
              </a:defRPr>
            </a:pPr>
            <a:r>
              <a:t>closest to window</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sp>
        <p:nvSpPr>
          <p:cNvPr id="2" name="TextBox 1"/>
          <p:cNvSpPr txBox="1"/>
          <p:nvPr/>
        </p:nvSpPr>
        <p:spPr>
          <a:xfrm>
            <a:off x="0" y="0"/>
            <a:ext cx="12188952" cy="1298448"/>
          </a:xfrm>
          <a:prstGeom prst="rect">
            <a:avLst/>
          </a:prstGeom>
          <a:noFill/>
        </p:spPr>
        <p:txBody>
          <a:bodyPr wrap="square" anchor="ctr">
            <a:spAutoFit/>
          </a:bodyPr>
          <a:lstStyle/>
          <a:p>
            <a:pPr algn="ctr"/>
            <a:r>
              <a:rPr b="1" i="0" sz="4000"/>
              <a:t>Accommodations for Newcomers or Beginner Emergent Bilingual Students</a:t>
            </a:r>
          </a:p>
        </p:txBody>
      </p:sp>
      <p:sp>
        <p:nvSpPr>
          <p:cNvPr id="3" name="Rounded Rectangle 2"/>
          <p:cNvSpPr/>
          <p:nvPr/>
        </p:nvSpPr>
        <p:spPr>
          <a:xfrm>
            <a:off x="210312" y="1399032"/>
            <a:ext cx="2496312" cy="2734056"/>
          </a:xfrm>
          <a:prstGeom prst="roundRect">
            <a:avLst/>
          </a:prstGeom>
          <a:solidFill>
            <a:srgbClr val="FFF2CC"/>
          </a:solidFill>
          <a:ln w="38100">
            <a:solidFill>
              <a:srgbClr val="806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25496" y="1399032"/>
            <a:ext cx="3200400" cy="3456432"/>
          </a:xfrm>
          <a:prstGeom prst="roundRect">
            <a:avLst/>
          </a:prstGeom>
          <a:solidFill>
            <a:srgbClr val="EDEDED"/>
          </a:solidFill>
          <a:ln w="38100">
            <a:solidFill>
              <a:srgbClr val="52525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144768" y="1298448"/>
            <a:ext cx="5916168" cy="1435608"/>
          </a:xfrm>
          <a:prstGeom prst="roundRect">
            <a:avLst/>
          </a:prstGeom>
          <a:solidFill>
            <a:srgbClr val="EADCF4"/>
          </a:solidFill>
          <a:ln w="38100">
            <a:solidFill>
              <a:srgbClr val="702AA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6565392" y="2807208"/>
            <a:ext cx="4992624" cy="1563624"/>
          </a:xfrm>
          <a:prstGeom prst="roundRect">
            <a:avLst/>
          </a:prstGeom>
          <a:solidFill>
            <a:srgbClr val="FBE5D6"/>
          </a:solidFill>
          <a:ln w="38100">
            <a:solidFill>
              <a:srgbClr val="843C0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37160" y="4956048"/>
            <a:ext cx="6464808" cy="1755648"/>
          </a:xfrm>
          <a:prstGeom prst="roundRect">
            <a:avLst/>
          </a:prstGeom>
          <a:solidFill>
            <a:srgbClr val="E2F0D9"/>
          </a:solidFill>
          <a:ln w="38100">
            <a:solidFill>
              <a:srgbClr val="38572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793992" y="4617720"/>
            <a:ext cx="5321808" cy="1755648"/>
          </a:xfrm>
          <a:prstGeom prst="roundRect">
            <a:avLst/>
          </a:prstGeom>
          <a:solidFill>
            <a:srgbClr val="DEEBF7"/>
          </a:solidFill>
          <a:ln w="38100">
            <a:solidFill>
              <a:srgbClr val="1F4E7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10312" y="1527048"/>
            <a:ext cx="2496312" cy="1755648"/>
          </a:xfrm>
          <a:prstGeom prst="rect">
            <a:avLst/>
          </a:prstGeom>
          <a:noFill/>
        </p:spPr>
        <p:txBody>
          <a:bodyPr wrap="square" anchor="ctr">
            <a:spAutoFit/>
          </a:bodyPr>
          <a:lstStyle/>
          <a:p>
            <a:pPr algn="l"/>
            <a:r>
              <a:rPr b="1" i="0" sz="1800"/>
              <a:t>Seat beginners next to students who follow instruction well</a:t>
            </a:r>
            <a:r>
              <a:rPr b="0" i="0" sz="1800"/>
              <a:t>, so they can model behavior during the structured conversations.</a:t>
            </a:r>
          </a:p>
        </p:txBody>
      </p:sp>
      <p:sp>
        <p:nvSpPr>
          <p:cNvPr id="10" name="TextBox 9"/>
          <p:cNvSpPr txBox="1"/>
          <p:nvPr/>
        </p:nvSpPr>
        <p:spPr>
          <a:xfrm>
            <a:off x="6144768" y="1399032"/>
            <a:ext cx="5001768" cy="1197864"/>
          </a:xfrm>
          <a:prstGeom prst="rect">
            <a:avLst/>
          </a:prstGeom>
          <a:noFill/>
        </p:spPr>
        <p:txBody>
          <a:bodyPr wrap="square" anchor="ctr">
            <a:spAutoFit/>
          </a:bodyPr>
          <a:lstStyle/>
          <a:p>
            <a:pPr algn="l"/>
            <a:r>
              <a:rPr b="0" i="0" sz="1800"/>
              <a:t>Have students </a:t>
            </a:r>
            <a:r>
              <a:rPr b="1" i="0" sz="1800"/>
              <a:t>echo new vocabulary words</a:t>
            </a:r>
            <a:r>
              <a:rPr b="0" i="0" sz="1800"/>
              <a:t> after you, pronouncing them </a:t>
            </a:r>
            <a:r>
              <a:rPr b="1" i="0" sz="1800"/>
              <a:t>together as a class</a:t>
            </a:r>
            <a:r>
              <a:rPr b="0" i="0" sz="1800"/>
              <a:t>. It’s even more effective for beginners if you </a:t>
            </a:r>
            <a:r>
              <a:rPr b="1" i="0" sz="1800"/>
              <a:t>break up each syllable</a:t>
            </a:r>
            <a:r>
              <a:rPr b="0" i="0" sz="1800"/>
              <a:t> while pointing to your mouth.</a:t>
            </a:r>
          </a:p>
        </p:txBody>
      </p:sp>
      <p:sp>
        <p:nvSpPr>
          <p:cNvPr id="11" name="TextBox 10"/>
          <p:cNvSpPr txBox="1"/>
          <p:nvPr/>
        </p:nvSpPr>
        <p:spPr>
          <a:xfrm>
            <a:off x="6821424" y="4617720"/>
            <a:ext cx="4343400" cy="1755648"/>
          </a:xfrm>
          <a:prstGeom prst="rect">
            <a:avLst/>
          </a:prstGeom>
          <a:noFill/>
        </p:spPr>
        <p:txBody>
          <a:bodyPr wrap="square" anchor="ctr">
            <a:spAutoFit/>
          </a:bodyPr>
          <a:lstStyle/>
          <a:p>
            <a:pPr algn="l"/>
            <a:r>
              <a:rPr b="1" i="0" sz="1800"/>
              <a:t>Allow students to translanguage</a:t>
            </a:r>
            <a:r>
              <a:rPr b="0" i="0" sz="1800"/>
              <a:t>, or use multiple languages within a single sentence. </a:t>
            </a:r>
            <a:r>
              <a:rPr b="1" i="0" sz="1800"/>
              <a:t>Emphasize that they use the vocabulary word as it is presented</a:t>
            </a:r>
            <a:r>
              <a:rPr b="0" i="0" sz="1800"/>
              <a:t>, but otherwise encourage beginners to express themselves however they’re most comfortable.</a:t>
            </a:r>
          </a:p>
        </p:txBody>
      </p:sp>
      <p:sp>
        <p:nvSpPr>
          <p:cNvPr id="12" name="TextBox 11"/>
          <p:cNvSpPr txBox="1"/>
          <p:nvPr/>
        </p:nvSpPr>
        <p:spPr>
          <a:xfrm>
            <a:off x="6574536" y="2843784"/>
            <a:ext cx="3557016" cy="1481328"/>
          </a:xfrm>
          <a:prstGeom prst="rect">
            <a:avLst/>
          </a:prstGeom>
          <a:noFill/>
        </p:spPr>
        <p:txBody>
          <a:bodyPr wrap="square" anchor="ctr">
            <a:spAutoFit/>
          </a:bodyPr>
          <a:lstStyle/>
          <a:p>
            <a:pPr algn="l"/>
            <a:r>
              <a:rPr b="0" i="0" sz="1800"/>
              <a:t>Have beginners participate in structured conversations, but </a:t>
            </a:r>
            <a:r>
              <a:rPr b="1" i="0" sz="1800"/>
              <a:t>make sure they’re ready before including them in the randomization pool </a:t>
            </a:r>
            <a:r>
              <a:rPr b="0" i="0" sz="1800"/>
              <a:t>to be called on whole-class.</a:t>
            </a:r>
          </a:p>
        </p:txBody>
      </p:sp>
      <p:sp>
        <p:nvSpPr>
          <p:cNvPr id="13" name="TextBox 12"/>
          <p:cNvSpPr txBox="1"/>
          <p:nvPr/>
        </p:nvSpPr>
        <p:spPr>
          <a:xfrm>
            <a:off x="137160" y="5157216"/>
            <a:ext cx="5184648" cy="1353312"/>
          </a:xfrm>
          <a:prstGeom prst="rect">
            <a:avLst/>
          </a:prstGeom>
          <a:noFill/>
        </p:spPr>
        <p:txBody>
          <a:bodyPr wrap="square" anchor="ctr">
            <a:spAutoFit/>
          </a:bodyPr>
          <a:lstStyle/>
          <a:p>
            <a:pPr algn="l"/>
            <a:r>
              <a:rPr b="1" i="0" sz="1800"/>
              <a:t>Share the visuals and sentence stems</a:t>
            </a:r>
            <a:r>
              <a:rPr b="0" i="0" sz="1800"/>
              <a:t> with beginners </a:t>
            </a:r>
            <a:r>
              <a:rPr b="1" i="0" sz="1800"/>
              <a:t>the day before</a:t>
            </a:r>
            <a:r>
              <a:rPr b="0" i="0" sz="1800"/>
              <a:t> and have them write out their responses ahead of time. </a:t>
            </a:r>
          </a:p>
          <a:p>
            <a:pPr algn="l"/>
            <a:r>
              <a:rPr b="0" i="0" sz="1800"/>
              <a:t> </a:t>
            </a:r>
            <a:r>
              <a:rPr b="0" i="1" sz="1800"/>
              <a:t>Does your beginner read in Spanish?</a:t>
            </a:r>
            <a:r>
              <a:rPr b="0" i="0" sz="1800"/>
              <a:t> Try providing the Spanish visuals to your newcomer </a:t>
            </a:r>
            <a:r>
              <a:rPr b="1" i="0" sz="1800"/>
              <a:t>the day before</a:t>
            </a:r>
            <a:r>
              <a:rPr b="0" i="0" sz="1800"/>
              <a:t>.</a:t>
            </a:r>
          </a:p>
        </p:txBody>
      </p:sp>
      <p:sp>
        <p:nvSpPr>
          <p:cNvPr id="14" name="TextBox 13"/>
          <p:cNvSpPr txBox="1"/>
          <p:nvPr/>
        </p:nvSpPr>
        <p:spPr>
          <a:xfrm>
            <a:off x="2907792" y="1399032"/>
            <a:ext cx="3118104" cy="3044952"/>
          </a:xfrm>
          <a:prstGeom prst="rect">
            <a:avLst/>
          </a:prstGeom>
          <a:noFill/>
        </p:spPr>
        <p:txBody>
          <a:bodyPr wrap="square" anchor="ctr">
            <a:spAutoFit/>
          </a:bodyPr>
          <a:lstStyle/>
          <a:p>
            <a:pPr algn="l"/>
          </a:p>
          <a:p>
            <a:r>
              <a:t>If sentence stems are complex, </a:t>
            </a:r>
          </a:p>
          <a:p>
            <a:r>
              <a:rPr b="1"/>
              <a:t>encourage beginners to use these alternative stems: </a:t>
            </a:r>
          </a:p>
          <a:p>
            <a:r>
              <a:rPr>
                <a:solidFill>
                  <a:srgbClr val="843C0C"/>
                </a:solidFill>
              </a:rPr>
              <a:t>Observational:</a:t>
            </a:r>
          </a:p>
          <a:p>
            <a:r>
              <a:rPr i="1">
                <a:solidFill>
                  <a:srgbClr val="C55A11"/>
                </a:solidFill>
              </a:rPr>
              <a:t>I notice… or [word] is…</a:t>
            </a:r>
          </a:p>
          <a:p>
            <a:r>
              <a:rPr>
                <a:solidFill>
                  <a:srgbClr val="7030A0"/>
                </a:solidFill>
              </a:rPr>
              <a:t>Relational:</a:t>
            </a:r>
          </a:p>
          <a:p>
            <a:r>
              <a:rPr i="1">
                <a:solidFill>
                  <a:srgbClr val="954ECA"/>
                </a:solidFill>
              </a:rPr>
              <a:t>[word #1] is…, but [word #2] is…</a:t>
            </a:r>
          </a:p>
          <a:p>
            <a:r>
              <a:rPr>
                <a:solidFill>
                  <a:srgbClr val="1F4E79"/>
                </a:solidFill>
              </a:rPr>
              <a:t>Inferential:</a:t>
            </a:r>
          </a:p>
          <a:p>
            <a:r>
              <a:rPr i="1">
                <a:solidFill>
                  <a:srgbClr val="2E75B6"/>
                </a:solidFill>
              </a:rPr>
              <a:t>I think [word]… or I predict [word]…</a:t>
            </a:r>
          </a:p>
        </p:txBody>
      </p:sp>
      <p:pic>
        <p:nvPicPr>
          <p:cNvPr id="15" name="Picture 14" descr="students.png"/>
          <p:cNvPicPr>
            <a:picLocks noChangeAspect="1"/>
          </p:cNvPicPr>
          <p:nvPr/>
        </p:nvPicPr>
        <p:blipFill>
          <a:blip r:embed="rId2"/>
          <a:stretch>
            <a:fillRect/>
          </a:stretch>
        </p:blipFill>
        <p:spPr>
          <a:xfrm>
            <a:off x="960120" y="3154680"/>
            <a:ext cx="978408" cy="978408"/>
          </a:xfrm>
          <a:prstGeom prst="rect">
            <a:avLst/>
          </a:prstGeom>
        </p:spPr>
      </p:pic>
      <p:pic>
        <p:nvPicPr>
          <p:cNvPr id="16" name="Picture 15" descr="noun-wheel-of-fortune-1454005.png"/>
          <p:cNvPicPr>
            <a:picLocks noChangeAspect="1"/>
          </p:cNvPicPr>
          <p:nvPr/>
        </p:nvPicPr>
        <p:blipFill>
          <a:blip r:embed="rId3"/>
          <a:stretch>
            <a:fillRect/>
          </a:stretch>
        </p:blipFill>
        <p:spPr>
          <a:xfrm>
            <a:off x="10168128" y="3118104"/>
            <a:ext cx="969264" cy="969264"/>
          </a:xfrm>
          <a:prstGeom prst="rect">
            <a:avLst/>
          </a:prstGeom>
        </p:spPr>
      </p:pic>
      <p:pic>
        <p:nvPicPr>
          <p:cNvPr id="17" name="Picture 16" descr="teacher.png"/>
          <p:cNvPicPr>
            <a:picLocks noChangeAspect="1"/>
          </p:cNvPicPr>
          <p:nvPr/>
        </p:nvPicPr>
        <p:blipFill>
          <a:blip r:embed="rId4"/>
          <a:stretch>
            <a:fillRect/>
          </a:stretch>
        </p:blipFill>
        <p:spPr>
          <a:xfrm>
            <a:off x="5321808" y="5157216"/>
            <a:ext cx="1052067" cy="1042415"/>
          </a:xfrm>
          <a:prstGeom prst="rect">
            <a:avLst/>
          </a:prstGeom>
        </p:spPr>
      </p:pic>
      <p:pic>
        <p:nvPicPr>
          <p:cNvPr id="18" name="Picture 17" descr="sitting_student.png"/>
          <p:cNvPicPr>
            <a:picLocks noChangeAspect="1"/>
          </p:cNvPicPr>
          <p:nvPr/>
        </p:nvPicPr>
        <p:blipFill>
          <a:blip r:embed="rId5"/>
          <a:stretch>
            <a:fillRect/>
          </a:stretch>
        </p:blipFill>
        <p:spPr>
          <a:xfrm>
            <a:off x="5806440" y="5733288"/>
            <a:ext cx="768096" cy="768096"/>
          </a:xfrm>
          <a:prstGeom prst="rect">
            <a:avLst/>
          </a:prstGeom>
        </p:spPr>
      </p:pic>
      <p:pic>
        <p:nvPicPr>
          <p:cNvPr id="19" name="Picture 18" descr="pacman.png"/>
          <p:cNvPicPr>
            <a:picLocks noChangeAspect="1"/>
          </p:cNvPicPr>
          <p:nvPr/>
        </p:nvPicPr>
        <p:blipFill>
          <a:blip r:embed="rId6"/>
          <a:stretch>
            <a:fillRect/>
          </a:stretch>
        </p:blipFill>
        <p:spPr>
          <a:xfrm>
            <a:off x="11027664" y="1709928"/>
            <a:ext cx="795051" cy="457200"/>
          </a:xfrm>
          <a:prstGeom prst="rect">
            <a:avLst/>
          </a:prstGeom>
        </p:spPr>
      </p:pic>
      <p:pic>
        <p:nvPicPr>
          <p:cNvPr id="20" name="Picture 19" descr="cl.png"/>
          <p:cNvPicPr>
            <a:picLocks noChangeAspect="1"/>
          </p:cNvPicPr>
          <p:nvPr/>
        </p:nvPicPr>
        <p:blipFill>
          <a:blip r:embed="rId7"/>
          <a:stretch>
            <a:fillRect/>
          </a:stretch>
        </p:blipFill>
        <p:spPr>
          <a:xfrm>
            <a:off x="11494008" y="6537960"/>
            <a:ext cx="685800" cy="192024"/>
          </a:xfrm>
          <a:prstGeom prst="rect">
            <a:avLst/>
          </a:prstGeom>
        </p:spPr>
      </p:pic>
      <p:pic>
        <p:nvPicPr>
          <p:cNvPr id="21" name="Picture 20" descr="logo.png"/>
          <p:cNvPicPr>
            <a:picLocks noChangeAspect="1"/>
          </p:cNvPicPr>
          <p:nvPr/>
        </p:nvPicPr>
        <p:blipFill>
          <a:blip r:embed="rId8"/>
          <a:stretch>
            <a:fillRect/>
          </a:stretch>
        </p:blipFill>
        <p:spPr>
          <a:xfrm>
            <a:off x="9061704" y="6510528"/>
            <a:ext cx="1967537" cy="237744"/>
          </a:xfrm>
          <a:prstGeom prst="rect">
            <a:avLst/>
          </a:prstGeom>
        </p:spPr>
      </p:pic>
      <p:pic>
        <p:nvPicPr>
          <p:cNvPr id="22" name="Picture 21" descr="bubble1.png"/>
          <p:cNvPicPr>
            <a:picLocks noChangeAspect="1"/>
          </p:cNvPicPr>
          <p:nvPr/>
        </p:nvPicPr>
        <p:blipFill>
          <a:blip r:embed="rId9"/>
          <a:stretch>
            <a:fillRect/>
          </a:stretch>
        </p:blipFill>
        <p:spPr>
          <a:xfrm>
            <a:off x="10899648" y="5394960"/>
            <a:ext cx="1115568" cy="393192"/>
          </a:xfrm>
          <a:prstGeom prst="rect">
            <a:avLst/>
          </a:prstGeom>
        </p:spPr>
      </p:pic>
      <p:pic>
        <p:nvPicPr>
          <p:cNvPr id="23" name="Picture 22" descr="bubble2.png"/>
          <p:cNvPicPr>
            <a:picLocks noChangeAspect="1"/>
          </p:cNvPicPr>
          <p:nvPr/>
        </p:nvPicPr>
        <p:blipFill>
          <a:blip r:embed="rId10"/>
          <a:stretch>
            <a:fillRect/>
          </a:stretch>
        </p:blipFill>
        <p:spPr>
          <a:xfrm>
            <a:off x="10899648" y="5861304"/>
            <a:ext cx="1115568" cy="393192"/>
          </a:xfrm>
          <a:prstGeom prst="rect">
            <a:avLst/>
          </a:prstGeom>
        </p:spPr>
      </p:pic>
      <p:pic>
        <p:nvPicPr>
          <p:cNvPr id="24" name="Picture 23" descr="b1.png"/>
          <p:cNvPicPr>
            <a:picLocks noChangeAspect="1"/>
          </p:cNvPicPr>
          <p:nvPr/>
        </p:nvPicPr>
        <p:blipFill>
          <a:blip r:embed="rId11"/>
          <a:stretch>
            <a:fillRect/>
          </a:stretch>
        </p:blipFill>
        <p:spPr>
          <a:xfrm>
            <a:off x="11055096" y="5239512"/>
            <a:ext cx="800901" cy="539496"/>
          </a:xfrm>
          <a:prstGeom prst="rect">
            <a:avLst/>
          </a:prstGeom>
        </p:spPr>
      </p:pic>
      <p:pic>
        <p:nvPicPr>
          <p:cNvPr id="25" name="Picture 24" descr="b2.png"/>
          <p:cNvPicPr>
            <a:picLocks noChangeAspect="1"/>
          </p:cNvPicPr>
          <p:nvPr/>
        </p:nvPicPr>
        <p:blipFill>
          <a:blip r:embed="rId12"/>
          <a:stretch>
            <a:fillRect/>
          </a:stretch>
        </p:blipFill>
        <p:spPr>
          <a:xfrm>
            <a:off x="11055096" y="5788152"/>
            <a:ext cx="770311" cy="539496"/>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sp>
        <p:nvSpPr>
          <p:cNvPr id="2" name="TextBox 1"/>
          <p:cNvSpPr txBox="1"/>
          <p:nvPr/>
        </p:nvSpPr>
        <p:spPr>
          <a:xfrm>
            <a:off x="1" y="0"/>
            <a:ext cx="7808975" cy="5266944"/>
          </a:xfrm>
          <a:prstGeom prst="rect">
            <a:avLst/>
          </a:prstGeom>
          <a:noFill/>
        </p:spPr>
        <p:txBody>
          <a:bodyPr wrap="none">
            <a:spAutoFit/>
          </a:bodyPr>
          <a:lstStyle/>
          <a:p>
            <a:pPr>
              <a:defRPr sz="2400" b="1" i="0" u="sng"/>
            </a:pPr>
            <a:r>
              <a:t>Warm-Up</a:t>
            </a:r>
          </a:p>
        </p:txBody>
      </p:sp>
      <p:pic>
        <p:nvPicPr>
          <p:cNvPr id="3" name="Picture 2" descr="logo.png"/>
          <p:cNvPicPr>
            <a:picLocks noChangeAspect="1"/>
          </p:cNvPicPr>
          <p:nvPr/>
        </p:nvPicPr>
        <p:blipFill>
          <a:blip r:embed="rId2"/>
          <a:stretch>
            <a:fillRect/>
          </a:stretch>
        </p:blipFill>
        <p:spPr>
          <a:xfrm>
            <a:off x="0" y="6611112"/>
            <a:ext cx="1995054" cy="241069"/>
          </a:xfrm>
          <a:prstGeom prst="rect">
            <a:avLst/>
          </a:prstGeom>
        </p:spPr>
      </p:pic>
      <p:pic>
        <p:nvPicPr>
          <p:cNvPr id="4" name="Picture 3" descr="bracket1_purple.png"/>
          <p:cNvPicPr>
            <a:picLocks noChangeAspect="1"/>
          </p:cNvPicPr>
          <p:nvPr/>
        </p:nvPicPr>
        <p:blipFill>
          <a:blip r:embed="rId3"/>
          <a:stretch>
            <a:fillRect/>
          </a:stretch>
        </p:blipFill>
        <p:spPr>
          <a:xfrm>
            <a:off x="420624" y="658368"/>
            <a:ext cx="935695" cy="758952"/>
          </a:xfrm>
          <a:prstGeom prst="rect">
            <a:avLst/>
          </a:prstGeom>
        </p:spPr>
      </p:pic>
      <p:pic>
        <p:nvPicPr>
          <p:cNvPr id="5" name="Picture 4" descr="pacman.png"/>
          <p:cNvPicPr>
            <a:picLocks noChangeAspect="1"/>
          </p:cNvPicPr>
          <p:nvPr/>
        </p:nvPicPr>
        <p:blipFill>
          <a:blip r:embed="rId4"/>
          <a:stretch>
            <a:fillRect/>
          </a:stretch>
        </p:blipFill>
        <p:spPr>
          <a:xfrm>
            <a:off x="1554480" y="832104"/>
            <a:ext cx="795051" cy="457200"/>
          </a:xfrm>
          <a:prstGeom prst="rect">
            <a:avLst/>
          </a:prstGeom>
        </p:spPr>
      </p:pic>
      <p:pic>
        <p:nvPicPr>
          <p:cNvPr id="6" name="Picture 5" descr="noun-write-1439720.png"/>
          <p:cNvPicPr>
            <a:picLocks noChangeAspect="1"/>
          </p:cNvPicPr>
          <p:nvPr/>
        </p:nvPicPr>
        <p:blipFill>
          <a:blip r:embed="rId5"/>
          <a:stretch>
            <a:fillRect/>
          </a:stretch>
        </p:blipFill>
        <p:spPr>
          <a:xfrm>
            <a:off x="685800" y="832104"/>
            <a:ext cx="457200" cy="457200"/>
          </a:xfrm>
          <a:prstGeom prst="rect">
            <a:avLst/>
          </a:prstGeom>
        </p:spPr>
      </p:pic>
      <p:pic>
        <p:nvPicPr>
          <p:cNvPr id="7" name="Picture 6" descr="eyes.png"/>
          <p:cNvPicPr>
            <a:picLocks noChangeAspect="1"/>
          </p:cNvPicPr>
          <p:nvPr/>
        </p:nvPicPr>
        <p:blipFill>
          <a:blip r:embed="rId6"/>
          <a:stretch>
            <a:fillRect/>
          </a:stretch>
        </p:blipFill>
        <p:spPr>
          <a:xfrm>
            <a:off x="2286000" y="1920240"/>
            <a:ext cx="758952" cy="758952"/>
          </a:xfrm>
          <a:prstGeom prst="rect">
            <a:avLst/>
          </a:prstGeom>
        </p:spPr>
      </p:pic>
      <p:pic>
        <p:nvPicPr>
          <p:cNvPr id="8" name="Picture 7" descr="question_cloud.png"/>
          <p:cNvPicPr>
            <a:picLocks noChangeAspect="1"/>
          </p:cNvPicPr>
          <p:nvPr/>
        </p:nvPicPr>
        <p:blipFill>
          <a:blip r:embed="rId7"/>
          <a:stretch>
            <a:fillRect/>
          </a:stretch>
        </p:blipFill>
        <p:spPr>
          <a:xfrm>
            <a:off x="2139696" y="4279392"/>
            <a:ext cx="886968" cy="914400"/>
          </a:xfrm>
          <a:prstGeom prst="rect">
            <a:avLst/>
          </a:prstGeom>
        </p:spPr>
      </p:pic>
      <p:sp>
        <p:nvSpPr>
          <p:cNvPr id="9" name="TextBox 8"/>
          <p:cNvSpPr txBox="1"/>
          <p:nvPr/>
        </p:nvSpPr>
        <p:spPr>
          <a:xfrm>
            <a:off x="-18288" y="1645920"/>
            <a:ext cx="3063240" cy="3785615"/>
          </a:xfrm>
          <a:prstGeom prst="rect">
            <a:avLst/>
          </a:prstGeom>
          <a:noFill/>
        </p:spPr>
        <p:txBody>
          <a:bodyPr wrap="square">
            <a:spAutoFit/>
          </a:bodyPr>
          <a:lstStyle/>
          <a:p>
            <a:pPr>
              <a:defRPr sz="2400"/>
            </a:pPr>
            <a:r>
              <a:rPr b="1" i="0"/>
              <a:t>5 things you notice in this image.
</a:t>
            </a:r>
            <a:r>
              <a:rPr b="0" i="1"/>
              <a:t>I notice…
</a:t>
            </a:r>
            <a:r>
              <a:rPr b="1" i="0"/>
              <a:t>1 thing you wonder about in this image.
</a:t>
            </a:r>
            <a:r>
              <a:rPr b="0" i="1"/>
              <a:t>I wonder…</a:t>
            </a:r>
          </a:p>
        </p:txBody>
      </p:sp>
      <p:pic>
        <p:nvPicPr>
          <p:cNvPr id="10" name="Picture 9" descr="cl.png"/>
          <p:cNvPicPr>
            <a:picLocks noChangeAspect="1"/>
          </p:cNvPicPr>
          <p:nvPr/>
        </p:nvPicPr>
        <p:blipFill>
          <a:blip r:embed="rId8"/>
          <a:stretch>
            <a:fillRect/>
          </a:stretch>
        </p:blipFill>
        <p:spPr>
          <a:xfrm>
            <a:off x="2130552" y="6611112"/>
            <a:ext cx="881743" cy="246888"/>
          </a:xfrm>
          <a:prstGeom prst="rect">
            <a:avLst/>
          </a:prstGeom>
        </p:spPr>
      </p:pic>
      <p:pic>
        <p:nvPicPr>
          <p:cNvPr id="11" name="Picture 10" descr="Soc8006i.png"/>
          <p:cNvPicPr>
            <a:picLocks noChangeAspect="1"/>
          </p:cNvPicPr>
          <p:nvPr/>
        </p:nvPicPr>
        <p:blipFill>
          <a:blip r:embed="rId9"/>
          <a:stretch>
            <a:fillRect/>
          </a:stretch>
        </p:blipFill>
        <p:spPr>
          <a:xfrm>
            <a:off x="3044952" y="0"/>
            <a:ext cx="9144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EEF7E9"/>
        </a:solidFill>
        <a:effectLst/>
      </p:bgPr>
    </p:bg>
    <p:spTree>
      <p:nvGrpSpPr>
        <p:cNvPr id="1" name=""/>
        <p:cNvGrpSpPr/>
        <p:nvPr/>
      </p:nvGrpSpPr>
      <p:grpSpPr/>
      <p:sp>
        <p:nvSpPr>
          <p:cNvPr id="2" name="TextBox 1"/>
          <p:cNvSpPr txBox="1"/>
          <p:nvPr/>
        </p:nvSpPr>
        <p:spPr>
          <a:xfrm>
            <a:off x="54864" y="18288"/>
            <a:ext cx="2788920" cy="3529584"/>
          </a:xfrm>
          <a:prstGeom prst="rect">
            <a:avLst/>
          </a:prstGeom>
          <a:noFill/>
        </p:spPr>
        <p:txBody>
          <a:bodyPr wrap="square">
            <a:spAutoFit/>
          </a:bodyPr>
          <a:lstStyle/>
          <a:p>
            <a:pPr>
              <a:spcAft>
                <a:spcPts val="800"/>
              </a:spcAft>
              <a:defRPr sz="1800" b="1" u="sng">
                <a:solidFill>
                  <a:srgbClr val="000000"/>
                </a:solidFill>
              </a:defRPr>
            </a:pPr>
            <a:r>
              <a:t>Objectives Conversation</a:t>
            </a:r>
          </a:p>
          <a:p>
            <a:pPr>
              <a:spcAft>
                <a:spcPts val="1000"/>
              </a:spcAft>
            </a:pPr>
            <a:r>
              <a:rPr sz="1800" b="0">
                <a:solidFill>
                  <a:srgbClr val="000000"/>
                </a:solidFill>
              </a:rPr>
              <a:t>Based on the </a:t>
            </a:r>
            <a:r>
              <a:rPr sz="1800" b="1">
                <a:solidFill>
                  <a:srgbClr val="000000"/>
                </a:solidFill>
              </a:rPr>
              <a:t>language objective</a:t>
            </a:r>
            <a:r>
              <a:rPr sz="1800" b="0">
                <a:solidFill>
                  <a:srgbClr val="000000"/>
                </a:solidFill>
              </a:rPr>
              <a:t> and the images,
complete one of these:</a:t>
            </a:r>
          </a:p>
          <a:p>
            <a:pPr marL="256032" indent="-146304">
              <a:spcAft>
                <a:spcPts val="800"/>
              </a:spcAft>
              <a:buChar char="•"/>
              <a:defRPr>
                <a:solidFill>
                  <a:srgbClr val="548235"/>
                </a:solidFill>
              </a:defRPr>
            </a:pPr>
            <a:r>
              <a:rPr sz="1800" i="1">
                <a:solidFill>
                  <a:srgbClr val="548235"/>
                </a:solidFill>
              </a:rPr>
              <a:t>I think the question is asking...</a:t>
            </a:r>
          </a:p>
          <a:p>
            <a:pPr marL="256032" indent="-146304">
              <a:spcAft>
                <a:spcPts val="800"/>
              </a:spcAft>
              <a:buChar char="•"/>
              <a:defRPr>
                <a:solidFill>
                  <a:srgbClr val="000000"/>
                </a:solidFill>
              </a:defRPr>
            </a:pPr>
            <a:r>
              <a:rPr sz="1800" i="1">
                <a:solidFill>
                  <a:srgbClr val="000000"/>
                </a:solidFill>
              </a:rPr>
              <a:t>I think that the term _____ means... because...</a:t>
            </a:r>
          </a:p>
          <a:p>
            <a:pPr marL="256032" indent="-146304">
              <a:spcAft>
                <a:spcPts val="800"/>
              </a:spcAft>
              <a:buChar char="•"/>
              <a:defRPr>
                <a:solidFill>
                  <a:srgbClr val="548235"/>
                </a:solidFill>
              </a:defRPr>
            </a:pPr>
            <a:r>
              <a:rPr sz="1800" i="1">
                <a:solidFill>
                  <a:srgbClr val="548235"/>
                </a:solidFill>
              </a:rPr>
              <a:t>The picture makes me think of... because...</a:t>
            </a:r>
          </a:p>
        </p:txBody>
      </p:sp>
      <p:cxnSp>
        <p:nvCxnSpPr>
          <p:cNvPr id="3" name="Connector 2"/>
          <p:cNvCxnSpPr/>
          <p:nvPr/>
        </p:nvCxnSpPr>
        <p:spPr>
          <a:xfrm>
            <a:off x="3044952" y="0"/>
            <a:ext cx="0" cy="685800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4" name="Picture 3" descr="noun-thumbs-up-2169240.png"/>
          <p:cNvPicPr>
            <a:picLocks noChangeAspect="1"/>
          </p:cNvPicPr>
          <p:nvPr/>
        </p:nvPicPr>
        <p:blipFill>
          <a:blip r:embed="rId2"/>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3"/>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4"/>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5"/>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6"/>
          <a:stretch>
            <a:fillRect/>
          </a:stretch>
        </p:blipFill>
        <p:spPr>
          <a:xfrm>
            <a:off x="886968" y="4782312"/>
            <a:ext cx="676656" cy="274320"/>
          </a:xfrm>
          <a:prstGeom prst="rect">
            <a:avLst/>
          </a:prstGeom>
        </p:spPr>
      </p:pic>
      <p:pic>
        <p:nvPicPr>
          <p:cNvPr id="9" name="Picture 8" descr="group.png"/>
          <p:cNvPicPr>
            <a:picLocks noChangeAspect="1"/>
          </p:cNvPicPr>
          <p:nvPr/>
        </p:nvPicPr>
        <p:blipFill>
          <a:blip r:embed="rId7"/>
          <a:stretch>
            <a:fillRect/>
          </a:stretch>
        </p:blipFill>
        <p:spPr>
          <a:xfrm>
            <a:off x="1956816" y="4672584"/>
            <a:ext cx="594360" cy="493776"/>
          </a:xfrm>
          <a:prstGeom prst="rect">
            <a:avLst/>
          </a:prstGeom>
        </p:spPr>
      </p:pic>
      <p:pic>
        <p:nvPicPr>
          <p:cNvPr id="10" name="Picture 9" descr="white-shoe.png"/>
          <p:cNvPicPr>
            <a:picLocks noChangeAspect="1"/>
          </p:cNvPicPr>
          <p:nvPr/>
        </p:nvPicPr>
        <p:blipFill>
          <a:blip r:embed="rId8"/>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9"/>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0"/>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1"/>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2"/>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3"/>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4"/>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5"/>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6"/>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Signal: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Share: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7"/>
          <a:stretch>
            <a:fillRect/>
          </a:stretch>
        </p:blipFill>
        <p:spPr>
          <a:xfrm>
            <a:off x="1408176" y="4069080"/>
            <a:ext cx="466344" cy="365760"/>
          </a:xfrm>
          <a:prstGeom prst="rect">
            <a:avLst/>
          </a:prstGeom>
        </p:spPr>
      </p:pic>
      <p:pic>
        <p:nvPicPr>
          <p:cNvPr id="26" name="Picture 25" descr="bracket2_orange.png"/>
          <p:cNvPicPr>
            <a:picLocks noChangeAspect="1"/>
          </p:cNvPicPr>
          <p:nvPr/>
        </p:nvPicPr>
        <p:blipFill>
          <a:blip r:embed="rId18"/>
          <a:stretch>
            <a:fillRect/>
          </a:stretch>
        </p:blipFill>
        <p:spPr>
          <a:xfrm>
            <a:off x="822960" y="4672584"/>
            <a:ext cx="795528" cy="502920"/>
          </a:xfrm>
          <a:prstGeom prst="rect">
            <a:avLst/>
          </a:prstGeom>
        </p:spPr>
      </p:pic>
      <p:pic>
        <p:nvPicPr>
          <p:cNvPr id="27" name="Picture 26" descr="bracket3_orange.png"/>
          <p:cNvPicPr>
            <a:picLocks noChangeAspect="1"/>
          </p:cNvPicPr>
          <p:nvPr/>
        </p:nvPicPr>
        <p:blipFill>
          <a:blip r:embed="rId19"/>
          <a:stretch>
            <a:fillRect/>
          </a:stretch>
        </p:blipFill>
        <p:spPr>
          <a:xfrm>
            <a:off x="2423160" y="5413248"/>
            <a:ext cx="274320" cy="274320"/>
          </a:xfrm>
          <a:prstGeom prst="rect">
            <a:avLst/>
          </a:prstGeom>
        </p:spPr>
      </p:pic>
      <p:pic>
        <p:nvPicPr>
          <p:cNvPr id="28" name="Picture 27" descr="bracket4_orange.png"/>
          <p:cNvPicPr>
            <a:picLocks noChangeAspect="1"/>
          </p:cNvPicPr>
          <p:nvPr/>
        </p:nvPicPr>
        <p:blipFill>
          <a:blip r:embed="rId20"/>
          <a:stretch>
            <a:fillRect/>
          </a:stretch>
        </p:blipFill>
        <p:spPr>
          <a:xfrm>
            <a:off x="786384" y="5943600"/>
            <a:ext cx="786384" cy="548640"/>
          </a:xfrm>
          <a:prstGeom prst="rect">
            <a:avLst/>
          </a:prstGeom>
        </p:spPr>
      </p:pic>
      <p:pic>
        <p:nvPicPr>
          <p:cNvPr id="29" name="Picture 28" descr="logo.png"/>
          <p:cNvPicPr>
            <a:picLocks noChangeAspect="1"/>
          </p:cNvPicPr>
          <p:nvPr/>
        </p:nvPicPr>
        <p:blipFill>
          <a:blip r:embed="rId21"/>
          <a:stretch>
            <a:fillRect/>
          </a:stretch>
        </p:blipFill>
        <p:spPr>
          <a:xfrm>
            <a:off x="0" y="6611112"/>
            <a:ext cx="1995054" cy="241069"/>
          </a:xfrm>
          <a:prstGeom prst="rect">
            <a:avLst/>
          </a:prstGeom>
        </p:spPr>
      </p:pic>
      <p:pic>
        <p:nvPicPr>
          <p:cNvPr id="30" name="Picture 29" descr="cl.png"/>
          <p:cNvPicPr>
            <a:picLocks noChangeAspect="1"/>
          </p:cNvPicPr>
          <p:nvPr/>
        </p:nvPicPr>
        <p:blipFill>
          <a:blip r:embed="rId22"/>
          <a:stretch>
            <a:fillRect/>
          </a:stretch>
        </p:blipFill>
        <p:spPr>
          <a:xfrm>
            <a:off x="2130552" y="6611112"/>
            <a:ext cx="881743" cy="246888"/>
          </a:xfrm>
          <a:prstGeom prst="rect">
            <a:avLst/>
          </a:prstGeom>
        </p:spPr>
      </p:pic>
      <p:sp>
        <p:nvSpPr>
          <p:cNvPr id="31" name="TextBox 30"/>
          <p:cNvSpPr txBox="1"/>
          <p:nvPr/>
        </p:nvSpPr>
        <p:spPr>
          <a:xfrm>
            <a:off x="3401568" y="118872"/>
            <a:ext cx="5440680" cy="457200"/>
          </a:xfrm>
          <a:prstGeom prst="rect">
            <a:avLst/>
          </a:prstGeom>
          <a:noFill/>
        </p:spPr>
        <p:txBody>
          <a:bodyPr wrap="square">
            <a:spAutoFit/>
          </a:bodyPr>
          <a:lstStyle/>
          <a:p>
            <a:pPr>
              <a:defRPr sz="3200" b="1" i="0" u="none">
                <a:solidFill>
                  <a:srgbClr val="000000"/>
                </a:solidFill>
              </a:defRPr>
            </a:pPr>
            <a:r>
              <a:t>Today’s Focus: </a:t>
            </a:r>
            <a:r>
              <a:rPr sz="2700" b="1">
                <a:solidFill>
                  <a:srgbClr val="7030A0"/>
                </a:solidFill>
              </a:rPr>
              <a:t>annex/annexation</a:t>
            </a:r>
          </a:p>
        </p:txBody>
      </p:sp>
      <p:sp>
        <p:nvSpPr>
          <p:cNvPr id="32" name="TextBox 31"/>
          <p:cNvSpPr txBox="1"/>
          <p:nvPr/>
        </p:nvSpPr>
        <p:spPr>
          <a:xfrm>
            <a:off x="3401568" y="1325880"/>
            <a:ext cx="4572000" cy="411480"/>
          </a:xfrm>
          <a:prstGeom prst="rect">
            <a:avLst/>
          </a:prstGeom>
          <a:noFill/>
        </p:spPr>
        <p:txBody>
          <a:bodyPr wrap="square">
            <a:spAutoFit/>
          </a:bodyPr>
          <a:lstStyle/>
          <a:p>
            <a:pPr>
              <a:defRPr sz="3200" b="1" i="0" u="sng">
                <a:solidFill>
                  <a:srgbClr val="000000"/>
                </a:solidFill>
              </a:defRPr>
            </a:pPr>
            <a:r>
              <a:t>Content Objective</a:t>
            </a:r>
          </a:p>
        </p:txBody>
      </p:sp>
      <p:sp>
        <p:nvSpPr>
          <p:cNvPr id="33" name="__dynamic_autofit__TextBox 32"/>
          <p:cNvSpPr txBox="1"/>
          <p:nvPr/>
        </p:nvSpPr>
        <p:spPr>
          <a:xfrm>
            <a:off x="3401568" y="1874519"/>
            <a:ext cx="5440680" cy="1005840"/>
          </a:xfrm>
          <a:prstGeom prst="rect">
            <a:avLst/>
          </a:prstGeom>
          <a:noFill/>
        </p:spPr>
        <p:txBody>
          <a:bodyPr wrap="square">
            <a:noAutofit/>
          </a:bodyPr>
          <a:lstStyle/>
          <a:p>
            <a:pPr>
              <a:defRPr/>
            </a:pPr>
            <a:r>
              <a:rPr sz="2400">
                <a:solidFill>
                  <a:srgbClr val="000000"/>
                </a:solidFill>
              </a:rPr>
              <a:t>Today we will talk about </a:t>
            </a:r>
            <a:r>
              <a:rPr sz="2400" b="1">
                <a:solidFill>
                  <a:srgbClr val="7030A0"/>
                </a:solidFill>
              </a:rPr>
              <a:t>annex/annexation</a:t>
            </a:r>
            <a:r>
              <a:rPr sz="2400">
                <a:solidFill>
                  <a:srgbClr val="000000"/>
                </a:solidFill>
              </a:rPr>
              <a:t>.</a:t>
            </a:r>
          </a:p>
        </p:txBody>
      </p:sp>
      <p:sp>
        <p:nvSpPr>
          <p:cNvPr id="34" name="TextBox 33"/>
          <p:cNvSpPr txBox="1"/>
          <p:nvPr/>
        </p:nvSpPr>
        <p:spPr>
          <a:xfrm>
            <a:off x="3401568" y="2871216"/>
            <a:ext cx="4572000" cy="411480"/>
          </a:xfrm>
          <a:prstGeom prst="rect">
            <a:avLst/>
          </a:prstGeom>
          <a:noFill/>
        </p:spPr>
        <p:txBody>
          <a:bodyPr wrap="square">
            <a:spAutoFit/>
          </a:bodyPr>
          <a:lstStyle/>
          <a:p>
            <a:pPr>
              <a:defRPr sz="2600" b="1" i="0" u="sng">
                <a:solidFill>
                  <a:srgbClr val="000000"/>
                </a:solidFill>
              </a:defRPr>
            </a:pPr>
            <a:r>
              <a:t>Language Objective</a:t>
            </a:r>
          </a:p>
        </p:txBody>
      </p:sp>
      <p:sp>
        <p:nvSpPr>
          <p:cNvPr id="35" name="TextBox 34"/>
          <p:cNvSpPr txBox="1"/>
          <p:nvPr/>
        </p:nvSpPr>
        <p:spPr>
          <a:xfrm>
            <a:off x="3401568" y="3300984"/>
            <a:ext cx="5212080" cy="402336"/>
          </a:xfrm>
          <a:prstGeom prst="rect">
            <a:avLst/>
          </a:prstGeom>
          <a:noFill/>
        </p:spPr>
        <p:txBody>
          <a:bodyPr wrap="square">
            <a:spAutoFit/>
          </a:bodyPr>
          <a:lstStyle/>
          <a:p>
            <a:pPr>
              <a:defRPr sz="1800" b="0" i="0" u="none">
                <a:solidFill>
                  <a:srgbClr val="000000"/>
                </a:solidFill>
              </a:defRPr>
            </a:pPr>
            <a:r>
              <a:t>In complete sentences, I can answer this question using the vocabulary words to the right:</a:t>
            </a:r>
          </a:p>
        </p:txBody>
      </p:sp>
      <p:sp>
        <p:nvSpPr>
          <p:cNvPr id="36" name="__dynamic_autofit__TextBox 35"/>
          <p:cNvSpPr txBox="1"/>
          <p:nvPr/>
        </p:nvSpPr>
        <p:spPr>
          <a:xfrm>
            <a:off x="3401568" y="4160520"/>
            <a:ext cx="5303520" cy="566928"/>
          </a:xfrm>
          <a:prstGeom prst="rect">
            <a:avLst/>
          </a:prstGeom>
          <a:noFill/>
        </p:spPr>
        <p:txBody>
          <a:bodyPr wrap="square">
            <a:noAutofit/>
          </a:bodyPr>
          <a:lstStyle/>
          <a:p>
            <a:pPr>
              <a:defRPr sz="1600"/>
            </a:pPr>
            <a:r>
              <a:rPr sz="1600"/>
              <a:t>Why would country #2 want to be </a:t>
            </a:r>
            <a:r>
              <a:rPr sz="1600" b="1">
                <a:solidFill>
                  <a:srgbClr val="7030A0"/>
                </a:solidFill>
              </a:rPr>
              <a:t>annexed</a:t>
            </a:r>
            <a:r>
              <a:rPr sz="1600"/>
              <a:t> with country #1?</a:t>
            </a:r>
          </a:p>
        </p:txBody>
      </p:sp>
      <p:sp>
        <p:nvSpPr>
          <p:cNvPr id="37" name="__dynamic_autofit__TextBox 36"/>
          <p:cNvSpPr txBox="1"/>
          <p:nvPr/>
        </p:nvSpPr>
        <p:spPr>
          <a:xfrm>
            <a:off x="3401568" y="4773168"/>
            <a:ext cx="5303520" cy="621792"/>
          </a:xfrm>
          <a:prstGeom prst="rect">
            <a:avLst/>
          </a:prstGeom>
          <a:noFill/>
        </p:spPr>
        <p:txBody>
          <a:bodyPr wrap="square">
            <a:noAutofit/>
          </a:bodyPr>
          <a:lstStyle/>
          <a:p>
            <a:pPr>
              <a:defRPr/>
            </a:pPr>
            <a:r>
              <a:rPr sz="1800" i="1"/>
              <a:t>Country #2 would want to be </a:t>
            </a:r>
            <a:r>
              <a:rPr sz="1800" i="1" b="1">
                <a:solidFill>
                  <a:srgbClr val="7030A0"/>
                </a:solidFill>
              </a:rPr>
              <a:t>annexed</a:t>
            </a:r>
            <a:r>
              <a:rPr sz="1800" i="1"/>
              <a:t> with country #1 because...</a:t>
            </a:r>
          </a:p>
        </p:txBody>
      </p:sp>
      <p:pic>
        <p:nvPicPr>
          <p:cNvPr id="38" name="Picture 37" descr="Soc8006w.png"/>
          <p:cNvPicPr>
            <a:picLocks noChangeAspect="1"/>
          </p:cNvPicPr>
          <p:nvPr/>
        </p:nvPicPr>
        <p:blipFill>
          <a:blip r:embed="rId23"/>
          <a:stretch>
            <a:fillRect/>
          </a:stretch>
        </p:blipFill>
        <p:spPr>
          <a:xfrm>
            <a:off x="9144000" y="1133856"/>
            <a:ext cx="3054096" cy="2286000"/>
          </a:xfrm>
          <a:prstGeom prst="rect">
            <a:avLst/>
          </a:prstGeom>
        </p:spPr>
      </p:pic>
      <p:pic>
        <p:nvPicPr>
          <p:cNvPr id="39" name="Picture 38" descr="Soc8082w.png"/>
          <p:cNvPicPr>
            <a:picLocks noChangeAspect="1"/>
          </p:cNvPicPr>
          <p:nvPr/>
        </p:nvPicPr>
        <p:blipFill>
          <a:blip r:embed="rId24"/>
          <a:stretch>
            <a:fillRect/>
          </a:stretch>
        </p:blipFill>
        <p:spPr>
          <a:xfrm>
            <a:off x="9144000" y="3438144"/>
            <a:ext cx="3054096" cy="2286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Soc8006i.png"/>
          <p:cNvPicPr>
            <a:picLocks noChangeAspect="1"/>
          </p:cNvPicPr>
          <p:nvPr/>
        </p:nvPicPr>
        <p:blipFill>
          <a:blip r:embed="rId3"/>
          <a:stretch>
            <a:fillRect/>
          </a:stretch>
        </p:blipFill>
        <p:spPr>
          <a:xfrm>
            <a:off x="3044952" y="0"/>
            <a:ext cx="9144000" cy="6858000"/>
          </a:xfrm>
          <a:prstGeom prst="rect">
            <a:avLst/>
          </a:prstGeom>
        </p:spPr>
      </p:pic>
      <p:pic>
        <p:nvPicPr>
          <p:cNvPr id="4" name="Picture 3" descr="noun-thumbs-up-2169240.png"/>
          <p:cNvPicPr>
            <a:picLocks noChangeAspect="1"/>
          </p:cNvPicPr>
          <p:nvPr/>
        </p:nvPicPr>
        <p:blipFill>
          <a:blip r:embed="rId4"/>
          <a:stretch>
            <a:fillRect/>
          </a:stretch>
        </p:blipFill>
        <p:spPr>
          <a:xfrm>
            <a:off x="886968" y="4069080"/>
            <a:ext cx="365760" cy="365760"/>
          </a:xfrm>
          <a:prstGeom prst="rect">
            <a:avLst/>
          </a:prstGeom>
        </p:spPr>
      </p:pic>
      <p:pic>
        <p:nvPicPr>
          <p:cNvPr id="5" name="Picture 4" descr="noun-stand-up-4058566.png"/>
          <p:cNvPicPr>
            <a:picLocks noChangeAspect="1"/>
          </p:cNvPicPr>
          <p:nvPr/>
        </p:nvPicPr>
        <p:blipFill>
          <a:blip r:embed="rId5"/>
          <a:stretch>
            <a:fillRect/>
          </a:stretch>
        </p:blipFill>
        <p:spPr>
          <a:xfrm>
            <a:off x="1463040" y="4069080"/>
            <a:ext cx="365760" cy="365760"/>
          </a:xfrm>
          <a:prstGeom prst="rect">
            <a:avLst/>
          </a:prstGeom>
        </p:spPr>
      </p:pic>
      <p:pic>
        <p:nvPicPr>
          <p:cNvPr id="6" name="Picture 5" descr="noun-raise-hand-1471169.png"/>
          <p:cNvPicPr>
            <a:picLocks noChangeAspect="1"/>
          </p:cNvPicPr>
          <p:nvPr/>
        </p:nvPicPr>
        <p:blipFill>
          <a:blip r:embed="rId6"/>
          <a:stretch>
            <a:fillRect/>
          </a:stretch>
        </p:blipFill>
        <p:spPr>
          <a:xfrm>
            <a:off x="2039112" y="4069080"/>
            <a:ext cx="365760" cy="365760"/>
          </a:xfrm>
          <a:prstGeom prst="rect">
            <a:avLst/>
          </a:prstGeom>
        </p:spPr>
      </p:pic>
      <p:pic>
        <p:nvPicPr>
          <p:cNvPr id="7" name="Picture 6" descr="noun-think-1730977.png"/>
          <p:cNvPicPr>
            <a:picLocks noChangeAspect="1"/>
          </p:cNvPicPr>
          <p:nvPr/>
        </p:nvPicPr>
        <p:blipFill>
          <a:blip r:embed="rId7"/>
          <a:stretch>
            <a:fillRect/>
          </a:stretch>
        </p:blipFill>
        <p:spPr>
          <a:xfrm>
            <a:off x="2615184" y="4069080"/>
            <a:ext cx="365760" cy="365760"/>
          </a:xfrm>
          <a:prstGeom prst="rect">
            <a:avLst/>
          </a:prstGeom>
        </p:spPr>
      </p:pic>
      <p:pic>
        <p:nvPicPr>
          <p:cNvPr id="8" name="Picture 7" descr="partners.png"/>
          <p:cNvPicPr>
            <a:picLocks noChangeAspect="1"/>
          </p:cNvPicPr>
          <p:nvPr/>
        </p:nvPicPr>
        <p:blipFill>
          <a:blip r:embed="rId8"/>
          <a:stretch>
            <a:fillRect/>
          </a:stretch>
        </p:blipFill>
        <p:spPr>
          <a:xfrm>
            <a:off x="886968" y="4782312"/>
            <a:ext cx="676656" cy="274320"/>
          </a:xfrm>
          <a:prstGeom prst="rect">
            <a:avLst/>
          </a:prstGeom>
        </p:spPr>
      </p:pic>
      <p:pic>
        <p:nvPicPr>
          <p:cNvPr id="9" name="Picture 8" descr="group.png"/>
          <p:cNvPicPr>
            <a:picLocks noChangeAspect="1"/>
          </p:cNvPicPr>
          <p:nvPr/>
        </p:nvPicPr>
        <p:blipFill>
          <a:blip r:embed="rId9"/>
          <a:stretch>
            <a:fillRect/>
          </a:stretch>
        </p:blipFill>
        <p:spPr>
          <a:xfrm>
            <a:off x="1956816" y="4672584"/>
            <a:ext cx="594360" cy="493776"/>
          </a:xfrm>
          <a:prstGeom prst="rect">
            <a:avLst/>
          </a:prstGeom>
        </p:spPr>
      </p:pic>
      <p:pic>
        <p:nvPicPr>
          <p:cNvPr id="10" name="Picture 9" descr="white-shoe.png"/>
          <p:cNvPicPr>
            <a:picLocks noChangeAspect="1"/>
          </p:cNvPicPr>
          <p:nvPr/>
        </p:nvPicPr>
        <p:blipFill>
          <a:blip r:embed="rId10"/>
          <a:stretch>
            <a:fillRect/>
          </a:stretch>
        </p:blipFill>
        <p:spPr>
          <a:xfrm>
            <a:off x="914400" y="5404104"/>
            <a:ext cx="274320" cy="274320"/>
          </a:xfrm>
          <a:prstGeom prst="rect">
            <a:avLst/>
          </a:prstGeom>
        </p:spPr>
      </p:pic>
      <p:pic>
        <p:nvPicPr>
          <p:cNvPr id="11" name="Picture 10" descr="black-shoe.png"/>
          <p:cNvPicPr>
            <a:picLocks noChangeAspect="1"/>
          </p:cNvPicPr>
          <p:nvPr/>
        </p:nvPicPr>
        <p:blipFill>
          <a:blip r:embed="rId11"/>
          <a:stretch>
            <a:fillRect/>
          </a:stretch>
        </p:blipFill>
        <p:spPr>
          <a:xfrm>
            <a:off x="1234440" y="5404104"/>
            <a:ext cx="228600" cy="228600"/>
          </a:xfrm>
          <a:prstGeom prst="rect">
            <a:avLst/>
          </a:prstGeom>
        </p:spPr>
      </p:pic>
      <p:pic>
        <p:nvPicPr>
          <p:cNvPr id="12" name="Picture 11" descr="noun-tshirt-4464232.png"/>
          <p:cNvPicPr>
            <a:picLocks noChangeAspect="1"/>
          </p:cNvPicPr>
          <p:nvPr/>
        </p:nvPicPr>
        <p:blipFill>
          <a:blip r:embed="rId12"/>
          <a:stretch>
            <a:fillRect/>
          </a:stretch>
        </p:blipFill>
        <p:spPr>
          <a:xfrm>
            <a:off x="1545336" y="5404104"/>
            <a:ext cx="274320" cy="274320"/>
          </a:xfrm>
          <a:prstGeom prst="rect">
            <a:avLst/>
          </a:prstGeom>
        </p:spPr>
      </p:pic>
      <p:pic>
        <p:nvPicPr>
          <p:cNvPr id="13" name="Picture 12" descr="noun-tshirt-139533.png"/>
          <p:cNvPicPr>
            <a:picLocks noChangeAspect="1"/>
          </p:cNvPicPr>
          <p:nvPr/>
        </p:nvPicPr>
        <p:blipFill>
          <a:blip r:embed="rId13"/>
          <a:stretch>
            <a:fillRect/>
          </a:stretch>
        </p:blipFill>
        <p:spPr>
          <a:xfrm>
            <a:off x="1865376" y="5404104"/>
            <a:ext cx="274320" cy="274320"/>
          </a:xfrm>
          <a:prstGeom prst="rect">
            <a:avLst/>
          </a:prstGeom>
        </p:spPr>
      </p:pic>
      <p:pic>
        <p:nvPicPr>
          <p:cNvPr id="14" name="Picture 13" descr="noun-door-995125.png"/>
          <p:cNvPicPr>
            <a:picLocks noChangeAspect="1"/>
          </p:cNvPicPr>
          <p:nvPr/>
        </p:nvPicPr>
        <p:blipFill>
          <a:blip r:embed="rId14"/>
          <a:stretch>
            <a:fillRect/>
          </a:stretch>
        </p:blipFill>
        <p:spPr>
          <a:xfrm>
            <a:off x="2423160" y="5404104"/>
            <a:ext cx="274320" cy="274320"/>
          </a:xfrm>
          <a:prstGeom prst="rect">
            <a:avLst/>
          </a:prstGeom>
        </p:spPr>
      </p:pic>
      <p:pic>
        <p:nvPicPr>
          <p:cNvPr id="15" name="Picture 14" descr="noun-windows-1127615.png"/>
          <p:cNvPicPr>
            <a:picLocks noChangeAspect="1"/>
          </p:cNvPicPr>
          <p:nvPr/>
        </p:nvPicPr>
        <p:blipFill>
          <a:blip r:embed="rId15"/>
          <a:stretch>
            <a:fillRect/>
          </a:stretch>
        </p:blipFill>
        <p:spPr>
          <a:xfrm>
            <a:off x="2706624" y="5404104"/>
            <a:ext cx="274320" cy="274320"/>
          </a:xfrm>
          <a:prstGeom prst="rect">
            <a:avLst/>
          </a:prstGeom>
        </p:spPr>
      </p:pic>
      <p:pic>
        <p:nvPicPr>
          <p:cNvPr id="16" name="Picture 15" descr="noun-wheel-of-fortune-1454005.png"/>
          <p:cNvPicPr>
            <a:picLocks noChangeAspect="1"/>
          </p:cNvPicPr>
          <p:nvPr/>
        </p:nvPicPr>
        <p:blipFill>
          <a:blip r:embed="rId16"/>
          <a:stretch>
            <a:fillRect/>
          </a:stretch>
        </p:blipFill>
        <p:spPr>
          <a:xfrm>
            <a:off x="868680" y="5943600"/>
            <a:ext cx="457200" cy="457200"/>
          </a:xfrm>
          <a:prstGeom prst="rect">
            <a:avLst/>
          </a:prstGeom>
        </p:spPr>
      </p:pic>
      <p:pic>
        <p:nvPicPr>
          <p:cNvPr id="17" name="Picture 16" descr="group_standup.png"/>
          <p:cNvPicPr>
            <a:picLocks noChangeAspect="1"/>
          </p:cNvPicPr>
          <p:nvPr/>
        </p:nvPicPr>
        <p:blipFill>
          <a:blip r:embed="rId17"/>
          <a:stretch>
            <a:fillRect/>
          </a:stretch>
        </p:blipFill>
        <p:spPr>
          <a:xfrm>
            <a:off x="1463040" y="5952744"/>
            <a:ext cx="713232" cy="512064"/>
          </a:xfrm>
          <a:prstGeom prst="rect">
            <a:avLst/>
          </a:prstGeom>
        </p:spPr>
      </p:pic>
      <p:pic>
        <p:nvPicPr>
          <p:cNvPr id="18" name="Picture 17" descr="noun-write-1439720.png"/>
          <p:cNvPicPr>
            <a:picLocks noChangeAspect="1"/>
          </p:cNvPicPr>
          <p:nvPr/>
        </p:nvPicPr>
        <p:blipFill>
          <a:blip r:embed="rId18"/>
          <a:stretch>
            <a:fillRect/>
          </a:stretch>
        </p:blipFill>
        <p:spPr>
          <a:xfrm>
            <a:off x="2523744" y="5943600"/>
            <a:ext cx="457200" cy="457200"/>
          </a:xfrm>
          <a:prstGeom prst="rect">
            <a:avLst/>
          </a:prstGeom>
        </p:spPr>
      </p:pic>
      <p:sp>
        <p:nvSpPr>
          <p:cNvPr id="19" name="TextBox 18"/>
          <p:cNvSpPr txBox="1"/>
          <p:nvPr/>
        </p:nvSpPr>
        <p:spPr>
          <a:xfrm>
            <a:off x="0" y="4114800"/>
            <a:ext cx="886968" cy="365760"/>
          </a:xfrm>
          <a:prstGeom prst="rect">
            <a:avLst/>
          </a:prstGeom>
          <a:noFill/>
        </p:spPr>
        <p:txBody>
          <a:bodyPr wrap="none">
            <a:spAutoFit/>
          </a:bodyPr>
          <a:lstStyle/>
          <a:p>
            <a:pPr>
              <a:defRPr sz="1800" b="1"/>
            </a:pPr>
            <a:r>
              <a:t>Signal:</a:t>
            </a:r>
          </a:p>
        </p:txBody>
      </p:sp>
      <p:sp>
        <p:nvSpPr>
          <p:cNvPr id="20" name="TextBox 19"/>
          <p:cNvSpPr txBox="1"/>
          <p:nvPr/>
        </p:nvSpPr>
        <p:spPr>
          <a:xfrm>
            <a:off x="2112264" y="5367528"/>
            <a:ext cx="347472" cy="365760"/>
          </a:xfrm>
          <a:prstGeom prst="rect">
            <a:avLst/>
          </a:prstGeom>
          <a:noFill/>
        </p:spPr>
        <p:txBody>
          <a:bodyPr wrap="none">
            <a:spAutoFit/>
          </a:bodyPr>
          <a:lstStyle/>
          <a:p>
            <a:pPr>
              <a:defRPr sz="1800" b="1"/>
            </a:pPr>
            <a:r>
              <a:t>A</a:t>
            </a:r>
          </a:p>
        </p:txBody>
      </p:sp>
      <p:sp>
        <p:nvSpPr>
          <p:cNvPr id="21" name="TextBox 20"/>
          <p:cNvSpPr txBox="1"/>
          <p:nvPr/>
        </p:nvSpPr>
        <p:spPr>
          <a:xfrm>
            <a:off x="0" y="4791456"/>
            <a:ext cx="886968" cy="365760"/>
          </a:xfrm>
          <a:prstGeom prst="rect">
            <a:avLst/>
          </a:prstGeom>
          <a:noFill/>
        </p:spPr>
        <p:txBody>
          <a:bodyPr wrap="none">
            <a:spAutoFit/>
          </a:bodyPr>
          <a:lstStyle/>
          <a:p>
            <a:pPr>
              <a:defRPr sz="1800" b="1"/>
            </a:pPr>
            <a:r>
              <a:t>Share:</a:t>
            </a:r>
          </a:p>
        </p:txBody>
      </p:sp>
      <p:sp>
        <p:nvSpPr>
          <p:cNvPr id="22" name="TextBox 21"/>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3" name="TextBox 22"/>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4" name="Connector 23"/>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5" name="Picture 24" descr="bracket1_orange.png"/>
          <p:cNvPicPr>
            <a:picLocks noChangeAspect="1"/>
          </p:cNvPicPr>
          <p:nvPr/>
        </p:nvPicPr>
        <p:blipFill>
          <a:blip r:embed="rId19"/>
          <a:stretch>
            <a:fillRect/>
          </a:stretch>
        </p:blipFill>
        <p:spPr>
          <a:xfrm>
            <a:off x="1993392" y="4069080"/>
            <a:ext cx="466344" cy="365760"/>
          </a:xfrm>
          <a:prstGeom prst="rect">
            <a:avLst/>
          </a:prstGeom>
        </p:spPr>
      </p:pic>
      <p:pic>
        <p:nvPicPr>
          <p:cNvPr id="26" name="Picture 25" descr="bracket2_orange.png"/>
          <p:cNvPicPr>
            <a:picLocks noChangeAspect="1"/>
          </p:cNvPicPr>
          <p:nvPr/>
        </p:nvPicPr>
        <p:blipFill>
          <a:blip r:embed="rId20"/>
          <a:stretch>
            <a:fillRect/>
          </a:stretch>
        </p:blipFill>
        <p:spPr>
          <a:xfrm>
            <a:off x="822960" y="4672584"/>
            <a:ext cx="795528" cy="502920"/>
          </a:xfrm>
          <a:prstGeom prst="rect">
            <a:avLst/>
          </a:prstGeom>
        </p:spPr>
      </p:pic>
      <p:pic>
        <p:nvPicPr>
          <p:cNvPr id="27" name="Picture 26" descr="bracket3_orange.png"/>
          <p:cNvPicPr>
            <a:picLocks noChangeAspect="1"/>
          </p:cNvPicPr>
          <p:nvPr/>
        </p:nvPicPr>
        <p:blipFill>
          <a:blip r:embed="rId21"/>
          <a:stretch>
            <a:fillRect/>
          </a:stretch>
        </p:blipFill>
        <p:spPr>
          <a:xfrm>
            <a:off x="2423160" y="5413248"/>
            <a:ext cx="274320" cy="274320"/>
          </a:xfrm>
          <a:prstGeom prst="rect">
            <a:avLst/>
          </a:prstGeom>
        </p:spPr>
      </p:pic>
      <p:pic>
        <p:nvPicPr>
          <p:cNvPr id="28" name="Picture 27" descr="bracket4_orange.png"/>
          <p:cNvPicPr>
            <a:picLocks noChangeAspect="1"/>
          </p:cNvPicPr>
          <p:nvPr/>
        </p:nvPicPr>
        <p:blipFill>
          <a:blip r:embed="rId22"/>
          <a:stretch>
            <a:fillRect/>
          </a:stretch>
        </p:blipFill>
        <p:spPr>
          <a:xfrm>
            <a:off x="786384" y="5943600"/>
            <a:ext cx="786384" cy="548640"/>
          </a:xfrm>
          <a:prstGeom prst="rect">
            <a:avLst/>
          </a:prstGeom>
        </p:spPr>
      </p:pic>
      <p:sp>
        <p:nvSpPr>
          <p:cNvPr id="29" name="TextBox 28"/>
          <p:cNvSpPr txBox="1"/>
          <p:nvPr/>
        </p:nvSpPr>
        <p:spPr>
          <a:xfrm>
            <a:off x="1" y="0"/>
            <a:ext cx="3044952" cy="1764792"/>
          </a:xfrm>
          <a:prstGeom prst="rect">
            <a:avLst/>
          </a:prstGeom>
          <a:noFill/>
        </p:spPr>
        <p:txBody>
          <a:bodyPr wrap="none">
            <a:spAutoFit/>
          </a:bodyPr>
          <a:lstStyle/>
          <a:p>
            <a:pPr>
              <a:defRPr sz="1800" b="1" i="0" u="sng"/>
            </a:pPr>
            <a:r>
              <a:t>Observational Question</a:t>
            </a:r>
          </a:p>
        </p:txBody>
      </p:sp>
      <p:sp>
        <p:nvSpPr>
          <p:cNvPr id="30" name="__dynamic_autofit__TextBox 29"/>
          <p:cNvSpPr txBox="1"/>
          <p:nvPr/>
        </p:nvSpPr>
        <p:spPr>
          <a:xfrm>
            <a:off x="1" y="365760"/>
            <a:ext cx="3044952" cy="1764792"/>
          </a:xfrm>
          <a:prstGeom prst="rect">
            <a:avLst/>
          </a:prstGeom>
          <a:noFill/>
        </p:spPr>
        <p:txBody>
          <a:bodyPr wrap="square">
            <a:noAutofit/>
          </a:bodyPr>
          <a:lstStyle/>
          <a:p>
            <a:pPr>
              <a:defRPr sz="1800"/>
            </a:pPr>
            <a:r>
              <a:rPr sz="1800"/>
              <a:t>What does it mean to </a:t>
            </a:r>
            <a:r>
              <a:rPr sz="1800" b="1">
                <a:solidFill>
                  <a:srgbClr val="7030A0"/>
                </a:solidFill>
              </a:rPr>
              <a:t>annex</a:t>
            </a:r>
            <a:r>
              <a:rPr sz="1800"/>
              <a:t> a country?</a:t>
            </a:r>
          </a:p>
        </p:txBody>
      </p:sp>
      <p:sp>
        <p:nvSpPr>
          <p:cNvPr id="31" name="__dynamic_autofit__TextBox 30"/>
          <p:cNvSpPr txBox="1"/>
          <p:nvPr/>
        </p:nvSpPr>
        <p:spPr>
          <a:xfrm>
            <a:off x="1" y="2130552"/>
            <a:ext cx="3044952" cy="1764792"/>
          </a:xfrm>
          <a:prstGeom prst="rect">
            <a:avLst/>
          </a:prstGeom>
          <a:noFill/>
        </p:spPr>
        <p:txBody>
          <a:bodyPr wrap="square">
            <a:noAutofit/>
          </a:bodyPr>
          <a:lstStyle/>
          <a:p>
            <a:pPr>
              <a:defRPr sz="1800" i="1"/>
            </a:pPr>
            <a:r>
              <a:rPr sz="1800" i="1"/>
              <a:t>To </a:t>
            </a:r>
            <a:r>
              <a:rPr sz="1800" i="1" b="1">
                <a:solidFill>
                  <a:srgbClr val="7030A0"/>
                </a:solidFill>
              </a:rPr>
              <a:t>annex</a:t>
            </a:r>
            <a:r>
              <a:rPr sz="1800" i="1"/>
              <a:t> a country means...</a:t>
            </a:r>
          </a:p>
        </p:txBody>
      </p:sp>
      <p:pic>
        <p:nvPicPr>
          <p:cNvPr id="32" name="Picture 31" descr="cl.png"/>
          <p:cNvPicPr>
            <a:picLocks noChangeAspect="1"/>
          </p:cNvPicPr>
          <p:nvPr/>
        </p:nvPicPr>
        <p:blipFill>
          <a:blip r:embed="rId24"/>
          <a:stretch>
            <a:fillRect/>
          </a:stretch>
        </p:blipFill>
        <p:spPr>
          <a:xfrm>
            <a:off x="2130552" y="6611112"/>
            <a:ext cx="881743" cy="246888"/>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0E7"/>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oc8082i.png"/>
          <p:cNvPicPr>
            <a:picLocks noChangeAspect="1"/>
          </p:cNvPicPr>
          <p:nvPr/>
        </p:nvPicPr>
        <p:blipFill>
          <a:blip r:embed="rId4"/>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5"/>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6"/>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7"/>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8"/>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9"/>
          <a:stretch>
            <a:fillRect/>
          </a:stretch>
        </p:blipFill>
        <p:spPr>
          <a:xfrm>
            <a:off x="886968" y="4782312"/>
            <a:ext cx="676656" cy="274320"/>
          </a:xfrm>
          <a:prstGeom prst="rect">
            <a:avLst/>
          </a:prstGeom>
        </p:spPr>
      </p:pic>
      <p:pic>
        <p:nvPicPr>
          <p:cNvPr id="10" name="Picture 9" descr="group.png"/>
          <p:cNvPicPr>
            <a:picLocks noChangeAspect="1"/>
          </p:cNvPicPr>
          <p:nvPr/>
        </p:nvPicPr>
        <p:blipFill>
          <a:blip r:embed="rId10"/>
          <a:stretch>
            <a:fillRect/>
          </a:stretch>
        </p:blipFill>
        <p:spPr>
          <a:xfrm>
            <a:off x="1956816" y="4672584"/>
            <a:ext cx="594360" cy="493776"/>
          </a:xfrm>
          <a:prstGeom prst="rect">
            <a:avLst/>
          </a:prstGeom>
        </p:spPr>
      </p:pic>
      <p:pic>
        <p:nvPicPr>
          <p:cNvPr id="11" name="Picture 10" descr="white-shoe.png"/>
          <p:cNvPicPr>
            <a:picLocks noChangeAspect="1"/>
          </p:cNvPicPr>
          <p:nvPr/>
        </p:nvPicPr>
        <p:blipFill>
          <a:blip r:embed="rId11"/>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2"/>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3"/>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4"/>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5"/>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6"/>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7"/>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8"/>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19"/>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Signal: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Share: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orange.png"/>
          <p:cNvPicPr>
            <a:picLocks noChangeAspect="1"/>
          </p:cNvPicPr>
          <p:nvPr/>
        </p:nvPicPr>
        <p:blipFill>
          <a:blip r:embed="rId20"/>
          <a:stretch>
            <a:fillRect/>
          </a:stretch>
        </p:blipFill>
        <p:spPr>
          <a:xfrm>
            <a:off x="832104" y="4069080"/>
            <a:ext cx="466344" cy="365760"/>
          </a:xfrm>
          <a:prstGeom prst="rect">
            <a:avLst/>
          </a:prstGeom>
        </p:spPr>
      </p:pic>
      <p:pic>
        <p:nvPicPr>
          <p:cNvPr id="27" name="Picture 26" descr="bracket2_orange.png"/>
          <p:cNvPicPr>
            <a:picLocks noChangeAspect="1"/>
          </p:cNvPicPr>
          <p:nvPr/>
        </p:nvPicPr>
        <p:blipFill>
          <a:blip r:embed="rId21"/>
          <a:stretch>
            <a:fillRect/>
          </a:stretch>
        </p:blipFill>
        <p:spPr>
          <a:xfrm>
            <a:off x="822960" y="4672584"/>
            <a:ext cx="795528" cy="502920"/>
          </a:xfrm>
          <a:prstGeom prst="rect">
            <a:avLst/>
          </a:prstGeom>
        </p:spPr>
      </p:pic>
      <p:pic>
        <p:nvPicPr>
          <p:cNvPr id="28" name="Picture 27" descr="bracket3_orange.png"/>
          <p:cNvPicPr>
            <a:picLocks noChangeAspect="1"/>
          </p:cNvPicPr>
          <p:nvPr/>
        </p:nvPicPr>
        <p:blipFill>
          <a:blip r:embed="rId22"/>
          <a:stretch>
            <a:fillRect/>
          </a:stretch>
        </p:blipFill>
        <p:spPr>
          <a:xfrm>
            <a:off x="2688336" y="5413248"/>
            <a:ext cx="274320" cy="274320"/>
          </a:xfrm>
          <a:prstGeom prst="rect">
            <a:avLst/>
          </a:prstGeom>
        </p:spPr>
      </p:pic>
      <p:pic>
        <p:nvPicPr>
          <p:cNvPr id="29" name="Picture 28" descr="bracket4_orange.png"/>
          <p:cNvPicPr>
            <a:picLocks noChangeAspect="1"/>
          </p:cNvPicPr>
          <p:nvPr/>
        </p:nvPicPr>
        <p:blipFill>
          <a:blip r:embed="rId23"/>
          <a:stretch>
            <a:fillRect/>
          </a:stretch>
        </p:blipFill>
        <p:spPr>
          <a:xfrm>
            <a:off x="786384" y="5943600"/>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Observational Question</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What was </a:t>
            </a:r>
            <a:r>
              <a:rPr sz="1800" b="1">
                <a:solidFill>
                  <a:srgbClr val="7030A0"/>
                </a:solidFill>
              </a:rPr>
              <a:t>Manifest Destiny</a:t>
            </a:r>
            <a:r>
              <a:rPr sz="1800"/>
              <a:t>?</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b="1">
                <a:solidFill>
                  <a:srgbClr val="7030A0"/>
                </a:solidFill>
              </a:rPr>
              <a:t>Manifest Destiny</a:t>
            </a:r>
            <a:r>
              <a:rPr sz="1800" i="1"/>
              <a:t> was...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DF9"/>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10195560" y="0"/>
            <a:ext cx="1995054" cy="241069"/>
          </a:xfrm>
          <a:prstGeom prst="rect">
            <a:avLst/>
          </a:prstGeom>
        </p:spPr>
      </p:pic>
      <p:pic>
        <p:nvPicPr>
          <p:cNvPr id="3" name="Picture 2" descr="cl.png"/>
          <p:cNvPicPr>
            <a:picLocks noChangeAspect="1"/>
          </p:cNvPicPr>
          <p:nvPr/>
        </p:nvPicPr>
        <p:blipFill>
          <a:blip r:embed="rId3"/>
          <a:stretch>
            <a:fillRect/>
          </a:stretch>
        </p:blipFill>
        <p:spPr>
          <a:xfrm>
            <a:off x="9500616" y="45720"/>
            <a:ext cx="704088" cy="192024"/>
          </a:xfrm>
          <a:prstGeom prst="rect">
            <a:avLst/>
          </a:prstGeom>
        </p:spPr>
      </p:pic>
      <p:sp>
        <p:nvSpPr>
          <p:cNvPr id="4" name="TextBox 3"/>
          <p:cNvSpPr txBox="1"/>
          <p:nvPr/>
        </p:nvSpPr>
        <p:spPr>
          <a:xfrm>
            <a:off x="0" y="1819656"/>
            <a:ext cx="886968" cy="365760"/>
          </a:xfrm>
          <a:prstGeom prst="rect">
            <a:avLst/>
          </a:prstGeom>
          <a:noFill/>
        </p:spPr>
        <p:txBody>
          <a:bodyPr wrap="none">
            <a:spAutoFit/>
          </a:bodyPr>
          <a:lstStyle/>
          <a:p>
            <a:pPr>
              <a:defRPr sz="1800" b="1"/>
            </a:pPr>
            <a:r>
              <a:t>Signal:</a:t>
            </a:r>
          </a:p>
        </p:txBody>
      </p:sp>
      <p:sp>
        <p:nvSpPr>
          <p:cNvPr id="5" name="TextBox 4"/>
          <p:cNvSpPr txBox="1"/>
          <p:nvPr/>
        </p:nvSpPr>
        <p:spPr>
          <a:xfrm>
            <a:off x="8202168" y="1819656"/>
            <a:ext cx="347472" cy="365760"/>
          </a:xfrm>
          <a:prstGeom prst="rect">
            <a:avLst/>
          </a:prstGeom>
          <a:noFill/>
        </p:spPr>
        <p:txBody>
          <a:bodyPr wrap="none">
            <a:spAutoFit/>
          </a:bodyPr>
          <a:lstStyle/>
          <a:p>
            <a:pPr>
              <a:defRPr sz="1800" b="1"/>
            </a:pPr>
            <a:r>
              <a:t>A</a:t>
            </a:r>
          </a:p>
        </p:txBody>
      </p:sp>
      <p:sp>
        <p:nvSpPr>
          <p:cNvPr id="6" name="TextBox 5"/>
          <p:cNvSpPr txBox="1"/>
          <p:nvPr/>
        </p:nvSpPr>
        <p:spPr>
          <a:xfrm>
            <a:off x="3090672" y="1819656"/>
            <a:ext cx="886968" cy="365760"/>
          </a:xfrm>
          <a:prstGeom prst="rect">
            <a:avLst/>
          </a:prstGeom>
          <a:noFill/>
        </p:spPr>
        <p:txBody>
          <a:bodyPr wrap="none">
            <a:spAutoFit/>
          </a:bodyPr>
          <a:lstStyle/>
          <a:p>
            <a:pPr>
              <a:defRPr sz="1800" b="1"/>
            </a:pPr>
            <a:r>
              <a:t>Share:</a:t>
            </a:r>
          </a:p>
        </p:txBody>
      </p:sp>
      <p:sp>
        <p:nvSpPr>
          <p:cNvPr id="7" name="TextBox 6"/>
          <p:cNvSpPr txBox="1"/>
          <p:nvPr/>
        </p:nvSpPr>
        <p:spPr>
          <a:xfrm>
            <a:off x="6071616" y="1837943"/>
            <a:ext cx="1005840" cy="338328"/>
          </a:xfrm>
          <a:prstGeom prst="rect">
            <a:avLst/>
          </a:prstGeom>
          <a:noFill/>
        </p:spPr>
        <p:txBody>
          <a:bodyPr wrap="none">
            <a:spAutoFit/>
          </a:bodyPr>
          <a:lstStyle/>
          <a:p>
            <a:pPr>
              <a:defRPr sz="1600" i="1"/>
            </a:pPr>
            <a:r>
              <a:t>Goes 1ˢᵗ:</a:t>
            </a:r>
          </a:p>
        </p:txBody>
      </p:sp>
      <p:sp>
        <p:nvSpPr>
          <p:cNvPr id="8" name="TextBox 7"/>
          <p:cNvSpPr txBox="1"/>
          <p:nvPr/>
        </p:nvSpPr>
        <p:spPr>
          <a:xfrm>
            <a:off x="9235440" y="1819656"/>
            <a:ext cx="886968" cy="365760"/>
          </a:xfrm>
          <a:prstGeom prst="rect">
            <a:avLst/>
          </a:prstGeom>
          <a:noFill/>
        </p:spPr>
        <p:txBody>
          <a:bodyPr wrap="none">
            <a:spAutoFit/>
          </a:bodyPr>
          <a:lstStyle/>
          <a:p>
            <a:pPr>
              <a:defRPr sz="1800" b="1"/>
            </a:pPr>
            <a:r>
              <a:t>Assess:</a:t>
            </a:r>
          </a:p>
        </p:txBody>
      </p:sp>
      <p:cxnSp>
        <p:nvCxnSpPr>
          <p:cNvPr id="9" name="Connector 8"/>
          <p:cNvCxnSpPr/>
          <p:nvPr/>
        </p:nvCxnSpPr>
        <p:spPr>
          <a:xfrm flipH="1">
            <a:off x="-4572" y="1664208"/>
            <a:ext cx="12196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10" name="Picture 9" descr="bracket1_purple.png"/>
          <p:cNvPicPr>
            <a:picLocks noChangeAspect="1"/>
          </p:cNvPicPr>
          <p:nvPr/>
        </p:nvPicPr>
        <p:blipFill>
          <a:blip r:embed="rId4"/>
          <a:stretch>
            <a:fillRect/>
          </a:stretch>
        </p:blipFill>
        <p:spPr>
          <a:xfrm>
            <a:off x="1993392" y="1828800"/>
            <a:ext cx="466344" cy="365760"/>
          </a:xfrm>
          <a:prstGeom prst="rect">
            <a:avLst/>
          </a:prstGeom>
        </p:spPr>
      </p:pic>
      <p:pic>
        <p:nvPicPr>
          <p:cNvPr id="11" name="Picture 10" descr="bracket2_purple.png"/>
          <p:cNvPicPr>
            <a:picLocks noChangeAspect="1"/>
          </p:cNvPicPr>
          <p:nvPr/>
        </p:nvPicPr>
        <p:blipFill>
          <a:blip r:embed="rId5"/>
          <a:stretch>
            <a:fillRect/>
          </a:stretch>
        </p:blipFill>
        <p:spPr>
          <a:xfrm>
            <a:off x="4956048" y="1755648"/>
            <a:ext cx="795528" cy="502920"/>
          </a:xfrm>
          <a:prstGeom prst="rect">
            <a:avLst/>
          </a:prstGeom>
        </p:spPr>
      </p:pic>
      <p:pic>
        <p:nvPicPr>
          <p:cNvPr id="12" name="Picture 11" descr="bracket3_purple.png"/>
          <p:cNvPicPr>
            <a:picLocks noChangeAspect="1"/>
          </p:cNvPicPr>
          <p:nvPr/>
        </p:nvPicPr>
        <p:blipFill>
          <a:blip r:embed="rId6"/>
          <a:stretch>
            <a:fillRect/>
          </a:stretch>
        </p:blipFill>
        <p:spPr>
          <a:xfrm>
            <a:off x="8503920" y="1865376"/>
            <a:ext cx="274320" cy="274320"/>
          </a:xfrm>
          <a:prstGeom prst="rect">
            <a:avLst/>
          </a:prstGeom>
        </p:spPr>
      </p:pic>
      <p:pic>
        <p:nvPicPr>
          <p:cNvPr id="13" name="Picture 12" descr="bracket4_purple.png"/>
          <p:cNvPicPr>
            <a:picLocks noChangeAspect="1"/>
          </p:cNvPicPr>
          <p:nvPr/>
        </p:nvPicPr>
        <p:blipFill>
          <a:blip r:embed="rId7"/>
          <a:stretch>
            <a:fillRect/>
          </a:stretch>
        </p:blipFill>
        <p:spPr>
          <a:xfrm>
            <a:off x="10021824" y="1728216"/>
            <a:ext cx="786384" cy="548640"/>
          </a:xfrm>
          <a:prstGeom prst="rect">
            <a:avLst/>
          </a:prstGeom>
        </p:spPr>
      </p:pic>
      <p:pic>
        <p:nvPicPr>
          <p:cNvPr id="14" name="Picture 13" descr="noun-thumbs-up-2169240.png"/>
          <p:cNvPicPr>
            <a:picLocks noChangeAspect="1"/>
          </p:cNvPicPr>
          <p:nvPr/>
        </p:nvPicPr>
        <p:blipFill>
          <a:blip r:embed="rId8"/>
          <a:stretch>
            <a:fillRect/>
          </a:stretch>
        </p:blipFill>
        <p:spPr>
          <a:xfrm>
            <a:off x="886968" y="1819656"/>
            <a:ext cx="365760" cy="365760"/>
          </a:xfrm>
          <a:prstGeom prst="rect">
            <a:avLst/>
          </a:prstGeom>
        </p:spPr>
      </p:pic>
      <p:pic>
        <p:nvPicPr>
          <p:cNvPr id="15" name="Picture 14" descr="noun-stand-up-4058566.png"/>
          <p:cNvPicPr>
            <a:picLocks noChangeAspect="1"/>
          </p:cNvPicPr>
          <p:nvPr/>
        </p:nvPicPr>
        <p:blipFill>
          <a:blip r:embed="rId9"/>
          <a:stretch>
            <a:fillRect/>
          </a:stretch>
        </p:blipFill>
        <p:spPr>
          <a:xfrm>
            <a:off x="1463040" y="1819656"/>
            <a:ext cx="365760" cy="365760"/>
          </a:xfrm>
          <a:prstGeom prst="rect">
            <a:avLst/>
          </a:prstGeom>
        </p:spPr>
      </p:pic>
      <p:pic>
        <p:nvPicPr>
          <p:cNvPr id="16" name="Picture 15" descr="noun-raise-hand-1471169.png"/>
          <p:cNvPicPr>
            <a:picLocks noChangeAspect="1"/>
          </p:cNvPicPr>
          <p:nvPr/>
        </p:nvPicPr>
        <p:blipFill>
          <a:blip r:embed="rId10"/>
          <a:stretch>
            <a:fillRect/>
          </a:stretch>
        </p:blipFill>
        <p:spPr>
          <a:xfrm>
            <a:off x="2039112" y="1819656"/>
            <a:ext cx="365760" cy="365760"/>
          </a:xfrm>
          <a:prstGeom prst="rect">
            <a:avLst/>
          </a:prstGeom>
        </p:spPr>
      </p:pic>
      <p:pic>
        <p:nvPicPr>
          <p:cNvPr id="17" name="Picture 16" descr="noun-think-1730977.png"/>
          <p:cNvPicPr>
            <a:picLocks noChangeAspect="1"/>
          </p:cNvPicPr>
          <p:nvPr/>
        </p:nvPicPr>
        <p:blipFill>
          <a:blip r:embed="rId11"/>
          <a:stretch>
            <a:fillRect/>
          </a:stretch>
        </p:blipFill>
        <p:spPr>
          <a:xfrm>
            <a:off x="2615184" y="1819656"/>
            <a:ext cx="365760" cy="365760"/>
          </a:xfrm>
          <a:prstGeom prst="rect">
            <a:avLst/>
          </a:prstGeom>
        </p:spPr>
      </p:pic>
      <p:pic>
        <p:nvPicPr>
          <p:cNvPr id="18" name="Picture 17" descr="partners.png"/>
          <p:cNvPicPr>
            <a:picLocks noChangeAspect="1"/>
          </p:cNvPicPr>
          <p:nvPr/>
        </p:nvPicPr>
        <p:blipFill>
          <a:blip r:embed="rId12"/>
          <a:stretch>
            <a:fillRect/>
          </a:stretch>
        </p:blipFill>
        <p:spPr>
          <a:xfrm>
            <a:off x="4005072" y="1865376"/>
            <a:ext cx="676656" cy="274320"/>
          </a:xfrm>
          <a:prstGeom prst="rect">
            <a:avLst/>
          </a:prstGeom>
        </p:spPr>
      </p:pic>
      <p:pic>
        <p:nvPicPr>
          <p:cNvPr id="19" name="Picture 18" descr="group.png"/>
          <p:cNvPicPr>
            <a:picLocks noChangeAspect="1"/>
          </p:cNvPicPr>
          <p:nvPr/>
        </p:nvPicPr>
        <p:blipFill>
          <a:blip r:embed="rId13"/>
          <a:stretch>
            <a:fillRect/>
          </a:stretch>
        </p:blipFill>
        <p:spPr>
          <a:xfrm>
            <a:off x="5065776" y="1755648"/>
            <a:ext cx="594360" cy="493776"/>
          </a:xfrm>
          <a:prstGeom prst="rect">
            <a:avLst/>
          </a:prstGeom>
        </p:spPr>
      </p:pic>
      <p:pic>
        <p:nvPicPr>
          <p:cNvPr id="20" name="Picture 19" descr="white-shoe.png"/>
          <p:cNvPicPr>
            <a:picLocks noChangeAspect="1"/>
          </p:cNvPicPr>
          <p:nvPr/>
        </p:nvPicPr>
        <p:blipFill>
          <a:blip r:embed="rId14"/>
          <a:stretch>
            <a:fillRect/>
          </a:stretch>
        </p:blipFill>
        <p:spPr>
          <a:xfrm>
            <a:off x="7004304" y="1865376"/>
            <a:ext cx="274320" cy="274320"/>
          </a:xfrm>
          <a:prstGeom prst="rect">
            <a:avLst/>
          </a:prstGeom>
        </p:spPr>
      </p:pic>
      <p:pic>
        <p:nvPicPr>
          <p:cNvPr id="21" name="Picture 20" descr="black-shoe.png"/>
          <p:cNvPicPr>
            <a:picLocks noChangeAspect="1"/>
          </p:cNvPicPr>
          <p:nvPr/>
        </p:nvPicPr>
        <p:blipFill>
          <a:blip r:embed="rId15"/>
          <a:stretch>
            <a:fillRect/>
          </a:stretch>
        </p:blipFill>
        <p:spPr>
          <a:xfrm>
            <a:off x="7333488" y="1892807"/>
            <a:ext cx="228600" cy="228600"/>
          </a:xfrm>
          <a:prstGeom prst="rect">
            <a:avLst/>
          </a:prstGeom>
        </p:spPr>
      </p:pic>
      <p:pic>
        <p:nvPicPr>
          <p:cNvPr id="22" name="Picture 21" descr="noun-tshirt-4464232.png"/>
          <p:cNvPicPr>
            <a:picLocks noChangeAspect="1"/>
          </p:cNvPicPr>
          <p:nvPr/>
        </p:nvPicPr>
        <p:blipFill>
          <a:blip r:embed="rId16"/>
          <a:stretch>
            <a:fillRect/>
          </a:stretch>
        </p:blipFill>
        <p:spPr>
          <a:xfrm>
            <a:off x="7635240" y="1865376"/>
            <a:ext cx="274320" cy="274320"/>
          </a:xfrm>
          <a:prstGeom prst="rect">
            <a:avLst/>
          </a:prstGeom>
        </p:spPr>
      </p:pic>
      <p:pic>
        <p:nvPicPr>
          <p:cNvPr id="23" name="Picture 22" descr="noun-tshirt-139533.png"/>
          <p:cNvPicPr>
            <a:picLocks noChangeAspect="1"/>
          </p:cNvPicPr>
          <p:nvPr/>
        </p:nvPicPr>
        <p:blipFill>
          <a:blip r:embed="rId17"/>
          <a:stretch>
            <a:fillRect/>
          </a:stretch>
        </p:blipFill>
        <p:spPr>
          <a:xfrm>
            <a:off x="7955279" y="1865376"/>
            <a:ext cx="274320" cy="274320"/>
          </a:xfrm>
          <a:prstGeom prst="rect">
            <a:avLst/>
          </a:prstGeom>
        </p:spPr>
      </p:pic>
      <p:pic>
        <p:nvPicPr>
          <p:cNvPr id="24" name="Picture 23" descr="noun-door-995125.png"/>
          <p:cNvPicPr>
            <a:picLocks noChangeAspect="1"/>
          </p:cNvPicPr>
          <p:nvPr/>
        </p:nvPicPr>
        <p:blipFill>
          <a:blip r:embed="rId18"/>
          <a:stretch>
            <a:fillRect/>
          </a:stretch>
        </p:blipFill>
        <p:spPr>
          <a:xfrm>
            <a:off x="8513064" y="1865376"/>
            <a:ext cx="274320" cy="274320"/>
          </a:xfrm>
          <a:prstGeom prst="rect">
            <a:avLst/>
          </a:prstGeom>
        </p:spPr>
      </p:pic>
      <p:pic>
        <p:nvPicPr>
          <p:cNvPr id="25" name="Picture 24" descr="noun-windows-1127615.png"/>
          <p:cNvPicPr>
            <a:picLocks noChangeAspect="1"/>
          </p:cNvPicPr>
          <p:nvPr/>
        </p:nvPicPr>
        <p:blipFill>
          <a:blip r:embed="rId19"/>
          <a:stretch>
            <a:fillRect/>
          </a:stretch>
        </p:blipFill>
        <p:spPr>
          <a:xfrm>
            <a:off x="8796528" y="1865376"/>
            <a:ext cx="274320" cy="274320"/>
          </a:xfrm>
          <a:prstGeom prst="rect">
            <a:avLst/>
          </a:prstGeom>
        </p:spPr>
      </p:pic>
      <p:pic>
        <p:nvPicPr>
          <p:cNvPr id="26" name="Picture 25" descr="noun-wheel-of-fortune-1454005.png"/>
          <p:cNvPicPr>
            <a:picLocks noChangeAspect="1"/>
          </p:cNvPicPr>
          <p:nvPr/>
        </p:nvPicPr>
        <p:blipFill>
          <a:blip r:embed="rId20"/>
          <a:stretch>
            <a:fillRect/>
          </a:stretch>
        </p:blipFill>
        <p:spPr>
          <a:xfrm>
            <a:off x="10104120" y="1773936"/>
            <a:ext cx="457200" cy="457200"/>
          </a:xfrm>
          <a:prstGeom prst="rect">
            <a:avLst/>
          </a:prstGeom>
        </p:spPr>
      </p:pic>
      <p:pic>
        <p:nvPicPr>
          <p:cNvPr id="27" name="Picture 26" descr="group_standup.png"/>
          <p:cNvPicPr>
            <a:picLocks noChangeAspect="1"/>
          </p:cNvPicPr>
          <p:nvPr/>
        </p:nvPicPr>
        <p:blipFill>
          <a:blip r:embed="rId21"/>
          <a:stretch>
            <a:fillRect/>
          </a:stretch>
        </p:blipFill>
        <p:spPr>
          <a:xfrm>
            <a:off x="10698480" y="1746504"/>
            <a:ext cx="713232" cy="512064"/>
          </a:xfrm>
          <a:prstGeom prst="rect">
            <a:avLst/>
          </a:prstGeom>
        </p:spPr>
      </p:pic>
      <p:pic>
        <p:nvPicPr>
          <p:cNvPr id="28" name="Picture 27" descr="noun-write-1439720.png"/>
          <p:cNvPicPr>
            <a:picLocks noChangeAspect="1"/>
          </p:cNvPicPr>
          <p:nvPr/>
        </p:nvPicPr>
        <p:blipFill>
          <a:blip r:embed="rId22"/>
          <a:stretch>
            <a:fillRect/>
          </a:stretch>
        </p:blipFill>
        <p:spPr>
          <a:xfrm>
            <a:off x="11631168" y="1773936"/>
            <a:ext cx="457200" cy="457200"/>
          </a:xfrm>
          <a:prstGeom prst="rect">
            <a:avLst/>
          </a:prstGeom>
        </p:spPr>
      </p:pic>
      <p:pic>
        <p:nvPicPr>
          <p:cNvPr id="29" name="Picture 28" descr="Soc8082i.png"/>
          <p:cNvPicPr>
            <a:picLocks noChangeAspect="1"/>
          </p:cNvPicPr>
          <p:nvPr/>
        </p:nvPicPr>
        <p:blipFill>
          <a:blip r:embed="rId23"/>
          <a:stretch>
            <a:fillRect/>
          </a:stretch>
        </p:blipFill>
        <p:spPr>
          <a:xfrm>
            <a:off x="6095984" y="2276856"/>
            <a:ext cx="6099048" cy="4572000"/>
          </a:xfrm>
          <a:prstGeom prst="rect">
            <a:avLst/>
          </a:prstGeom>
        </p:spPr>
      </p:pic>
      <p:pic>
        <p:nvPicPr>
          <p:cNvPr id="30" name="Picture 29" descr="Soc8006i.png"/>
          <p:cNvPicPr>
            <a:picLocks noChangeAspect="1"/>
          </p:cNvPicPr>
          <p:nvPr/>
        </p:nvPicPr>
        <p:blipFill>
          <a:blip r:embed="rId24"/>
          <a:stretch>
            <a:fillRect/>
          </a:stretch>
        </p:blipFill>
        <p:spPr>
          <a:xfrm>
            <a:off x="0" y="2276856"/>
            <a:ext cx="6099048" cy="4572000"/>
          </a:xfrm>
          <a:prstGeom prst="rect">
            <a:avLst/>
          </a:prstGeom>
        </p:spPr>
      </p:pic>
      <p:sp>
        <p:nvSpPr>
          <p:cNvPr id="31" name="TextBox 30"/>
          <p:cNvSpPr txBox="1"/>
          <p:nvPr/>
        </p:nvSpPr>
        <p:spPr>
          <a:xfrm>
            <a:off x="1" y="0"/>
            <a:ext cx="12188952" cy="365760"/>
          </a:xfrm>
          <a:prstGeom prst="rect">
            <a:avLst/>
          </a:prstGeom>
          <a:noFill/>
        </p:spPr>
        <p:txBody>
          <a:bodyPr wrap="none">
            <a:spAutoFit/>
          </a:bodyPr>
          <a:lstStyle/>
          <a:p>
            <a:pPr>
              <a:defRPr sz="1800" b="1" i="0" u="sng"/>
            </a:pPr>
            <a:r>
              <a:t>Relational Question</a:t>
            </a:r>
          </a:p>
        </p:txBody>
      </p:sp>
      <p:sp>
        <p:nvSpPr>
          <p:cNvPr id="32" name="__dynamic_autofit__TextBox 31"/>
          <p:cNvSpPr txBox="1"/>
          <p:nvPr/>
        </p:nvSpPr>
        <p:spPr>
          <a:xfrm>
            <a:off x="1" y="365760"/>
            <a:ext cx="12188952" cy="365760"/>
          </a:xfrm>
          <a:prstGeom prst="rect">
            <a:avLst/>
          </a:prstGeom>
          <a:noFill/>
        </p:spPr>
        <p:txBody>
          <a:bodyPr wrap="square">
            <a:noAutofit/>
          </a:bodyPr>
          <a:lstStyle/>
          <a:p>
            <a:pPr>
              <a:defRPr sz="1800"/>
            </a:pPr>
            <a:r>
              <a:rPr sz="1800"/>
              <a:t>How is </a:t>
            </a:r>
            <a:r>
              <a:rPr sz="1800" b="1">
                <a:solidFill>
                  <a:srgbClr val="7030A0"/>
                </a:solidFill>
              </a:rPr>
              <a:t>annexation</a:t>
            </a:r>
            <a:r>
              <a:rPr sz="1800"/>
              <a:t> related to </a:t>
            </a:r>
            <a:r>
              <a:rPr sz="1800" b="1">
                <a:solidFill>
                  <a:srgbClr val="7030A0"/>
                </a:solidFill>
              </a:rPr>
              <a:t>Manifest Destiny</a:t>
            </a:r>
            <a:r>
              <a:rPr sz="1800"/>
              <a:t>?</a:t>
            </a:r>
          </a:p>
        </p:txBody>
      </p:sp>
      <p:sp>
        <p:nvSpPr>
          <p:cNvPr id="33" name="__dynamic_autofit__TextBox 32"/>
          <p:cNvSpPr txBox="1"/>
          <p:nvPr/>
        </p:nvSpPr>
        <p:spPr>
          <a:xfrm>
            <a:off x="1" y="1005840"/>
            <a:ext cx="12188952" cy="365760"/>
          </a:xfrm>
          <a:prstGeom prst="rect">
            <a:avLst/>
          </a:prstGeom>
          <a:noFill/>
        </p:spPr>
        <p:txBody>
          <a:bodyPr wrap="square">
            <a:noAutofit/>
          </a:bodyPr>
          <a:lstStyle/>
          <a:p>
            <a:pPr>
              <a:defRPr sz="1800" i="1"/>
            </a:pPr>
            <a:r>
              <a:rPr sz="1800" i="1" b="1">
                <a:solidFill>
                  <a:srgbClr val="7030A0"/>
                </a:solidFill>
              </a:rPr>
              <a:t>Annexation</a:t>
            </a:r>
            <a:r>
              <a:rPr sz="1800" i="1"/>
              <a:t> is related to </a:t>
            </a:r>
            <a:r>
              <a:rPr sz="1800" i="1" b="1">
                <a:solidFill>
                  <a:srgbClr val="7030A0"/>
                </a:solidFill>
              </a:rPr>
              <a:t>Manifest Destiny</a:t>
            </a:r>
            <a:r>
              <a:rPr sz="1800" i="1"/>
              <a:t> because...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ECF3FB"/>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2130552" y="6611112"/>
            <a:ext cx="881743" cy="246888"/>
          </a:xfrm>
          <a:prstGeom prst="rect">
            <a:avLst/>
          </a:prstGeom>
        </p:spPr>
      </p:pic>
      <p:pic>
        <p:nvPicPr>
          <p:cNvPr id="4" name="Picture 3" descr="Soc8006i.png"/>
          <p:cNvPicPr>
            <a:picLocks noChangeAspect="1"/>
          </p:cNvPicPr>
          <p:nvPr/>
        </p:nvPicPr>
        <p:blipFill>
          <a:blip r:embed="rId5"/>
          <a:stretch>
            <a:fillRect/>
          </a:stretch>
        </p:blipFill>
        <p:spPr>
          <a:xfrm>
            <a:off x="3044952" y="0"/>
            <a:ext cx="9144000" cy="6858000"/>
          </a:xfrm>
          <a:prstGeom prst="rect">
            <a:avLst/>
          </a:prstGeom>
        </p:spPr>
      </p:pic>
      <p:pic>
        <p:nvPicPr>
          <p:cNvPr id="5" name="Picture 4" descr="noun-thumbs-up-2169240.png"/>
          <p:cNvPicPr>
            <a:picLocks noChangeAspect="1"/>
          </p:cNvPicPr>
          <p:nvPr/>
        </p:nvPicPr>
        <p:blipFill>
          <a:blip r:embed="rId6"/>
          <a:stretch>
            <a:fillRect/>
          </a:stretch>
        </p:blipFill>
        <p:spPr>
          <a:xfrm>
            <a:off x="886968" y="4069080"/>
            <a:ext cx="365760" cy="365760"/>
          </a:xfrm>
          <a:prstGeom prst="rect">
            <a:avLst/>
          </a:prstGeom>
        </p:spPr>
      </p:pic>
      <p:pic>
        <p:nvPicPr>
          <p:cNvPr id="6" name="Picture 5" descr="noun-stand-up-4058566.png"/>
          <p:cNvPicPr>
            <a:picLocks noChangeAspect="1"/>
          </p:cNvPicPr>
          <p:nvPr/>
        </p:nvPicPr>
        <p:blipFill>
          <a:blip r:embed="rId7"/>
          <a:stretch>
            <a:fillRect/>
          </a:stretch>
        </p:blipFill>
        <p:spPr>
          <a:xfrm>
            <a:off x="1463040" y="4069080"/>
            <a:ext cx="365760" cy="365760"/>
          </a:xfrm>
          <a:prstGeom prst="rect">
            <a:avLst/>
          </a:prstGeom>
        </p:spPr>
      </p:pic>
      <p:pic>
        <p:nvPicPr>
          <p:cNvPr id="7" name="Picture 6" descr="noun-raise-hand-1471169.png"/>
          <p:cNvPicPr>
            <a:picLocks noChangeAspect="1"/>
          </p:cNvPicPr>
          <p:nvPr/>
        </p:nvPicPr>
        <p:blipFill>
          <a:blip r:embed="rId8"/>
          <a:stretch>
            <a:fillRect/>
          </a:stretch>
        </p:blipFill>
        <p:spPr>
          <a:xfrm>
            <a:off x="2039112" y="4069080"/>
            <a:ext cx="365760" cy="365760"/>
          </a:xfrm>
          <a:prstGeom prst="rect">
            <a:avLst/>
          </a:prstGeom>
        </p:spPr>
      </p:pic>
      <p:pic>
        <p:nvPicPr>
          <p:cNvPr id="8" name="Picture 7" descr="noun-think-1730977.png"/>
          <p:cNvPicPr>
            <a:picLocks noChangeAspect="1"/>
          </p:cNvPicPr>
          <p:nvPr/>
        </p:nvPicPr>
        <p:blipFill>
          <a:blip r:embed="rId9"/>
          <a:stretch>
            <a:fillRect/>
          </a:stretch>
        </p:blipFill>
        <p:spPr>
          <a:xfrm>
            <a:off x="2615184" y="4069080"/>
            <a:ext cx="365760" cy="365760"/>
          </a:xfrm>
          <a:prstGeom prst="rect">
            <a:avLst/>
          </a:prstGeom>
        </p:spPr>
      </p:pic>
      <p:pic>
        <p:nvPicPr>
          <p:cNvPr id="9" name="Picture 8" descr="partners.png"/>
          <p:cNvPicPr>
            <a:picLocks noChangeAspect="1"/>
          </p:cNvPicPr>
          <p:nvPr/>
        </p:nvPicPr>
        <p:blipFill>
          <a:blip r:embed="rId10"/>
          <a:stretch>
            <a:fillRect/>
          </a:stretch>
        </p:blipFill>
        <p:spPr>
          <a:xfrm>
            <a:off x="886968" y="4782312"/>
            <a:ext cx="676656" cy="274320"/>
          </a:xfrm>
          <a:prstGeom prst="rect">
            <a:avLst/>
          </a:prstGeom>
        </p:spPr>
      </p:pic>
      <p:pic>
        <p:nvPicPr>
          <p:cNvPr id="10" name="Picture 9" descr="group.png"/>
          <p:cNvPicPr>
            <a:picLocks noChangeAspect="1"/>
          </p:cNvPicPr>
          <p:nvPr/>
        </p:nvPicPr>
        <p:blipFill>
          <a:blip r:embed="rId11"/>
          <a:stretch>
            <a:fillRect/>
          </a:stretch>
        </p:blipFill>
        <p:spPr>
          <a:xfrm>
            <a:off x="1956816" y="4672584"/>
            <a:ext cx="594360" cy="493776"/>
          </a:xfrm>
          <a:prstGeom prst="rect">
            <a:avLst/>
          </a:prstGeom>
        </p:spPr>
      </p:pic>
      <p:pic>
        <p:nvPicPr>
          <p:cNvPr id="11" name="Picture 10" descr="white-shoe.png"/>
          <p:cNvPicPr>
            <a:picLocks noChangeAspect="1"/>
          </p:cNvPicPr>
          <p:nvPr/>
        </p:nvPicPr>
        <p:blipFill>
          <a:blip r:embed="rId12"/>
          <a:stretch>
            <a:fillRect/>
          </a:stretch>
        </p:blipFill>
        <p:spPr>
          <a:xfrm>
            <a:off x="914400" y="5404104"/>
            <a:ext cx="274320" cy="274320"/>
          </a:xfrm>
          <a:prstGeom prst="rect">
            <a:avLst/>
          </a:prstGeom>
        </p:spPr>
      </p:pic>
      <p:pic>
        <p:nvPicPr>
          <p:cNvPr id="12" name="Picture 11" descr="black-shoe.png"/>
          <p:cNvPicPr>
            <a:picLocks noChangeAspect="1"/>
          </p:cNvPicPr>
          <p:nvPr/>
        </p:nvPicPr>
        <p:blipFill>
          <a:blip r:embed="rId13"/>
          <a:stretch>
            <a:fillRect/>
          </a:stretch>
        </p:blipFill>
        <p:spPr>
          <a:xfrm>
            <a:off x="1234440" y="5404104"/>
            <a:ext cx="228600" cy="228600"/>
          </a:xfrm>
          <a:prstGeom prst="rect">
            <a:avLst/>
          </a:prstGeom>
        </p:spPr>
      </p:pic>
      <p:pic>
        <p:nvPicPr>
          <p:cNvPr id="13" name="Picture 12" descr="noun-tshirt-4464232.png"/>
          <p:cNvPicPr>
            <a:picLocks noChangeAspect="1"/>
          </p:cNvPicPr>
          <p:nvPr/>
        </p:nvPicPr>
        <p:blipFill>
          <a:blip r:embed="rId14"/>
          <a:stretch>
            <a:fillRect/>
          </a:stretch>
        </p:blipFill>
        <p:spPr>
          <a:xfrm>
            <a:off x="1545336" y="5404104"/>
            <a:ext cx="274320" cy="274320"/>
          </a:xfrm>
          <a:prstGeom prst="rect">
            <a:avLst/>
          </a:prstGeom>
        </p:spPr>
      </p:pic>
      <p:pic>
        <p:nvPicPr>
          <p:cNvPr id="14" name="Picture 13" descr="noun-tshirt-139533.png"/>
          <p:cNvPicPr>
            <a:picLocks noChangeAspect="1"/>
          </p:cNvPicPr>
          <p:nvPr/>
        </p:nvPicPr>
        <p:blipFill>
          <a:blip r:embed="rId15"/>
          <a:stretch>
            <a:fillRect/>
          </a:stretch>
        </p:blipFill>
        <p:spPr>
          <a:xfrm>
            <a:off x="1865376" y="5404104"/>
            <a:ext cx="274320" cy="274320"/>
          </a:xfrm>
          <a:prstGeom prst="rect">
            <a:avLst/>
          </a:prstGeom>
        </p:spPr>
      </p:pic>
      <p:pic>
        <p:nvPicPr>
          <p:cNvPr id="15" name="Picture 14" descr="noun-door-995125.png"/>
          <p:cNvPicPr>
            <a:picLocks noChangeAspect="1"/>
          </p:cNvPicPr>
          <p:nvPr/>
        </p:nvPicPr>
        <p:blipFill>
          <a:blip r:embed="rId16"/>
          <a:stretch>
            <a:fillRect/>
          </a:stretch>
        </p:blipFill>
        <p:spPr>
          <a:xfrm>
            <a:off x="2423160" y="5404104"/>
            <a:ext cx="274320" cy="274320"/>
          </a:xfrm>
          <a:prstGeom prst="rect">
            <a:avLst/>
          </a:prstGeom>
        </p:spPr>
      </p:pic>
      <p:pic>
        <p:nvPicPr>
          <p:cNvPr id="16" name="Picture 15" descr="noun-windows-1127615.png"/>
          <p:cNvPicPr>
            <a:picLocks noChangeAspect="1"/>
          </p:cNvPicPr>
          <p:nvPr/>
        </p:nvPicPr>
        <p:blipFill>
          <a:blip r:embed="rId17"/>
          <a:stretch>
            <a:fillRect/>
          </a:stretch>
        </p:blipFill>
        <p:spPr>
          <a:xfrm>
            <a:off x="2706624" y="5404104"/>
            <a:ext cx="274320" cy="274320"/>
          </a:xfrm>
          <a:prstGeom prst="rect">
            <a:avLst/>
          </a:prstGeom>
        </p:spPr>
      </p:pic>
      <p:pic>
        <p:nvPicPr>
          <p:cNvPr id="17" name="Picture 16" descr="noun-wheel-of-fortune-1454005.png"/>
          <p:cNvPicPr>
            <a:picLocks noChangeAspect="1"/>
          </p:cNvPicPr>
          <p:nvPr/>
        </p:nvPicPr>
        <p:blipFill>
          <a:blip r:embed="rId18"/>
          <a:stretch>
            <a:fillRect/>
          </a:stretch>
        </p:blipFill>
        <p:spPr>
          <a:xfrm>
            <a:off x="868680" y="5943600"/>
            <a:ext cx="457200" cy="457200"/>
          </a:xfrm>
          <a:prstGeom prst="rect">
            <a:avLst/>
          </a:prstGeom>
        </p:spPr>
      </p:pic>
      <p:pic>
        <p:nvPicPr>
          <p:cNvPr id="18" name="Picture 17" descr="group_standup.png"/>
          <p:cNvPicPr>
            <a:picLocks noChangeAspect="1"/>
          </p:cNvPicPr>
          <p:nvPr/>
        </p:nvPicPr>
        <p:blipFill>
          <a:blip r:embed="rId19"/>
          <a:stretch>
            <a:fillRect/>
          </a:stretch>
        </p:blipFill>
        <p:spPr>
          <a:xfrm>
            <a:off x="1463040" y="5952744"/>
            <a:ext cx="713232" cy="512064"/>
          </a:xfrm>
          <a:prstGeom prst="rect">
            <a:avLst/>
          </a:prstGeom>
        </p:spPr>
      </p:pic>
      <p:pic>
        <p:nvPicPr>
          <p:cNvPr id="19" name="Picture 18" descr="noun-write-1439720.png"/>
          <p:cNvPicPr>
            <a:picLocks noChangeAspect="1"/>
          </p:cNvPicPr>
          <p:nvPr/>
        </p:nvPicPr>
        <p:blipFill>
          <a:blip r:embed="rId20"/>
          <a:stretch>
            <a:fillRect/>
          </a:stretch>
        </p:blipFill>
        <p:spPr>
          <a:xfrm>
            <a:off x="2523744" y="5943600"/>
            <a:ext cx="457200" cy="457200"/>
          </a:xfrm>
          <a:prstGeom prst="rect">
            <a:avLst/>
          </a:prstGeom>
        </p:spPr>
      </p:pic>
      <p:sp>
        <p:nvSpPr>
          <p:cNvPr id="20" name="TextBox 19"/>
          <p:cNvSpPr txBox="1"/>
          <p:nvPr/>
        </p:nvSpPr>
        <p:spPr>
          <a:xfrm>
            <a:off x="0" y="4114800"/>
            <a:ext cx="886968" cy="365760"/>
          </a:xfrm>
          <a:prstGeom prst="rect">
            <a:avLst/>
          </a:prstGeom>
          <a:noFill/>
        </p:spPr>
        <p:txBody>
          <a:bodyPr wrap="none">
            <a:spAutoFit/>
          </a:bodyPr>
          <a:lstStyle/>
          <a:p>
            <a:pPr>
              <a:defRPr sz="1800" b="1"/>
            </a:pPr>
            <a:r>
              <a:t>Signal:</a:t>
            </a:r>
          </a:p>
        </p:txBody>
      </p:sp>
      <p:sp>
        <p:nvSpPr>
          <p:cNvPr id="21" name="TextBox 20"/>
          <p:cNvSpPr txBox="1"/>
          <p:nvPr/>
        </p:nvSpPr>
        <p:spPr>
          <a:xfrm>
            <a:off x="2112264" y="5367528"/>
            <a:ext cx="347472" cy="365760"/>
          </a:xfrm>
          <a:prstGeom prst="rect">
            <a:avLst/>
          </a:prstGeom>
          <a:noFill/>
        </p:spPr>
        <p:txBody>
          <a:bodyPr wrap="none">
            <a:spAutoFit/>
          </a:bodyPr>
          <a:lstStyle/>
          <a:p>
            <a:pPr>
              <a:defRPr sz="1800" b="1"/>
            </a:pPr>
            <a:r>
              <a:t>A</a:t>
            </a:r>
          </a:p>
        </p:txBody>
      </p:sp>
      <p:sp>
        <p:nvSpPr>
          <p:cNvPr id="22" name="TextBox 21"/>
          <p:cNvSpPr txBox="1"/>
          <p:nvPr/>
        </p:nvSpPr>
        <p:spPr>
          <a:xfrm>
            <a:off x="0" y="4791456"/>
            <a:ext cx="886968" cy="365760"/>
          </a:xfrm>
          <a:prstGeom prst="rect">
            <a:avLst/>
          </a:prstGeom>
          <a:noFill/>
        </p:spPr>
        <p:txBody>
          <a:bodyPr wrap="none">
            <a:spAutoFit/>
          </a:bodyPr>
          <a:lstStyle/>
          <a:p>
            <a:pPr>
              <a:defRPr sz="1800" b="1"/>
            </a:pPr>
            <a:r>
              <a:t>Share:</a:t>
            </a:r>
          </a:p>
        </p:txBody>
      </p:sp>
      <p:sp>
        <p:nvSpPr>
          <p:cNvPr id="23" name="TextBox 22"/>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4" name="TextBox 23"/>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5" name="Connector 24"/>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6" name="Picture 25" descr="bracket1_blue.png"/>
          <p:cNvPicPr>
            <a:picLocks noChangeAspect="1"/>
          </p:cNvPicPr>
          <p:nvPr/>
        </p:nvPicPr>
        <p:blipFill>
          <a:blip r:embed="rId21"/>
          <a:stretch>
            <a:fillRect/>
          </a:stretch>
        </p:blipFill>
        <p:spPr>
          <a:xfrm>
            <a:off x="1993392" y="4069080"/>
            <a:ext cx="466344" cy="365760"/>
          </a:xfrm>
          <a:prstGeom prst="rect">
            <a:avLst/>
          </a:prstGeom>
        </p:spPr>
      </p:pic>
      <p:pic>
        <p:nvPicPr>
          <p:cNvPr id="27" name="Picture 26" descr="bracket2_blue.png"/>
          <p:cNvPicPr>
            <a:picLocks noChangeAspect="1"/>
          </p:cNvPicPr>
          <p:nvPr/>
        </p:nvPicPr>
        <p:blipFill>
          <a:blip r:embed="rId22"/>
          <a:stretch>
            <a:fillRect/>
          </a:stretch>
        </p:blipFill>
        <p:spPr>
          <a:xfrm>
            <a:off x="1847088" y="4672584"/>
            <a:ext cx="795528" cy="502920"/>
          </a:xfrm>
          <a:prstGeom prst="rect">
            <a:avLst/>
          </a:prstGeom>
        </p:spPr>
      </p:pic>
      <p:pic>
        <p:nvPicPr>
          <p:cNvPr id="28" name="Picture 27" descr="bracket3_blue.png"/>
          <p:cNvPicPr>
            <a:picLocks noChangeAspect="1"/>
          </p:cNvPicPr>
          <p:nvPr/>
        </p:nvPicPr>
        <p:blipFill>
          <a:blip r:embed="rId23"/>
          <a:stretch>
            <a:fillRect/>
          </a:stretch>
        </p:blipFill>
        <p:spPr>
          <a:xfrm>
            <a:off x="1865376" y="5413248"/>
            <a:ext cx="274320" cy="274320"/>
          </a:xfrm>
          <a:prstGeom prst="rect">
            <a:avLst/>
          </a:prstGeom>
        </p:spPr>
      </p:pic>
      <p:pic>
        <p:nvPicPr>
          <p:cNvPr id="29" name="Picture 28" descr="bracket4_blue.png"/>
          <p:cNvPicPr>
            <a:picLocks noChangeAspect="1"/>
          </p:cNvPicPr>
          <p:nvPr/>
        </p:nvPicPr>
        <p:blipFill>
          <a:blip r:embed="rId24"/>
          <a:stretch>
            <a:fillRect/>
          </a:stretch>
        </p:blipFill>
        <p:spPr>
          <a:xfrm>
            <a:off x="2286000" y="5907024"/>
            <a:ext cx="786384" cy="548640"/>
          </a:xfrm>
          <a:prstGeom prst="rect">
            <a:avLst/>
          </a:prstGeom>
        </p:spPr>
      </p:pic>
      <p:sp>
        <p:nvSpPr>
          <p:cNvPr id="30" name="TextBox 29"/>
          <p:cNvSpPr txBox="1"/>
          <p:nvPr/>
        </p:nvSpPr>
        <p:spPr>
          <a:xfrm>
            <a:off x="1" y="0"/>
            <a:ext cx="3044952" cy="1764792"/>
          </a:xfrm>
          <a:prstGeom prst="rect">
            <a:avLst/>
          </a:prstGeom>
          <a:noFill/>
        </p:spPr>
        <p:txBody>
          <a:bodyPr wrap="none">
            <a:spAutoFit/>
          </a:bodyPr>
          <a:lstStyle/>
          <a:p>
            <a:pPr>
              <a:defRPr sz="1800" b="1" i="0" u="sng"/>
            </a:pPr>
            <a:r>
              <a:t>Inferential Question</a:t>
            </a:r>
          </a:p>
        </p:txBody>
      </p:sp>
      <p:sp>
        <p:nvSpPr>
          <p:cNvPr id="31" name="__dynamic_autofit__TextBox 30"/>
          <p:cNvSpPr txBox="1"/>
          <p:nvPr/>
        </p:nvSpPr>
        <p:spPr>
          <a:xfrm>
            <a:off x="1" y="365760"/>
            <a:ext cx="3044952" cy="1764792"/>
          </a:xfrm>
          <a:prstGeom prst="rect">
            <a:avLst/>
          </a:prstGeom>
          <a:noFill/>
        </p:spPr>
        <p:txBody>
          <a:bodyPr wrap="square">
            <a:noAutofit/>
          </a:bodyPr>
          <a:lstStyle/>
          <a:p>
            <a:pPr>
              <a:defRPr sz="1800"/>
            </a:pPr>
            <a:r>
              <a:rPr sz="1800"/>
              <a:t>Why would country #2 want to be </a:t>
            </a:r>
            <a:r>
              <a:rPr sz="1800" b="1">
                <a:solidFill>
                  <a:srgbClr val="7030A0"/>
                </a:solidFill>
              </a:rPr>
              <a:t>annexed</a:t>
            </a:r>
            <a:r>
              <a:rPr sz="1800"/>
              <a:t> with country #1?</a:t>
            </a:r>
          </a:p>
        </p:txBody>
      </p:sp>
      <p:sp>
        <p:nvSpPr>
          <p:cNvPr id="32" name="__dynamic_autofit__TextBox 31"/>
          <p:cNvSpPr txBox="1"/>
          <p:nvPr/>
        </p:nvSpPr>
        <p:spPr>
          <a:xfrm>
            <a:off x="1" y="2130552"/>
            <a:ext cx="3044952" cy="1764792"/>
          </a:xfrm>
          <a:prstGeom prst="rect">
            <a:avLst/>
          </a:prstGeom>
          <a:noFill/>
        </p:spPr>
        <p:txBody>
          <a:bodyPr wrap="square">
            <a:noAutofit/>
          </a:bodyPr>
          <a:lstStyle/>
          <a:p>
            <a:pPr>
              <a:defRPr sz="1800" i="1"/>
            </a:pPr>
            <a:r>
              <a:rPr sz="1800" i="1"/>
              <a:t>Country #2 would want to be </a:t>
            </a:r>
            <a:r>
              <a:rPr sz="1800" i="1" b="1">
                <a:solidFill>
                  <a:srgbClr val="7030A0"/>
                </a:solidFill>
              </a:rPr>
              <a:t>annexed</a:t>
            </a:r>
            <a:r>
              <a:rPr sz="1800" i="1"/>
              <a:t> with country #1 because...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2F2F2"/>
        </a:solidFill>
        <a:effectLst/>
      </p:bgPr>
    </p:bg>
    <p:spTree>
      <p:nvGrpSpPr>
        <p:cNvPr id="1" name=""/>
        <p:cNvGrpSpPr/>
        <p:nvPr/>
      </p:nvGrpSpPr>
      <p:grpSpPr/>
      <p:pic>
        <p:nvPicPr>
          <p:cNvPr id="2" name="Picture 1" descr="logo.png"/>
          <p:cNvPicPr>
            <a:picLocks noChangeAspect="1"/>
          </p:cNvPicPr>
          <p:nvPr/>
        </p:nvPicPr>
        <p:blipFill>
          <a:blip r:embed="rId2"/>
          <a:stretch>
            <a:fillRect/>
          </a:stretch>
        </p:blipFill>
        <p:spPr>
          <a:xfrm>
            <a:off x="0" y="6611112"/>
            <a:ext cx="1995054" cy="241069"/>
          </a:xfrm>
          <a:prstGeom prst="rect">
            <a:avLst/>
          </a:prstGeom>
        </p:spPr>
      </p:pic>
      <p:pic>
        <p:nvPicPr>
          <p:cNvPr id="3" name="Picture 2" descr="cl.png"/>
          <p:cNvPicPr>
            <a:picLocks noChangeAspect="1"/>
          </p:cNvPicPr>
          <p:nvPr/>
        </p:nvPicPr>
        <p:blipFill>
          <a:blip r:embed="rId3"/>
          <a:stretch>
            <a:fillRect/>
          </a:stretch>
        </p:blipFill>
        <p:spPr>
          <a:xfrm>
            <a:off x="11494008" y="6638544"/>
            <a:ext cx="685800" cy="192024"/>
          </a:xfrm>
          <a:prstGeom prst="rect">
            <a:avLst/>
          </a:prstGeom>
        </p:spPr>
      </p:pic>
      <p:sp>
        <p:nvSpPr>
          <p:cNvPr id="4" name="TextBox 3"/>
          <p:cNvSpPr txBox="1"/>
          <p:nvPr/>
        </p:nvSpPr>
        <p:spPr>
          <a:xfrm>
            <a:off x="0" y="0"/>
            <a:ext cx="12188952" cy="704088"/>
          </a:xfrm>
          <a:prstGeom prst="rect">
            <a:avLst/>
          </a:prstGeom>
          <a:noFill/>
        </p:spPr>
        <p:txBody>
          <a:bodyPr wrap="none">
            <a:spAutoFit/>
          </a:bodyPr>
          <a:lstStyle/>
          <a:p>
            <a:pPr algn="ctr">
              <a:defRPr sz="4000" b="1" u="sng"/>
            </a:pPr>
            <a:r>
              <a:t>Extension Activities​</a:t>
            </a:r>
          </a:p>
        </p:txBody>
      </p:sp>
      <p:sp>
        <p:nvSpPr>
          <p:cNvPr id="5" name="TextBox 4"/>
          <p:cNvSpPr txBox="1"/>
          <p:nvPr/>
        </p:nvSpPr>
        <p:spPr>
          <a:xfrm>
            <a:off x="420624" y="704088"/>
            <a:ext cx="11356848" cy="832104"/>
          </a:xfrm>
          <a:prstGeom prst="rect">
            <a:avLst/>
          </a:prstGeom>
          <a:noFill/>
        </p:spPr>
        <p:txBody>
          <a:bodyPr wrap="square" anchor="ctr">
            <a:spAutoFit/>
          </a:bodyPr>
          <a:lstStyle/>
          <a:p>
            <a:pPr algn="l"/>
            <a:r>
              <a:rPr b="0" i="0" sz="2400"/>
              <a:t>Use any or all of the activities in the following slides between structured conversations or after students have completed all of the structured conversations.</a:t>
            </a:r>
          </a:p>
        </p:txBody>
      </p:sp>
      <p:sp>
        <p:nvSpPr>
          <p:cNvPr id="6" name="TextBox 5"/>
          <p:cNvSpPr txBox="1"/>
          <p:nvPr/>
        </p:nvSpPr>
        <p:spPr>
          <a:xfrm>
            <a:off x="420624" y="1536192"/>
            <a:ext cx="5678424" cy="4800600"/>
          </a:xfrm>
          <a:prstGeom prst="rect">
            <a:avLst/>
          </a:prstGeom>
          <a:noFill/>
        </p:spPr>
        <p:txBody>
          <a:bodyPr wrap="square" anchor="ctr">
            <a:spAutoFit/>
          </a:bodyPr>
          <a:lstStyle/>
          <a:p>
            <a:pPr algn="l"/>
            <a:r>
              <a:rPr b="1" i="0" sz="2000"/>
              <a:t>•   Draw and Write</a:t>
            </a:r>
          </a:p>
          <a:p>
            <a:pPr algn="l"/>
            <a:r>
              <a:rPr b="0" i="1" sz="2000"/>
              <a:t>Have students draw the vocabulary word and label it with key lesson terms, then write about how it connects to their understanding of the word.</a:t>
            </a:r>
          </a:p>
          <a:p>
            <a:pPr algn="l"/>
            <a:r>
              <a:rPr b="1" i="0" sz="2000"/>
              <a:t>•   Complete the Picture</a:t>
            </a:r>
            <a:r>
              <a:rPr b="0" i="0" sz="2000"/>
              <a:t> </a:t>
            </a:r>
          </a:p>
          <a:p>
            <a:pPr algn="l"/>
            <a:r>
              <a:rPr b="0" i="1" sz="2000"/>
              <a:t>Do this before showing the complete visual for a prediction activity, or after showing the visual for a recall exercise.</a:t>
            </a:r>
          </a:p>
          <a:p>
            <a:pPr algn="l"/>
            <a:r>
              <a:rPr b="1" i="0" sz="2000"/>
              <a:t>•   Fill It In</a:t>
            </a:r>
          </a:p>
          <a:p>
            <a:pPr algn="l"/>
            <a:r>
              <a:rPr b="0" i="1" sz="2000"/>
              <a:t>Like “Complete the Picture”, this activity is also excellent as either a preview or a review.</a:t>
            </a:r>
          </a:p>
          <a:p>
            <a:pPr algn="l"/>
            <a:r>
              <a:rPr b="1" i="0" sz="2000"/>
              <a:t>•   Evidence-Claim-Reasoning</a:t>
            </a:r>
          </a:p>
          <a:p>
            <a:pPr algn="l"/>
            <a:r>
              <a:rPr b="0" i="1" sz="2000"/>
              <a:t>Have students create a question, then answer it with a claim and evidence-based reasoning.</a:t>
            </a:r>
          </a:p>
        </p:txBody>
      </p:sp>
      <p:sp>
        <p:nvSpPr>
          <p:cNvPr id="7" name="TextBox 6"/>
          <p:cNvSpPr txBox="1"/>
          <p:nvPr/>
        </p:nvSpPr>
        <p:spPr>
          <a:xfrm>
            <a:off x="6099048" y="2304288"/>
            <a:ext cx="5678424" cy="3474720"/>
          </a:xfrm>
          <a:prstGeom prst="rect">
            <a:avLst/>
          </a:prstGeom>
          <a:noFill/>
        </p:spPr>
        <p:txBody>
          <a:bodyPr wrap="square" anchor="ctr">
            <a:spAutoFit/>
          </a:bodyPr>
          <a:lstStyle/>
          <a:p>
            <a:pPr algn="l"/>
            <a:r>
              <a:rPr b="1" i="0" sz="2000"/>
              <a:t>•   Vocab Connection Web</a:t>
            </a:r>
          </a:p>
          <a:p>
            <a:pPr algn="l"/>
            <a:r>
              <a:rPr b="0" i="1" sz="2000"/>
              <a:t>Have students make connections to other words in this unit, or other words in previous units. Excellent as a unit review!</a:t>
            </a:r>
          </a:p>
          <a:p>
            <a:pPr algn="l"/>
            <a:r>
              <a:rPr b="1" i="0" sz="2000"/>
              <a:t>•   Roving Paragraph</a:t>
            </a:r>
            <a:r>
              <a:rPr b="0" i="0" sz="2000"/>
              <a:t> </a:t>
            </a:r>
          </a:p>
          <a:p>
            <a:pPr algn="l"/>
            <a:r>
              <a:rPr b="0" i="1" sz="2000"/>
              <a:t>Get students moving, and writing! Can be done at any point in the lesson, but it makes an excellent review at the end of the lesson.</a:t>
            </a:r>
          </a:p>
          <a:p>
            <a:pPr algn="l"/>
            <a:r>
              <a:rPr b="1" i="0" sz="2000"/>
              <a:t>•   Open Writing</a:t>
            </a:r>
          </a:p>
          <a:p>
            <a:pPr algn="l"/>
            <a:r>
              <a:rPr b="0" i="1" sz="2000"/>
              <a:t>This is highly recommended after the structured conversations are complete, as an alternative closure/exit ticket to the lesson. Have students write everything they’ve learned about the vocabulary word, structured with the sentence stems of their structured conversations and key vocabulary.</a:t>
            </a:r>
          </a:p>
        </p:txBody>
      </p:sp>
      <p:sp>
        <p:nvSpPr>
          <p:cNvPr id="8" name="TextBox 7">
            <a:hlinkClick action="ppaction://hlinksldjump" r:id="rId5"/>
          </p:cNvPr>
          <p:cNvSpPr txBox="1"/>
          <p:nvPr/>
        </p:nvSpPr>
        <p:spPr>
          <a:xfrm>
            <a:off x="4663440" y="2990088"/>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9" name="TextBox 8">
            <a:hlinkClick action="ppaction://hlinksldjump" r:id="rId6"/>
          </p:cNvPr>
          <p:cNvSpPr txBox="1"/>
          <p:nvPr/>
        </p:nvSpPr>
        <p:spPr>
          <a:xfrm>
            <a:off x="4663440" y="3959352"/>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0" name="TextBox 9">
            <a:hlinkClick action="ppaction://hlinksldjump" r:id="rId7"/>
          </p:cNvPr>
          <p:cNvSpPr txBox="1"/>
          <p:nvPr/>
        </p:nvSpPr>
        <p:spPr>
          <a:xfrm>
            <a:off x="4663440" y="5038344"/>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1" name="TextBox 10">
            <a:hlinkClick action="ppaction://hlinksldjump" r:id="rId8"/>
          </p:cNvPr>
          <p:cNvSpPr txBox="1"/>
          <p:nvPr/>
        </p:nvSpPr>
        <p:spPr>
          <a:xfrm>
            <a:off x="4663440" y="5934456"/>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2" name="TextBox 11">
            <a:hlinkClick action="ppaction://hlinksldjump" r:id="rId9"/>
          </p:cNvPr>
          <p:cNvSpPr txBox="1"/>
          <p:nvPr/>
        </p:nvSpPr>
        <p:spPr>
          <a:xfrm>
            <a:off x="10671048" y="2715768"/>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3" name="TextBox 12">
            <a:hlinkClick action="ppaction://hlinksldjump" r:id="rId10"/>
          </p:cNvPr>
          <p:cNvSpPr txBox="1"/>
          <p:nvPr/>
        </p:nvSpPr>
        <p:spPr>
          <a:xfrm>
            <a:off x="10671048" y="3959352"/>
            <a:ext cx="1737360" cy="274320"/>
          </a:xfrm>
          <a:prstGeom prst="rect">
            <a:avLst/>
          </a:prstGeom>
          <a:noFill/>
        </p:spPr>
        <p:txBody>
          <a:bodyPr wrap="none">
            <a:spAutoFit/>
          </a:bodyPr>
          <a:lstStyle/>
          <a:p>
            <a:pPr algn="l">
              <a:defRPr sz="1200" b="1" i="0" u="sng">
                <a:solidFill>
                  <a:srgbClr val="0070C0"/>
                </a:solidFill>
              </a:defRPr>
            </a:pPr>
            <a:r>
              <a:t>Jump to this slide</a:t>
            </a:r>
          </a:p>
        </p:txBody>
      </p:sp>
      <p:sp>
        <p:nvSpPr>
          <p:cNvPr id="14" name="TextBox 13">
            <a:hlinkClick action="ppaction://hlinksldjump" r:id="rId11"/>
          </p:cNvPr>
          <p:cNvSpPr txBox="1"/>
          <p:nvPr/>
        </p:nvSpPr>
        <p:spPr>
          <a:xfrm>
            <a:off x="10671048" y="6281928"/>
            <a:ext cx="1737360" cy="274320"/>
          </a:xfrm>
          <a:prstGeom prst="rect">
            <a:avLst/>
          </a:prstGeom>
          <a:noFill/>
        </p:spPr>
        <p:txBody>
          <a:bodyPr wrap="none">
            <a:spAutoFit/>
          </a:bodyPr>
          <a:lstStyle/>
          <a:p>
            <a:pPr algn="l">
              <a:defRPr sz="1200" b="1" i="0" u="sng">
                <a:solidFill>
                  <a:srgbClr val="0070C0"/>
                </a:solidFill>
              </a:defRPr>
            </a:pPr>
            <a:r>
              <a:t>Jump to this slide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Draw and Write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Draw a representation for the term </a:t>
            </a:r>
            <a:r>
              <a:rPr b="1">
                <a:solidFill>
                  <a:srgbClr val="7030A0"/>
                </a:solidFill>
              </a:rPr>
              <a:t>annex/annexation</a:t>
            </a:r>
            <a:r>
              <a:t>. Label your visual with the terms:
•
•
•
•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annex/annexation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Draw and Write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Explain how your visual relates to what you’ve learned about </a:t>
            </a:r>
            <a:r>
              <a:rPr b="1">
                <a:solidFill>
                  <a:srgbClr val="7030A0"/>
                </a:solidFill>
              </a:rPr>
              <a:t>annex/annexation</a:t>
            </a:r>
            <a:r>
              <a:rPr sz="2000" i="1"/>
              <a:t>
• My visual is…
• It relates to what I’ve learned about </a:t>
            </a:r>
            <a:r>
              <a:rPr b="1" i="1" sz="2000">
                <a:solidFill>
                  <a:srgbClr val="7030A0"/>
                </a:solidFill>
              </a:rPr>
              <a:t>annex/annexation</a:t>
            </a:r>
            <a:r>
              <a:rPr sz="2000" i="1"/>
              <a:t> because...</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full_gray.png"/>
          <p:cNvPicPr>
            <a:picLocks noChangeAspect="1"/>
          </p:cNvPicPr>
          <p:nvPr/>
        </p:nvPicPr>
        <p:blipFill>
          <a:blip r:embed="rId5"/>
          <a:stretch>
            <a:fillRect/>
          </a:stretch>
        </p:blipFill>
        <p:spPr>
          <a:xfrm>
            <a:off x="3044952" y="0"/>
            <a:ext cx="9157854" cy="6871854"/>
          </a:xfrm>
          <a:prstGeom prst="rect">
            <a:avLst/>
          </a:prstGeom>
        </p:spPr>
      </p:pic>
      <p:pic>
        <p:nvPicPr>
          <p:cNvPr id="8" name="Picture 7" descr="noun-write-1439720.png"/>
          <p:cNvPicPr>
            <a:picLocks noChangeAspect="1"/>
          </p:cNvPicPr>
          <p:nvPr/>
        </p:nvPicPr>
        <p:blipFill>
          <a:blip r:embed="rId6"/>
          <a:stretch>
            <a:fillRect/>
          </a:stretch>
        </p:blipFill>
        <p:spPr>
          <a:xfrm>
            <a:off x="338328" y="3922776"/>
            <a:ext cx="2368296" cy="2368296"/>
          </a:xfrm>
          <a:prstGeom prst="rect">
            <a:avLst/>
          </a:prstGeom>
        </p:spPr>
      </p:pic>
      <p:sp>
        <p:nvSpPr>
          <p:cNvPr id="9" name="TextBox 8"/>
          <p:cNvSpPr txBox="1"/>
          <p:nvPr/>
        </p:nvSpPr>
        <p:spPr>
          <a:xfrm>
            <a:off x="3044952" y="0"/>
            <a:ext cx="9144000" cy="1325880"/>
          </a:xfrm>
          <a:prstGeom prst="rect">
            <a:avLst/>
          </a:prstGeom>
          <a:noFill/>
        </p:spPr>
        <p:txBody>
          <a:bodyPr wrap="none">
            <a:spAutoFit/>
          </a:bodyPr>
          <a:lstStyle/>
          <a:p>
            <a:pPr algn="ctr">
              <a:defRPr sz="8000">
                <a:solidFill>
                  <a:srgbClr val="7030A0"/>
                </a:solidFill>
              </a:defRPr>
            </a:pPr>
            <a:r>
              <a:t>annex/annexation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Complete the Picture</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Draw what you think the rest of the image looks like for the term </a:t>
            </a:r>
            <a:r>
              <a:rPr b="1">
                <a:solidFill>
                  <a:srgbClr val="7030A0"/>
                </a:solidFill>
              </a:rPr>
              <a:t>annex/annexation.</a:t>
            </a:r>
            <a:r>
              <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338328" y="3922776"/>
            <a:ext cx="2368296" cy="2368296"/>
          </a:xfrm>
          <a:prstGeom prst="rect">
            <a:avLst/>
          </a:prstGeom>
        </p:spPr>
      </p:pic>
      <p:pic>
        <p:nvPicPr>
          <p:cNvPr id="8" name="Picture 7" descr="gray_box.png"/>
          <p:cNvPicPr>
            <a:picLocks noChangeAspect="1"/>
          </p:cNvPicPr>
          <p:nvPr/>
        </p:nvPicPr>
        <p:blipFill>
          <a:blip r:embed="rId6"/>
          <a:stretch>
            <a:fillRect/>
          </a:stretch>
        </p:blipFill>
        <p:spPr>
          <a:xfrm>
            <a:off x="7616952" y="0"/>
            <a:ext cx="4585854" cy="6871854"/>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n.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Fill It In</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Fill in the grey boxes in this visual as best you can.
Work with a partner or share your completed visual with a partner when you finish.</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237744" y="5614416"/>
            <a:ext cx="832104" cy="832104"/>
          </a:xfrm>
          <a:prstGeom prst="rect">
            <a:avLst/>
          </a:prstGeom>
        </p:spPr>
      </p:pic>
      <p:pic>
        <p:nvPicPr>
          <p:cNvPr id="8" name="Picture 7" descr="partners.png"/>
          <p:cNvPicPr>
            <a:picLocks noChangeAspect="1"/>
          </p:cNvPicPr>
          <p:nvPr/>
        </p:nvPicPr>
        <p:blipFill>
          <a:blip r:embed="rId6"/>
          <a:stretch>
            <a:fillRect/>
          </a:stretch>
        </p:blipFill>
        <p:spPr>
          <a:xfrm>
            <a:off x="1188720" y="5678424"/>
            <a:ext cx="1627632" cy="658368"/>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0" y="649224"/>
            <a:ext cx="2743200" cy="274320"/>
          </a:xfrm>
          <a:prstGeom prst="rect">
            <a:avLst/>
          </a:prstGeom>
          <a:noFill/>
        </p:spPr>
        <p:txBody>
          <a:bodyPr wrap="none">
            <a:spAutoFit/>
          </a:bodyPr>
          <a:lstStyle/>
          <a:p>
            <a:pPr>
              <a:defRPr sz="1800" b="0" i="0" u="none">
                <a:solidFill>
                  <a:srgbClr val="000000"/>
                </a:solidFill>
              </a:defRPr>
            </a:pPr>
            <a:r>
              <a:t>Choose a question:</a:t>
            </a:r>
          </a:p>
        </p:txBody>
      </p:sp>
      <p:sp>
        <p:nvSpPr>
          <p:cNvPr id="5" name="TextBox 4"/>
          <p:cNvSpPr txBox="1"/>
          <p:nvPr/>
        </p:nvSpPr>
        <p:spPr>
          <a:xfrm>
            <a:off x="0" y="1033271"/>
            <a:ext cx="3026664" cy="2414016"/>
          </a:xfrm>
          <a:prstGeom prst="rect">
            <a:avLst/>
          </a:prstGeom>
          <a:noFill/>
        </p:spPr>
        <p:txBody>
          <a:bodyPr wrap="square">
            <a:spAutoFit/>
          </a:bodyPr>
          <a:lstStyle/>
          <a:p>
            <a:pPr marL="256032" indent="-155448">
              <a:spcAft>
                <a:spcPts val="1000"/>
              </a:spcAft>
              <a:buChar char="•"/>
              <a:defRPr sz="1800" i="1"/>
            </a:pPr>
            <a:r>
              <a:rPr sz="1800" i="1"/>
              <a:t>One thing I don't know is...</a:t>
            </a:r>
          </a:p>
          <a:p>
            <a:pPr marL="256032" indent="-155448">
              <a:spcAft>
                <a:spcPts val="1000"/>
              </a:spcAft>
              <a:buChar char="•"/>
              <a:defRPr sz="1800" i="1"/>
            </a:pPr>
            <a:r>
              <a:rPr sz="1800" i="1"/>
              <a:t>One thing I wonder is...</a:t>
            </a:r>
          </a:p>
          <a:p>
            <a:pPr marL="256032" indent="-155448">
              <a:spcAft>
                <a:spcPts val="1000"/>
              </a:spcAft>
              <a:buChar char="•"/>
              <a:defRPr sz="1800" i="1"/>
            </a:pPr>
            <a:r>
              <a:rPr sz="1800" i="1"/>
              <a:t>I did not understand when we talked about ______.</a:t>
            </a:r>
          </a:p>
        </p:txBody>
      </p:sp>
      <p:pic>
        <p:nvPicPr>
          <p:cNvPr id="6" name="Picture 5"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7" name="Picture 6"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8" name="Picture 7"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9" name="Picture 8"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0" name="Picture 9" descr="partners.png"/>
          <p:cNvPicPr>
            <a:picLocks noChangeAspect="1"/>
          </p:cNvPicPr>
          <p:nvPr/>
        </p:nvPicPr>
        <p:blipFill>
          <a:blip r:embed="rId7"/>
          <a:stretch>
            <a:fillRect/>
          </a:stretch>
        </p:blipFill>
        <p:spPr>
          <a:xfrm>
            <a:off x="886968" y="4782312"/>
            <a:ext cx="676656" cy="274320"/>
          </a:xfrm>
          <a:prstGeom prst="rect">
            <a:avLst/>
          </a:prstGeom>
        </p:spPr>
      </p:pic>
      <p:pic>
        <p:nvPicPr>
          <p:cNvPr id="11" name="Picture 10" descr="group.png"/>
          <p:cNvPicPr>
            <a:picLocks noChangeAspect="1"/>
          </p:cNvPicPr>
          <p:nvPr/>
        </p:nvPicPr>
        <p:blipFill>
          <a:blip r:embed="rId8"/>
          <a:stretch>
            <a:fillRect/>
          </a:stretch>
        </p:blipFill>
        <p:spPr>
          <a:xfrm>
            <a:off x="1956816" y="4672584"/>
            <a:ext cx="594360" cy="493776"/>
          </a:xfrm>
          <a:prstGeom prst="rect">
            <a:avLst/>
          </a:prstGeom>
        </p:spPr>
      </p:pic>
      <p:pic>
        <p:nvPicPr>
          <p:cNvPr id="12" name="Picture 11" descr="white-shoe.png"/>
          <p:cNvPicPr>
            <a:picLocks noChangeAspect="1"/>
          </p:cNvPicPr>
          <p:nvPr/>
        </p:nvPicPr>
        <p:blipFill>
          <a:blip r:embed="rId9"/>
          <a:stretch>
            <a:fillRect/>
          </a:stretch>
        </p:blipFill>
        <p:spPr>
          <a:xfrm>
            <a:off x="914400" y="5404104"/>
            <a:ext cx="274320" cy="274320"/>
          </a:xfrm>
          <a:prstGeom prst="rect">
            <a:avLst/>
          </a:prstGeom>
        </p:spPr>
      </p:pic>
      <p:pic>
        <p:nvPicPr>
          <p:cNvPr id="13" name="Picture 12"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4" name="Picture 13"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5" name="Picture 14"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6" name="Picture 15"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7" name="Picture 16"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8" name="Picture 17"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19" name="Picture 18"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0" name="Picture 19"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1" name="TextBox 20"/>
          <p:cNvSpPr txBox="1"/>
          <p:nvPr/>
        </p:nvSpPr>
        <p:spPr>
          <a:xfrm>
            <a:off x="0" y="4114800"/>
            <a:ext cx="886968" cy="365760"/>
          </a:xfrm>
          <a:prstGeom prst="rect">
            <a:avLst/>
          </a:prstGeom>
          <a:noFill/>
        </p:spPr>
        <p:txBody>
          <a:bodyPr wrap="none">
            <a:spAutoFit/>
          </a:bodyPr>
          <a:lstStyle/>
          <a:p>
            <a:pPr>
              <a:defRPr sz="1800" b="1"/>
            </a:pPr>
            <a:r>
              <a:t>Signal:</a:t>
            </a:r>
          </a:p>
        </p:txBody>
      </p:sp>
      <p:sp>
        <p:nvSpPr>
          <p:cNvPr id="22" name="TextBox 21"/>
          <p:cNvSpPr txBox="1"/>
          <p:nvPr/>
        </p:nvSpPr>
        <p:spPr>
          <a:xfrm>
            <a:off x="2112264" y="5367528"/>
            <a:ext cx="347472" cy="365760"/>
          </a:xfrm>
          <a:prstGeom prst="rect">
            <a:avLst/>
          </a:prstGeom>
          <a:noFill/>
        </p:spPr>
        <p:txBody>
          <a:bodyPr wrap="none">
            <a:spAutoFit/>
          </a:bodyPr>
          <a:lstStyle/>
          <a:p>
            <a:pPr>
              <a:defRPr sz="1800" b="1"/>
            </a:pPr>
            <a:r>
              <a:t>A</a:t>
            </a:r>
          </a:p>
        </p:txBody>
      </p:sp>
      <p:sp>
        <p:nvSpPr>
          <p:cNvPr id="23" name="TextBox 22"/>
          <p:cNvSpPr txBox="1"/>
          <p:nvPr/>
        </p:nvSpPr>
        <p:spPr>
          <a:xfrm>
            <a:off x="0" y="4791456"/>
            <a:ext cx="886968" cy="365760"/>
          </a:xfrm>
          <a:prstGeom prst="rect">
            <a:avLst/>
          </a:prstGeom>
          <a:noFill/>
        </p:spPr>
        <p:txBody>
          <a:bodyPr wrap="none">
            <a:spAutoFit/>
          </a:bodyPr>
          <a:lstStyle/>
          <a:p>
            <a:pPr>
              <a:defRPr sz="1800" b="1"/>
            </a:pPr>
            <a:r>
              <a:t>Share:</a:t>
            </a:r>
          </a:p>
        </p:txBody>
      </p:sp>
      <p:sp>
        <p:nvSpPr>
          <p:cNvPr id="24" name="TextBox 23"/>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5" name="TextBox 24"/>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6" name="Connector 25"/>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7" name="Picture 26" descr="bracket1_gold.png"/>
          <p:cNvPicPr>
            <a:picLocks noChangeAspect="1"/>
          </p:cNvPicPr>
          <p:nvPr/>
        </p:nvPicPr>
        <p:blipFill>
          <a:blip r:embed="rId18"/>
          <a:stretch>
            <a:fillRect/>
          </a:stretch>
        </p:blipFill>
        <p:spPr>
          <a:xfrm>
            <a:off x="868680" y="4069080"/>
            <a:ext cx="466344" cy="365760"/>
          </a:xfrm>
          <a:prstGeom prst="rect">
            <a:avLst/>
          </a:prstGeom>
        </p:spPr>
      </p:pic>
      <p:pic>
        <p:nvPicPr>
          <p:cNvPr id="28" name="Picture 27"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29" name="Picture 28" descr="bracket3_gold.png"/>
          <p:cNvPicPr>
            <a:picLocks noChangeAspect="1"/>
          </p:cNvPicPr>
          <p:nvPr/>
        </p:nvPicPr>
        <p:blipFill>
          <a:blip r:embed="rId20"/>
          <a:stretch>
            <a:fillRect/>
          </a:stretch>
        </p:blipFill>
        <p:spPr>
          <a:xfrm>
            <a:off x="2148840" y="5413248"/>
            <a:ext cx="274320" cy="274320"/>
          </a:xfrm>
          <a:prstGeom prst="rect">
            <a:avLst/>
          </a:prstGeom>
        </p:spPr>
      </p:pic>
      <p:pic>
        <p:nvPicPr>
          <p:cNvPr id="30" name="Picture 29" descr="bracket4_gold.png"/>
          <p:cNvPicPr>
            <a:picLocks noChangeAspect="1"/>
          </p:cNvPicPr>
          <p:nvPr/>
        </p:nvPicPr>
        <p:blipFill>
          <a:blip r:embed="rId21"/>
          <a:stretch>
            <a:fillRect/>
          </a:stretch>
        </p:blipFill>
        <p:spPr>
          <a:xfrm>
            <a:off x="877824" y="5943600"/>
            <a:ext cx="786384" cy="548640"/>
          </a:xfrm>
          <a:prstGeom prst="rect">
            <a:avLst/>
          </a:prstGeom>
        </p:spPr>
      </p:pic>
      <p:pic>
        <p:nvPicPr>
          <p:cNvPr id="31" name="Picture 30" descr="logo.png"/>
          <p:cNvPicPr>
            <a:picLocks noChangeAspect="1"/>
          </p:cNvPicPr>
          <p:nvPr/>
        </p:nvPicPr>
        <p:blipFill>
          <a:blip r:embed="rId22"/>
          <a:stretch>
            <a:fillRect/>
          </a:stretch>
        </p:blipFill>
        <p:spPr>
          <a:xfrm>
            <a:off x="0" y="6611112"/>
            <a:ext cx="1995054" cy="241069"/>
          </a:xfrm>
          <a:prstGeom prst="rect">
            <a:avLst/>
          </a:prstGeom>
        </p:spPr>
      </p:pic>
      <p:pic>
        <p:nvPicPr>
          <p:cNvPr id="32" name="Picture 31"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0" y="630936"/>
            <a:ext cx="1371600" cy="292608"/>
          </a:xfrm>
          <a:prstGeom prst="rect">
            <a:avLst/>
          </a:prstGeom>
          <a:noFill/>
        </p:spPr>
        <p:txBody>
          <a:bodyPr wrap="none">
            <a:spAutoFit/>
          </a:bodyPr>
          <a:lstStyle/>
          <a:p>
            <a:pPr>
              <a:defRPr sz="1800" b="1" i="0" u="sng">
                <a:solidFill>
                  <a:srgbClr val="000000"/>
                </a:solidFill>
              </a:defRPr>
            </a:pPr>
            <a:r>
              <a:t>Question:</a:t>
            </a:r>
          </a:p>
        </p:txBody>
      </p:sp>
      <p:sp>
        <p:nvSpPr>
          <p:cNvPr id="5" name="__dynamic_autofit__TextBox 4"/>
          <p:cNvSpPr txBox="1"/>
          <p:nvPr/>
        </p:nvSpPr>
        <p:spPr>
          <a:xfrm>
            <a:off x="91440" y="950976"/>
            <a:ext cx="2697480" cy="1380744"/>
          </a:xfrm>
          <a:prstGeom prst="rect">
            <a:avLst/>
          </a:prstGeom>
          <a:noFill/>
        </p:spPr>
        <p:txBody>
          <a:bodyPr wrap="square">
            <a:noAutofit/>
          </a:bodyPr>
          <a:lstStyle/>
          <a:p>
            <a:pPr>
              <a:defRPr/>
            </a:pPr>
            <a:r>
              <a:rPr sz="1800" i="0"/>
              <a:t>Why would country #2 want to be </a:t>
            </a:r>
            <a:r>
              <a:rPr sz="1800" i="0" b="1">
                <a:solidFill>
                  <a:srgbClr val="7030A0"/>
                </a:solidFill>
              </a:rPr>
              <a:t>annexed</a:t>
            </a:r>
            <a:r>
              <a:rPr sz="1800" i="0"/>
              <a:t> with country #1?</a:t>
            </a:r>
          </a:p>
        </p:txBody>
      </p:sp>
      <p:sp>
        <p:nvSpPr>
          <p:cNvPr id="6" name="TextBox 5"/>
          <p:cNvSpPr txBox="1"/>
          <p:nvPr/>
        </p:nvSpPr>
        <p:spPr>
          <a:xfrm>
            <a:off x="91440" y="2267712"/>
            <a:ext cx="2743200" cy="1325880"/>
          </a:xfrm>
          <a:prstGeom prst="rect">
            <a:avLst/>
          </a:prstGeom>
          <a:noFill/>
        </p:spPr>
        <p:txBody>
          <a:bodyPr wrap="square">
            <a:spAutoFit/>
          </a:bodyPr>
          <a:lstStyle/>
          <a:p>
            <a:pPr>
              <a:spcAft>
                <a:spcPts val="200"/>
              </a:spcAft>
            </a:pPr>
            <a:r>
              <a:rPr sz="1800" b="1" u="sng"/>
              <a:t>Provide </a:t>
            </a:r>
            <a:r>
              <a:rPr sz="1800" b="1" u="sng">
                <a:solidFill>
                  <a:srgbClr val="C55A11"/>
                </a:solidFill>
              </a:rPr>
              <a:t>Evidence:</a:t>
            </a:r>
          </a:p>
          <a:p>
            <a:pPr marL="256032" indent="-155448">
              <a:spcAft>
                <a:spcPts val="0"/>
              </a:spcAft>
              <a:buChar char="•"/>
              <a:defRPr sz="1800" i="1">
                <a:solidFill>
                  <a:srgbClr val="C55A11"/>
                </a:solidFill>
              </a:defRPr>
            </a:pPr>
            <a:r>
              <a:rPr sz="1800" i="1">
                <a:solidFill>
                  <a:srgbClr val="C55A11"/>
                </a:solidFill>
              </a:rPr>
              <a:t>I see that...</a:t>
            </a:r>
          </a:p>
          <a:p>
            <a:pPr marL="256032" indent="-155448">
              <a:spcAft>
                <a:spcPts val="0"/>
              </a:spcAft>
              <a:buChar char="•"/>
              <a:defRPr sz="1800" i="1">
                <a:solidFill>
                  <a:srgbClr val="C55A11"/>
                </a:solidFill>
              </a:defRPr>
            </a:pPr>
            <a:r>
              <a:rPr sz="1800" i="1">
                <a:solidFill>
                  <a:srgbClr val="C55A11"/>
                </a:solidFill>
              </a:rPr>
              <a:t>I know that...</a:t>
            </a:r>
          </a:p>
          <a:p>
            <a:pPr marL="256032" indent="-155448">
              <a:spcAft>
                <a:spcPts val="0"/>
              </a:spcAft>
              <a:buChar char="•"/>
              <a:defRPr sz="1800" i="1">
                <a:solidFill>
                  <a:srgbClr val="C55A11"/>
                </a:solidFill>
              </a:defRPr>
            </a:pPr>
            <a:r>
              <a:rPr sz="1800" i="1">
                <a:solidFill>
                  <a:srgbClr val="C55A11"/>
                </a:solidFill>
              </a:rPr>
              <a:t>I read that...</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886968"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1956816"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Signal: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Share: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0" y="658368"/>
            <a:ext cx="1371600" cy="292608"/>
          </a:xfrm>
          <a:prstGeom prst="rect">
            <a:avLst/>
          </a:prstGeom>
          <a:noFill/>
        </p:spPr>
        <p:txBody>
          <a:bodyPr wrap="none">
            <a:spAutoFit/>
          </a:bodyPr>
          <a:lstStyle/>
          <a:p>
            <a:pPr>
              <a:defRPr sz="1800" b="1" i="0" u="sng">
                <a:solidFill>
                  <a:srgbClr val="000000"/>
                </a:solidFill>
              </a:defRPr>
            </a:pPr>
            <a:r>
              <a:t>Question:</a:t>
            </a:r>
          </a:p>
        </p:txBody>
      </p:sp>
      <p:sp>
        <p:nvSpPr>
          <p:cNvPr id="5" name="__dynamic_autofit__TextBox 4"/>
          <p:cNvSpPr txBox="1"/>
          <p:nvPr/>
        </p:nvSpPr>
        <p:spPr>
          <a:xfrm>
            <a:off x="91440" y="978407"/>
            <a:ext cx="2697480" cy="1490472"/>
          </a:xfrm>
          <a:prstGeom prst="rect">
            <a:avLst/>
          </a:prstGeom>
          <a:noFill/>
        </p:spPr>
        <p:txBody>
          <a:bodyPr wrap="square">
            <a:noAutofit/>
          </a:bodyPr>
          <a:lstStyle/>
          <a:p>
            <a:pPr>
              <a:defRPr/>
            </a:pPr>
            <a:r>
              <a:rPr sz="1800" i="0"/>
              <a:t>Why would country #2 want to be </a:t>
            </a:r>
            <a:r>
              <a:rPr sz="1800" i="0" b="1">
                <a:solidFill>
                  <a:srgbClr val="7030A0"/>
                </a:solidFill>
              </a:rPr>
              <a:t>annexed</a:t>
            </a:r>
            <a:r>
              <a:rPr sz="1800" i="0"/>
              <a:t> with country #1?</a:t>
            </a:r>
          </a:p>
        </p:txBody>
      </p:sp>
      <p:sp>
        <p:nvSpPr>
          <p:cNvPr id="6" name="TextBox 5"/>
          <p:cNvSpPr txBox="1"/>
          <p:nvPr/>
        </p:nvSpPr>
        <p:spPr>
          <a:xfrm>
            <a:off x="91440" y="2286000"/>
            <a:ext cx="2697480" cy="365760"/>
          </a:xfrm>
          <a:prstGeom prst="rect">
            <a:avLst/>
          </a:prstGeom>
          <a:noFill/>
        </p:spPr>
        <p:txBody>
          <a:bodyPr wrap="none">
            <a:spAutoFit/>
          </a:bodyPr>
          <a:lstStyle/>
          <a:p>
            <a:pPr>
              <a:defRPr sz="1800" b="1" i="0" u="sng">
                <a:solidFill>
                  <a:srgbClr val="2E75B6"/>
                </a:solidFill>
              </a:defRPr>
            </a:pPr>
            <a:r>
              <a:t>Claim</a:t>
            </a:r>
          </a:p>
        </p:txBody>
      </p:sp>
      <p:sp>
        <p:nvSpPr>
          <p:cNvPr id="7" name="__dynamic_autofit__TextBox 6"/>
          <p:cNvSpPr txBox="1"/>
          <p:nvPr/>
        </p:nvSpPr>
        <p:spPr>
          <a:xfrm>
            <a:off x="91440" y="2624328"/>
            <a:ext cx="2953512" cy="1490472"/>
          </a:xfrm>
          <a:prstGeom prst="rect">
            <a:avLst/>
          </a:prstGeom>
          <a:noFill/>
        </p:spPr>
        <p:txBody>
          <a:bodyPr wrap="square">
            <a:noAutofit/>
          </a:bodyPr>
          <a:lstStyle/>
          <a:p>
            <a:pPr>
              <a:defRPr/>
            </a:pPr>
            <a:r>
              <a:rPr sz="1800" i="1">
                <a:solidFill>
                  <a:srgbClr val="2E75B6"/>
                </a:solidFill>
              </a:rPr>
              <a:t>Country #2 would want to be </a:t>
            </a:r>
            <a:r>
              <a:rPr sz="1800" i="1" b="1">
                <a:solidFill>
                  <a:srgbClr val="2E75B6"/>
                </a:solidFill>
              </a:rPr>
              <a:t>annexed</a:t>
            </a:r>
            <a:r>
              <a:rPr sz="1800" i="1">
                <a:solidFill>
                  <a:srgbClr val="2E75B6"/>
                </a:solidFill>
              </a:rPr>
              <a:t> with country #1 because...</a:t>
            </a:r>
          </a:p>
        </p:txBody>
      </p:sp>
      <p:pic>
        <p:nvPicPr>
          <p:cNvPr id="8" name="Picture 7"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9" name="Picture 8"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10" name="Picture 9"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1" name="Picture 10"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2" name="Picture 11" descr="partners.png"/>
          <p:cNvPicPr>
            <a:picLocks noChangeAspect="1"/>
          </p:cNvPicPr>
          <p:nvPr/>
        </p:nvPicPr>
        <p:blipFill>
          <a:blip r:embed="rId7"/>
          <a:stretch>
            <a:fillRect/>
          </a:stretch>
        </p:blipFill>
        <p:spPr>
          <a:xfrm>
            <a:off x="886968" y="4782312"/>
            <a:ext cx="676656" cy="274320"/>
          </a:xfrm>
          <a:prstGeom prst="rect">
            <a:avLst/>
          </a:prstGeom>
        </p:spPr>
      </p:pic>
      <p:pic>
        <p:nvPicPr>
          <p:cNvPr id="13" name="Picture 12" descr="group.png"/>
          <p:cNvPicPr>
            <a:picLocks noChangeAspect="1"/>
          </p:cNvPicPr>
          <p:nvPr/>
        </p:nvPicPr>
        <p:blipFill>
          <a:blip r:embed="rId8"/>
          <a:stretch>
            <a:fillRect/>
          </a:stretch>
        </p:blipFill>
        <p:spPr>
          <a:xfrm>
            <a:off x="1956816" y="4672584"/>
            <a:ext cx="594360" cy="493776"/>
          </a:xfrm>
          <a:prstGeom prst="rect">
            <a:avLst/>
          </a:prstGeom>
        </p:spPr>
      </p:pic>
      <p:pic>
        <p:nvPicPr>
          <p:cNvPr id="14" name="Picture 13" descr="white-shoe.png"/>
          <p:cNvPicPr>
            <a:picLocks noChangeAspect="1"/>
          </p:cNvPicPr>
          <p:nvPr/>
        </p:nvPicPr>
        <p:blipFill>
          <a:blip r:embed="rId9"/>
          <a:stretch>
            <a:fillRect/>
          </a:stretch>
        </p:blipFill>
        <p:spPr>
          <a:xfrm>
            <a:off x="914400" y="5404104"/>
            <a:ext cx="274320" cy="274320"/>
          </a:xfrm>
          <a:prstGeom prst="rect">
            <a:avLst/>
          </a:prstGeom>
        </p:spPr>
      </p:pic>
      <p:pic>
        <p:nvPicPr>
          <p:cNvPr id="15" name="Picture 14"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6" name="Picture 15"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7" name="Picture 16"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8" name="Picture 17"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9" name="Picture 18"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20" name="Picture 19"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1" name="Picture 20"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2" name="Picture 21"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3" name="TextBox 22"/>
          <p:cNvSpPr txBox="1"/>
          <p:nvPr/>
        </p:nvSpPr>
        <p:spPr>
          <a:xfrm>
            <a:off x="0" y="4114800"/>
            <a:ext cx="886968" cy="365760"/>
          </a:xfrm>
          <a:prstGeom prst="rect">
            <a:avLst/>
          </a:prstGeom>
          <a:noFill/>
        </p:spPr>
        <p:txBody>
          <a:bodyPr wrap="none">
            <a:spAutoFit/>
          </a:bodyPr>
          <a:lstStyle/>
          <a:p>
            <a:pPr>
              <a:defRPr sz="1800" b="1"/>
            </a:pPr>
            <a:r>
              <a:t>Signal:</a:t>
            </a:r>
          </a:p>
        </p:txBody>
      </p:sp>
      <p:sp>
        <p:nvSpPr>
          <p:cNvPr id="24" name="TextBox 23"/>
          <p:cNvSpPr txBox="1"/>
          <p:nvPr/>
        </p:nvSpPr>
        <p:spPr>
          <a:xfrm>
            <a:off x="2112264" y="5367528"/>
            <a:ext cx="347472" cy="365760"/>
          </a:xfrm>
          <a:prstGeom prst="rect">
            <a:avLst/>
          </a:prstGeom>
          <a:noFill/>
        </p:spPr>
        <p:txBody>
          <a:bodyPr wrap="none">
            <a:spAutoFit/>
          </a:bodyPr>
          <a:lstStyle/>
          <a:p>
            <a:pPr>
              <a:defRPr sz="1800" b="1"/>
            </a:pPr>
            <a:r>
              <a:t>A</a:t>
            </a:r>
          </a:p>
        </p:txBody>
      </p:sp>
      <p:sp>
        <p:nvSpPr>
          <p:cNvPr id="25" name="TextBox 24"/>
          <p:cNvSpPr txBox="1"/>
          <p:nvPr/>
        </p:nvSpPr>
        <p:spPr>
          <a:xfrm>
            <a:off x="0" y="4791456"/>
            <a:ext cx="886968" cy="365760"/>
          </a:xfrm>
          <a:prstGeom prst="rect">
            <a:avLst/>
          </a:prstGeom>
          <a:noFill/>
        </p:spPr>
        <p:txBody>
          <a:bodyPr wrap="none">
            <a:spAutoFit/>
          </a:bodyPr>
          <a:lstStyle/>
          <a:p>
            <a:pPr>
              <a:defRPr sz="1800" b="1"/>
            </a:pPr>
            <a:r>
              <a:t>Share:</a:t>
            </a:r>
          </a:p>
        </p:txBody>
      </p:sp>
      <p:sp>
        <p:nvSpPr>
          <p:cNvPr id="26" name="TextBox 25"/>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7" name="TextBox 26"/>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8" name="Connector 27"/>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9" name="Picture 28"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30" name="Picture 29"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31" name="Picture 30"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2" name="Picture 31"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3" name="Picture 32" descr="logo.png"/>
          <p:cNvPicPr>
            <a:picLocks noChangeAspect="1"/>
          </p:cNvPicPr>
          <p:nvPr/>
        </p:nvPicPr>
        <p:blipFill>
          <a:blip r:embed="rId22"/>
          <a:stretch>
            <a:fillRect/>
          </a:stretch>
        </p:blipFill>
        <p:spPr>
          <a:xfrm>
            <a:off x="0" y="6611112"/>
            <a:ext cx="1995054" cy="241069"/>
          </a:xfrm>
          <a:prstGeom prst="rect">
            <a:avLst/>
          </a:prstGeom>
        </p:spPr>
      </p:pic>
      <p:pic>
        <p:nvPicPr>
          <p:cNvPr id="34" name="Picture 33"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91440" y="73152"/>
            <a:ext cx="2834640" cy="310896"/>
          </a:xfrm>
          <a:prstGeom prst="rect">
            <a:avLst/>
          </a:prstGeom>
          <a:noFill/>
        </p:spPr>
        <p:txBody>
          <a:bodyPr wrap="square">
            <a:spAutoFit/>
          </a:bodyPr>
          <a:lstStyle/>
          <a:p>
            <a:r>
              <a:rPr sz="1800" b="1" u="sng">
                <a:solidFill>
                  <a:srgbClr val="C55A11"/>
                </a:solidFill>
              </a:rPr>
              <a:t>Evidence</a:t>
            </a:r>
            <a:r>
              <a:rPr sz="1800" b="1" u="sng"/>
              <a:t>-</a:t>
            </a:r>
            <a:r>
              <a:rPr sz="1800" b="1" u="sng">
                <a:solidFill>
                  <a:srgbClr val="2E75B6"/>
                </a:solidFill>
              </a:rPr>
              <a:t>Claim</a:t>
            </a:r>
            <a:r>
              <a:rPr sz="1800" b="1" u="sng"/>
              <a:t>-</a:t>
            </a:r>
            <a:r>
              <a:rPr sz="1800" b="1" u="sng"/>
              <a:t>Reasoning</a:t>
            </a:r>
          </a:p>
        </p:txBody>
      </p:sp>
      <p:sp>
        <p:nvSpPr>
          <p:cNvPr id="4" name="TextBox 3"/>
          <p:cNvSpPr txBox="1"/>
          <p:nvPr/>
        </p:nvSpPr>
        <p:spPr>
          <a:xfrm>
            <a:off x="9144" y="612648"/>
            <a:ext cx="1371600" cy="292608"/>
          </a:xfrm>
          <a:prstGeom prst="rect">
            <a:avLst/>
          </a:prstGeom>
          <a:noFill/>
        </p:spPr>
        <p:txBody>
          <a:bodyPr wrap="none">
            <a:spAutoFit/>
          </a:bodyPr>
          <a:lstStyle/>
          <a:p>
            <a:pPr>
              <a:defRPr sz="1800" b="1" i="0" u="sng">
                <a:solidFill>
                  <a:srgbClr val="000000"/>
                </a:solidFill>
              </a:defRPr>
            </a:pPr>
            <a:r>
              <a:t>Question:</a:t>
            </a:r>
          </a:p>
        </p:txBody>
      </p:sp>
      <p:sp>
        <p:nvSpPr>
          <p:cNvPr id="5" name="__dynamic_autofit__TextBox 4"/>
          <p:cNvSpPr txBox="1"/>
          <p:nvPr/>
        </p:nvSpPr>
        <p:spPr>
          <a:xfrm>
            <a:off x="228600" y="914400"/>
            <a:ext cx="2697480" cy="603504"/>
          </a:xfrm>
          <a:prstGeom prst="rect">
            <a:avLst/>
          </a:prstGeom>
          <a:noFill/>
        </p:spPr>
        <p:txBody>
          <a:bodyPr wrap="square">
            <a:noAutofit/>
          </a:bodyPr>
          <a:lstStyle/>
          <a:p>
            <a:pPr>
              <a:defRPr sz="1300"/>
            </a:pPr>
            <a:r>
              <a:rPr sz="1300" i="0"/>
              <a:t>Why would country #2 want to be </a:t>
            </a:r>
            <a:r>
              <a:rPr sz="1300" i="0" b="1">
                <a:solidFill>
                  <a:srgbClr val="7030A0"/>
                </a:solidFill>
              </a:rPr>
              <a:t>annexed</a:t>
            </a:r>
            <a:r>
              <a:rPr sz="1300" i="0"/>
              <a:t> with country #1?</a:t>
            </a:r>
          </a:p>
        </p:txBody>
      </p:sp>
      <p:sp>
        <p:nvSpPr>
          <p:cNvPr id="6" name="__dynamic_autofit__TextBox 5"/>
          <p:cNvSpPr txBox="1"/>
          <p:nvPr/>
        </p:nvSpPr>
        <p:spPr>
          <a:xfrm>
            <a:off x="0" y="1563624"/>
            <a:ext cx="3054096" cy="2331720"/>
          </a:xfrm>
          <a:prstGeom prst="rect">
            <a:avLst/>
          </a:prstGeom>
          <a:noFill/>
        </p:spPr>
        <p:txBody>
          <a:bodyPr wrap="square">
            <a:noAutofit/>
          </a:bodyPr>
          <a:lstStyle/>
          <a:p>
            <a:pPr>
              <a:spcAft>
                <a:spcPts val="200"/>
              </a:spcAft>
              <a:defRPr sz="1500"/>
            </a:pPr>
            <a:r>
              <a:rPr sz="1500" b="0" u="sng"/>
              <a:t>Make a </a:t>
            </a:r>
            <a:r>
              <a:rPr sz="1500" b="1" u="sng">
                <a:solidFill>
                  <a:srgbClr val="2E75B6"/>
                </a:solidFill>
              </a:rPr>
              <a:t>Claim</a:t>
            </a:r>
            <a:r>
              <a:rPr sz="1500" b="0" u="sng"/>
              <a:t> with </a:t>
            </a:r>
            <a:r>
              <a:rPr sz="1500" b="1" u="sng">
                <a:solidFill>
                  <a:srgbClr val="548235"/>
                </a:solidFill>
              </a:rPr>
              <a:t>Reasoning:</a:t>
            </a:r>
          </a:p>
          <a:p>
            <a:pPr marL="256032" indent="-155448">
              <a:spcAft>
                <a:spcPts val="0"/>
              </a:spcAft>
              <a:buChar char="•"/>
              <a:defRPr sz="1500" i="1">
                <a:solidFill>
                  <a:srgbClr val="C55A11"/>
                </a:solidFill>
              </a:defRPr>
            </a:pPr>
            <a:r>
              <a:rPr sz="1500" i="1" u="sng">
                <a:solidFill>
                  <a:srgbClr val="C55A11"/>
                </a:solidFill>
              </a:rPr>
              <a:t>Based on the fact that
</a:t>
            </a:r>
            <a:r>
              <a:rPr sz="1500" i="1" u="sng">
                <a:solidFill>
                  <a:srgbClr val="C55A11"/>
                </a:solidFill>
              </a:rPr>
              <a:t>_______</a:t>
            </a:r>
            <a:r>
              <a:rPr sz="1500" i="1" u="none">
                <a:solidFill>
                  <a:srgbClr val="548235"/>
                </a:solidFill>
              </a:rPr>
              <a:t>, I infer that...
</a:t>
            </a:r>
            <a:r>
              <a:rPr sz="1500" i="1" u="none">
                <a:solidFill>
                  <a:srgbClr val="548235"/>
                </a:solidFill>
              </a:rPr>
              <a:t>because...</a:t>
            </a:r>
          </a:p>
          <a:p>
            <a:pPr marL="256032" indent="-155448">
              <a:spcAft>
                <a:spcPts val="0"/>
              </a:spcAft>
              <a:buChar char="•"/>
              <a:defRPr sz="1500" i="1">
                <a:solidFill>
                  <a:srgbClr val="C55A11"/>
                </a:solidFill>
              </a:defRPr>
            </a:pPr>
            <a:r>
              <a:rPr sz="1500" i="1" u="sng">
                <a:solidFill>
                  <a:srgbClr val="C55A11"/>
                </a:solidFill>
              </a:rPr>
              <a:t>_______</a:t>
            </a:r>
            <a:r>
              <a:rPr sz="1500" i="1" u="none">
                <a:solidFill>
                  <a:srgbClr val="548235"/>
                </a:solidFill>
              </a:rPr>
              <a:t> means that...
</a:t>
            </a:r>
            <a:r>
              <a:rPr sz="1500" i="1" u="none">
                <a:solidFill>
                  <a:srgbClr val="548235"/>
                </a:solidFill>
              </a:rPr>
              <a:t>because...</a:t>
            </a:r>
          </a:p>
          <a:p>
            <a:pPr marL="256032" indent="-155448">
              <a:spcAft>
                <a:spcPts val="0"/>
              </a:spcAft>
              <a:buChar char="•"/>
              <a:defRPr sz="1500" i="1">
                <a:solidFill>
                  <a:srgbClr val="C55A11"/>
                </a:solidFill>
              </a:defRPr>
            </a:pPr>
            <a:r>
              <a:rPr sz="1500" i="1" u="none">
                <a:solidFill>
                  <a:srgbClr val="C55A11"/>
                </a:solidFill>
              </a:rPr>
              <a:t>I see </a:t>
            </a:r>
            <a:r>
              <a:rPr sz="1500" i="1" u="sng">
                <a:solidFill>
                  <a:srgbClr val="C55A11"/>
                </a:solidFill>
              </a:rPr>
              <a:t>_______.</a:t>
            </a:r>
            <a:r>
              <a:rPr sz="1500" i="1" u="none">
                <a:solidFill>
                  <a:srgbClr val="2E75B6"/>
                </a:solidFill>
              </a:rPr>
              <a:t> This supports
my claim that...</a:t>
            </a:r>
            <a:r>
              <a:rPr sz="1500" i="1" u="none">
                <a:solidFill>
                  <a:srgbClr val="548235"/>
                </a:solidFill>
              </a:rPr>
              <a:t> because...</a:t>
            </a:r>
          </a:p>
        </p:txBody>
      </p:sp>
      <p:pic>
        <p:nvPicPr>
          <p:cNvPr id="7" name="Picture 6" descr="noun-thumbs-up-2169240.png"/>
          <p:cNvPicPr>
            <a:picLocks noChangeAspect="1"/>
          </p:cNvPicPr>
          <p:nvPr/>
        </p:nvPicPr>
        <p:blipFill>
          <a:blip r:embed="rId3"/>
          <a:stretch>
            <a:fillRect/>
          </a:stretch>
        </p:blipFill>
        <p:spPr>
          <a:xfrm>
            <a:off x="886968" y="4069080"/>
            <a:ext cx="365760" cy="365760"/>
          </a:xfrm>
          <a:prstGeom prst="rect">
            <a:avLst/>
          </a:prstGeom>
        </p:spPr>
      </p:pic>
      <p:pic>
        <p:nvPicPr>
          <p:cNvPr id="8" name="Picture 7" descr="noun-stand-up-4058566.png"/>
          <p:cNvPicPr>
            <a:picLocks noChangeAspect="1"/>
          </p:cNvPicPr>
          <p:nvPr/>
        </p:nvPicPr>
        <p:blipFill>
          <a:blip r:embed="rId4"/>
          <a:stretch>
            <a:fillRect/>
          </a:stretch>
        </p:blipFill>
        <p:spPr>
          <a:xfrm>
            <a:off x="1463040" y="4069080"/>
            <a:ext cx="365760" cy="365760"/>
          </a:xfrm>
          <a:prstGeom prst="rect">
            <a:avLst/>
          </a:prstGeom>
        </p:spPr>
      </p:pic>
      <p:pic>
        <p:nvPicPr>
          <p:cNvPr id="9" name="Picture 8" descr="noun-raise-hand-1471169.png"/>
          <p:cNvPicPr>
            <a:picLocks noChangeAspect="1"/>
          </p:cNvPicPr>
          <p:nvPr/>
        </p:nvPicPr>
        <p:blipFill>
          <a:blip r:embed="rId5"/>
          <a:stretch>
            <a:fillRect/>
          </a:stretch>
        </p:blipFill>
        <p:spPr>
          <a:xfrm>
            <a:off x="2039112" y="4069080"/>
            <a:ext cx="365760" cy="365760"/>
          </a:xfrm>
          <a:prstGeom prst="rect">
            <a:avLst/>
          </a:prstGeom>
        </p:spPr>
      </p:pic>
      <p:pic>
        <p:nvPicPr>
          <p:cNvPr id="10" name="Picture 9" descr="noun-think-1730977.png"/>
          <p:cNvPicPr>
            <a:picLocks noChangeAspect="1"/>
          </p:cNvPicPr>
          <p:nvPr/>
        </p:nvPicPr>
        <p:blipFill>
          <a:blip r:embed="rId6"/>
          <a:stretch>
            <a:fillRect/>
          </a:stretch>
        </p:blipFill>
        <p:spPr>
          <a:xfrm>
            <a:off x="2615184" y="4069080"/>
            <a:ext cx="365760" cy="365760"/>
          </a:xfrm>
          <a:prstGeom prst="rect">
            <a:avLst/>
          </a:prstGeom>
        </p:spPr>
      </p:pic>
      <p:pic>
        <p:nvPicPr>
          <p:cNvPr id="11" name="Picture 10" descr="partners.png"/>
          <p:cNvPicPr>
            <a:picLocks noChangeAspect="1"/>
          </p:cNvPicPr>
          <p:nvPr/>
        </p:nvPicPr>
        <p:blipFill>
          <a:blip r:embed="rId7"/>
          <a:stretch>
            <a:fillRect/>
          </a:stretch>
        </p:blipFill>
        <p:spPr>
          <a:xfrm>
            <a:off x="886968" y="4782312"/>
            <a:ext cx="676656" cy="274320"/>
          </a:xfrm>
          <a:prstGeom prst="rect">
            <a:avLst/>
          </a:prstGeom>
        </p:spPr>
      </p:pic>
      <p:pic>
        <p:nvPicPr>
          <p:cNvPr id="12" name="Picture 11" descr="group.png"/>
          <p:cNvPicPr>
            <a:picLocks noChangeAspect="1"/>
          </p:cNvPicPr>
          <p:nvPr/>
        </p:nvPicPr>
        <p:blipFill>
          <a:blip r:embed="rId8"/>
          <a:stretch>
            <a:fillRect/>
          </a:stretch>
        </p:blipFill>
        <p:spPr>
          <a:xfrm>
            <a:off x="1956816" y="4672584"/>
            <a:ext cx="594360" cy="493776"/>
          </a:xfrm>
          <a:prstGeom prst="rect">
            <a:avLst/>
          </a:prstGeom>
        </p:spPr>
      </p:pic>
      <p:pic>
        <p:nvPicPr>
          <p:cNvPr id="13" name="Picture 12" descr="white-shoe.png"/>
          <p:cNvPicPr>
            <a:picLocks noChangeAspect="1"/>
          </p:cNvPicPr>
          <p:nvPr/>
        </p:nvPicPr>
        <p:blipFill>
          <a:blip r:embed="rId9"/>
          <a:stretch>
            <a:fillRect/>
          </a:stretch>
        </p:blipFill>
        <p:spPr>
          <a:xfrm>
            <a:off x="914400" y="5404104"/>
            <a:ext cx="274320" cy="274320"/>
          </a:xfrm>
          <a:prstGeom prst="rect">
            <a:avLst/>
          </a:prstGeom>
        </p:spPr>
      </p:pic>
      <p:pic>
        <p:nvPicPr>
          <p:cNvPr id="14" name="Picture 13" descr="black-shoe.png"/>
          <p:cNvPicPr>
            <a:picLocks noChangeAspect="1"/>
          </p:cNvPicPr>
          <p:nvPr/>
        </p:nvPicPr>
        <p:blipFill>
          <a:blip r:embed="rId10"/>
          <a:stretch>
            <a:fillRect/>
          </a:stretch>
        </p:blipFill>
        <p:spPr>
          <a:xfrm>
            <a:off x="1234440" y="5404104"/>
            <a:ext cx="228600" cy="228600"/>
          </a:xfrm>
          <a:prstGeom prst="rect">
            <a:avLst/>
          </a:prstGeom>
        </p:spPr>
      </p:pic>
      <p:pic>
        <p:nvPicPr>
          <p:cNvPr id="15" name="Picture 14" descr="noun-tshirt-4464232.png"/>
          <p:cNvPicPr>
            <a:picLocks noChangeAspect="1"/>
          </p:cNvPicPr>
          <p:nvPr/>
        </p:nvPicPr>
        <p:blipFill>
          <a:blip r:embed="rId11"/>
          <a:stretch>
            <a:fillRect/>
          </a:stretch>
        </p:blipFill>
        <p:spPr>
          <a:xfrm>
            <a:off x="1545336" y="5404104"/>
            <a:ext cx="274320" cy="274320"/>
          </a:xfrm>
          <a:prstGeom prst="rect">
            <a:avLst/>
          </a:prstGeom>
        </p:spPr>
      </p:pic>
      <p:pic>
        <p:nvPicPr>
          <p:cNvPr id="16" name="Picture 15" descr="noun-tshirt-139533.png"/>
          <p:cNvPicPr>
            <a:picLocks noChangeAspect="1"/>
          </p:cNvPicPr>
          <p:nvPr/>
        </p:nvPicPr>
        <p:blipFill>
          <a:blip r:embed="rId12"/>
          <a:stretch>
            <a:fillRect/>
          </a:stretch>
        </p:blipFill>
        <p:spPr>
          <a:xfrm>
            <a:off x="1865376" y="5404104"/>
            <a:ext cx="274320" cy="274320"/>
          </a:xfrm>
          <a:prstGeom prst="rect">
            <a:avLst/>
          </a:prstGeom>
        </p:spPr>
      </p:pic>
      <p:pic>
        <p:nvPicPr>
          <p:cNvPr id="17" name="Picture 16" descr="noun-door-995125.png"/>
          <p:cNvPicPr>
            <a:picLocks noChangeAspect="1"/>
          </p:cNvPicPr>
          <p:nvPr/>
        </p:nvPicPr>
        <p:blipFill>
          <a:blip r:embed="rId13"/>
          <a:stretch>
            <a:fillRect/>
          </a:stretch>
        </p:blipFill>
        <p:spPr>
          <a:xfrm>
            <a:off x="2423160" y="5404104"/>
            <a:ext cx="274320" cy="274320"/>
          </a:xfrm>
          <a:prstGeom prst="rect">
            <a:avLst/>
          </a:prstGeom>
        </p:spPr>
      </p:pic>
      <p:pic>
        <p:nvPicPr>
          <p:cNvPr id="18" name="Picture 17" descr="noun-windows-1127615.png"/>
          <p:cNvPicPr>
            <a:picLocks noChangeAspect="1"/>
          </p:cNvPicPr>
          <p:nvPr/>
        </p:nvPicPr>
        <p:blipFill>
          <a:blip r:embed="rId14"/>
          <a:stretch>
            <a:fillRect/>
          </a:stretch>
        </p:blipFill>
        <p:spPr>
          <a:xfrm>
            <a:off x="2706624" y="5404104"/>
            <a:ext cx="274320" cy="274320"/>
          </a:xfrm>
          <a:prstGeom prst="rect">
            <a:avLst/>
          </a:prstGeom>
        </p:spPr>
      </p:pic>
      <p:pic>
        <p:nvPicPr>
          <p:cNvPr id="19" name="Picture 18" descr="noun-wheel-of-fortune-1454005.png"/>
          <p:cNvPicPr>
            <a:picLocks noChangeAspect="1"/>
          </p:cNvPicPr>
          <p:nvPr/>
        </p:nvPicPr>
        <p:blipFill>
          <a:blip r:embed="rId15"/>
          <a:stretch>
            <a:fillRect/>
          </a:stretch>
        </p:blipFill>
        <p:spPr>
          <a:xfrm>
            <a:off x="868680" y="5943600"/>
            <a:ext cx="457200" cy="457200"/>
          </a:xfrm>
          <a:prstGeom prst="rect">
            <a:avLst/>
          </a:prstGeom>
        </p:spPr>
      </p:pic>
      <p:pic>
        <p:nvPicPr>
          <p:cNvPr id="20" name="Picture 19" descr="group_standup.png"/>
          <p:cNvPicPr>
            <a:picLocks noChangeAspect="1"/>
          </p:cNvPicPr>
          <p:nvPr/>
        </p:nvPicPr>
        <p:blipFill>
          <a:blip r:embed="rId16"/>
          <a:stretch>
            <a:fillRect/>
          </a:stretch>
        </p:blipFill>
        <p:spPr>
          <a:xfrm>
            <a:off x="1463040" y="5952744"/>
            <a:ext cx="713232" cy="512064"/>
          </a:xfrm>
          <a:prstGeom prst="rect">
            <a:avLst/>
          </a:prstGeom>
        </p:spPr>
      </p:pic>
      <p:pic>
        <p:nvPicPr>
          <p:cNvPr id="21" name="Picture 20" descr="noun-write-1439720.png"/>
          <p:cNvPicPr>
            <a:picLocks noChangeAspect="1"/>
          </p:cNvPicPr>
          <p:nvPr/>
        </p:nvPicPr>
        <p:blipFill>
          <a:blip r:embed="rId17"/>
          <a:stretch>
            <a:fillRect/>
          </a:stretch>
        </p:blipFill>
        <p:spPr>
          <a:xfrm>
            <a:off x="2523744" y="5943600"/>
            <a:ext cx="457200" cy="457200"/>
          </a:xfrm>
          <a:prstGeom prst="rect">
            <a:avLst/>
          </a:prstGeom>
        </p:spPr>
      </p:pic>
      <p:sp>
        <p:nvSpPr>
          <p:cNvPr id="22" name="TextBox 21"/>
          <p:cNvSpPr txBox="1"/>
          <p:nvPr/>
        </p:nvSpPr>
        <p:spPr>
          <a:xfrm>
            <a:off x="0" y="4114800"/>
            <a:ext cx="886968" cy="365760"/>
          </a:xfrm>
          <a:prstGeom prst="rect">
            <a:avLst/>
          </a:prstGeom>
          <a:noFill/>
        </p:spPr>
        <p:txBody>
          <a:bodyPr wrap="none">
            <a:spAutoFit/>
          </a:bodyPr>
          <a:lstStyle/>
          <a:p>
            <a:pPr>
              <a:defRPr sz="1800" b="1"/>
            </a:pPr>
            <a:r>
              <a:t>Signal:</a:t>
            </a:r>
          </a:p>
        </p:txBody>
      </p:sp>
      <p:sp>
        <p:nvSpPr>
          <p:cNvPr id="23" name="TextBox 22"/>
          <p:cNvSpPr txBox="1"/>
          <p:nvPr/>
        </p:nvSpPr>
        <p:spPr>
          <a:xfrm>
            <a:off x="2112264" y="5367528"/>
            <a:ext cx="347472" cy="365760"/>
          </a:xfrm>
          <a:prstGeom prst="rect">
            <a:avLst/>
          </a:prstGeom>
          <a:noFill/>
        </p:spPr>
        <p:txBody>
          <a:bodyPr wrap="none">
            <a:spAutoFit/>
          </a:bodyPr>
          <a:lstStyle/>
          <a:p>
            <a:pPr>
              <a:defRPr sz="1800" b="1"/>
            </a:pPr>
            <a:r>
              <a:t>A</a:t>
            </a:r>
          </a:p>
        </p:txBody>
      </p:sp>
      <p:sp>
        <p:nvSpPr>
          <p:cNvPr id="24" name="TextBox 23"/>
          <p:cNvSpPr txBox="1"/>
          <p:nvPr/>
        </p:nvSpPr>
        <p:spPr>
          <a:xfrm>
            <a:off x="0" y="4791456"/>
            <a:ext cx="886968" cy="365760"/>
          </a:xfrm>
          <a:prstGeom prst="rect">
            <a:avLst/>
          </a:prstGeom>
          <a:noFill/>
        </p:spPr>
        <p:txBody>
          <a:bodyPr wrap="none">
            <a:spAutoFit/>
          </a:bodyPr>
          <a:lstStyle/>
          <a:p>
            <a:pPr>
              <a:defRPr sz="1800" b="1"/>
            </a:pPr>
            <a:r>
              <a:t>Share:</a:t>
            </a:r>
          </a:p>
        </p:txBody>
      </p:sp>
      <p:sp>
        <p:nvSpPr>
          <p:cNvPr id="25" name="TextBox 24"/>
          <p:cNvSpPr txBox="1"/>
          <p:nvPr/>
        </p:nvSpPr>
        <p:spPr>
          <a:xfrm>
            <a:off x="0" y="5376672"/>
            <a:ext cx="1005840" cy="338328"/>
          </a:xfrm>
          <a:prstGeom prst="rect">
            <a:avLst/>
          </a:prstGeom>
          <a:noFill/>
        </p:spPr>
        <p:txBody>
          <a:bodyPr wrap="none">
            <a:spAutoFit/>
          </a:bodyPr>
          <a:lstStyle/>
          <a:p>
            <a:pPr>
              <a:defRPr sz="1600" i="1"/>
            </a:pPr>
            <a:r>
              <a:t>Goes 1ˢᵗ:</a:t>
            </a:r>
          </a:p>
        </p:txBody>
      </p:sp>
      <p:sp>
        <p:nvSpPr>
          <p:cNvPr id="26" name="TextBox 25"/>
          <p:cNvSpPr txBox="1"/>
          <p:nvPr/>
        </p:nvSpPr>
        <p:spPr>
          <a:xfrm>
            <a:off x="0" y="5989320"/>
            <a:ext cx="886968" cy="365760"/>
          </a:xfrm>
          <a:prstGeom prst="rect">
            <a:avLst/>
          </a:prstGeom>
          <a:noFill/>
        </p:spPr>
        <p:txBody>
          <a:bodyPr wrap="none">
            <a:spAutoFit/>
          </a:bodyPr>
          <a:lstStyle/>
          <a:p>
            <a:pPr>
              <a:defRPr sz="1800" b="1"/>
            </a:pPr>
            <a:r>
              <a:t>Assess:</a:t>
            </a:r>
          </a:p>
        </p:txBody>
      </p:sp>
      <p:cxnSp>
        <p:nvCxnSpPr>
          <p:cNvPr id="27" name="Connector 26"/>
          <p:cNvCxnSpPr/>
          <p:nvPr/>
        </p:nvCxnSpPr>
        <p:spPr>
          <a:xfrm flipH="1">
            <a:off x="-4572" y="3895344"/>
            <a:ext cx="3052267" cy="0"/>
          </a:xfrm>
          <a:prstGeom prst="line">
            <a:avLst/>
          </a:prstGeom>
          <a:ln w="12700">
            <a:solidFill>
              <a:srgbClr val="000000"/>
            </a:solidFill>
          </a:ln>
        </p:spPr>
        <p:style>
          <a:lnRef idx="2">
            <a:schemeClr val="accent1"/>
          </a:lnRef>
          <a:fillRef idx="0">
            <a:schemeClr val="accent1"/>
          </a:fillRef>
          <a:effectRef idx="1">
            <a:schemeClr val="accent1"/>
          </a:effectRef>
          <a:fontRef idx="minor">
            <a:schemeClr val="tx1"/>
          </a:fontRef>
        </p:style>
      </p:cxnSp>
      <p:pic>
        <p:nvPicPr>
          <p:cNvPr id="28" name="Picture 27" descr="bracket1_gold.png"/>
          <p:cNvPicPr>
            <a:picLocks noChangeAspect="1"/>
          </p:cNvPicPr>
          <p:nvPr/>
        </p:nvPicPr>
        <p:blipFill>
          <a:blip r:embed="rId18"/>
          <a:stretch>
            <a:fillRect/>
          </a:stretch>
        </p:blipFill>
        <p:spPr>
          <a:xfrm>
            <a:off x="2578608" y="4069080"/>
            <a:ext cx="466344" cy="365760"/>
          </a:xfrm>
          <a:prstGeom prst="rect">
            <a:avLst/>
          </a:prstGeom>
        </p:spPr>
      </p:pic>
      <p:pic>
        <p:nvPicPr>
          <p:cNvPr id="29" name="Picture 28" descr="bracket2_gold.png"/>
          <p:cNvPicPr>
            <a:picLocks noChangeAspect="1"/>
          </p:cNvPicPr>
          <p:nvPr/>
        </p:nvPicPr>
        <p:blipFill>
          <a:blip r:embed="rId19"/>
          <a:stretch>
            <a:fillRect/>
          </a:stretch>
        </p:blipFill>
        <p:spPr>
          <a:xfrm>
            <a:off x="1847088" y="4672584"/>
            <a:ext cx="795528" cy="502920"/>
          </a:xfrm>
          <a:prstGeom prst="rect">
            <a:avLst/>
          </a:prstGeom>
        </p:spPr>
      </p:pic>
      <p:pic>
        <p:nvPicPr>
          <p:cNvPr id="30" name="Picture 29" descr="bracket3_gold.png"/>
          <p:cNvPicPr>
            <a:picLocks noChangeAspect="1"/>
          </p:cNvPicPr>
          <p:nvPr/>
        </p:nvPicPr>
        <p:blipFill>
          <a:blip r:embed="rId20"/>
          <a:stretch>
            <a:fillRect/>
          </a:stretch>
        </p:blipFill>
        <p:spPr>
          <a:xfrm>
            <a:off x="923544" y="5413248"/>
            <a:ext cx="274320" cy="274320"/>
          </a:xfrm>
          <a:prstGeom prst="rect">
            <a:avLst/>
          </a:prstGeom>
        </p:spPr>
      </p:pic>
      <p:pic>
        <p:nvPicPr>
          <p:cNvPr id="31" name="Picture 30" descr="bracket4_gold.png"/>
          <p:cNvPicPr>
            <a:picLocks noChangeAspect="1"/>
          </p:cNvPicPr>
          <p:nvPr/>
        </p:nvPicPr>
        <p:blipFill>
          <a:blip r:embed="rId21"/>
          <a:stretch>
            <a:fillRect/>
          </a:stretch>
        </p:blipFill>
        <p:spPr>
          <a:xfrm>
            <a:off x="2286000" y="5943600"/>
            <a:ext cx="786384" cy="548640"/>
          </a:xfrm>
          <a:prstGeom prst="rect">
            <a:avLst/>
          </a:prstGeom>
        </p:spPr>
      </p:pic>
      <p:pic>
        <p:nvPicPr>
          <p:cNvPr id="32" name="Picture 31" descr="logo.png"/>
          <p:cNvPicPr>
            <a:picLocks noChangeAspect="1"/>
          </p:cNvPicPr>
          <p:nvPr/>
        </p:nvPicPr>
        <p:blipFill>
          <a:blip r:embed="rId22"/>
          <a:stretch>
            <a:fillRect/>
          </a:stretch>
        </p:blipFill>
        <p:spPr>
          <a:xfrm>
            <a:off x="0" y="6611112"/>
            <a:ext cx="1995054" cy="241069"/>
          </a:xfrm>
          <a:prstGeom prst="rect">
            <a:avLst/>
          </a:prstGeom>
        </p:spPr>
      </p:pic>
      <p:pic>
        <p:nvPicPr>
          <p:cNvPr id="33" name="Picture 32" descr="cl.png"/>
          <p:cNvPicPr>
            <a:picLocks noChangeAspect="1"/>
          </p:cNvPicPr>
          <p:nvPr/>
        </p:nvPicPr>
        <p:blipFill>
          <a:blip r:embed="rId23"/>
          <a:stretch>
            <a:fillRect/>
          </a:stretch>
        </p:blipFill>
        <p:spPr>
          <a:xfrm>
            <a:off x="2130552" y="6611112"/>
            <a:ext cx="881743" cy="246888"/>
          </a:xfrm>
          <a:prstGeom prst="rect">
            <a:avLst/>
          </a:prstGeom>
        </p:spPr>
      </p:pic>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w.png"/>
          <p:cNvPicPr>
            <a:picLocks noChangeAspect="1"/>
          </p:cNvPicPr>
          <p:nvPr/>
        </p:nvPicPr>
        <p:blipFill>
          <a:blip r:embed="rId2"/>
          <a:stretch>
            <a:fillRect/>
          </a:stretch>
        </p:blipFill>
        <p:spPr>
          <a:xfrm>
            <a:off x="6547104" y="2569464"/>
            <a:ext cx="2752344" cy="2066543"/>
          </a:xfrm>
          <a:prstGeom prst="rect">
            <a:avLst/>
          </a:prstGeom>
        </p:spPr>
      </p:pic>
      <p:pic>
        <p:nvPicPr>
          <p:cNvPr id="3" name="Picture 2" descr="partners.png"/>
          <p:cNvPicPr>
            <a:picLocks noChangeAspect="1"/>
          </p:cNvPicPr>
          <p:nvPr/>
        </p:nvPicPr>
        <p:blipFill>
          <a:blip r:embed="rId3"/>
          <a:stretch>
            <a:fillRect/>
          </a:stretch>
        </p:blipFill>
        <p:spPr>
          <a:xfrm>
            <a:off x="1481328" y="5093208"/>
            <a:ext cx="2057400" cy="832104"/>
          </a:xfrm>
          <a:prstGeom prst="rect">
            <a:avLst/>
          </a:prstGeom>
        </p:spPr>
      </p:pic>
      <p:pic>
        <p:nvPicPr>
          <p:cNvPr id="4" name="Picture 3" descr="noun-write-1439720.png"/>
          <p:cNvPicPr>
            <a:picLocks noChangeAspect="1"/>
          </p:cNvPicPr>
          <p:nvPr/>
        </p:nvPicPr>
        <p:blipFill>
          <a:blip r:embed="rId4"/>
          <a:stretch>
            <a:fillRect/>
          </a:stretch>
        </p:blipFill>
        <p:spPr>
          <a:xfrm>
            <a:off x="292608" y="4974336"/>
            <a:ext cx="1060704" cy="1060704"/>
          </a:xfrm>
          <a:prstGeom prst="rect">
            <a:avLst/>
          </a:prstGeom>
        </p:spPr>
      </p:pic>
      <p:sp>
        <p:nvSpPr>
          <p:cNvPr id="5" name="TextBox 4"/>
          <p:cNvSpPr txBox="1"/>
          <p:nvPr/>
        </p:nvSpPr>
        <p:spPr>
          <a:xfrm>
            <a:off x="1" y="0"/>
            <a:ext cx="3995928" cy="1764792"/>
          </a:xfrm>
          <a:prstGeom prst="rect">
            <a:avLst/>
          </a:prstGeom>
          <a:noFill/>
        </p:spPr>
        <p:txBody>
          <a:bodyPr wrap="none">
            <a:spAutoFit/>
          </a:bodyPr>
          <a:lstStyle/>
          <a:p>
            <a:pPr>
              <a:defRPr sz="2400" b="1" u="sng"/>
            </a:pPr>
            <a:r>
              <a:t>Vocab Connection Web</a:t>
            </a:r>
          </a:p>
        </p:txBody>
      </p:sp>
      <p:sp>
        <p:nvSpPr>
          <p:cNvPr id="6" name="TextBox 5"/>
          <p:cNvSpPr txBox="1"/>
          <p:nvPr/>
        </p:nvSpPr>
        <p:spPr>
          <a:xfrm>
            <a:off x="1" y="365760"/>
            <a:ext cx="3995928" cy="1764792"/>
          </a:xfrm>
          <a:prstGeom prst="rect">
            <a:avLst/>
          </a:prstGeom>
          <a:noFill/>
        </p:spPr>
        <p:txBody>
          <a:bodyPr wrap="square">
            <a:spAutoFit/>
          </a:bodyPr>
          <a:lstStyle/>
          <a:p>
            <a:pPr>
              <a:defRPr sz="2400"/>
            </a:pPr>
            <a:r>
              <a:t>Make a word map connecting </a:t>
            </a:r>
            <a:r>
              <a:rPr b="1">
                <a:solidFill>
                  <a:srgbClr val="7030A0"/>
                </a:solidFill>
              </a:rPr>
              <a:t>annex/annexation</a:t>
            </a:r>
            <a:r>
              <a:t> to 3-5 other vocabulary words. </a:t>
            </a:r>
          </a:p>
        </p:txBody>
      </p:sp>
      <p:sp>
        <p:nvSpPr>
          <p:cNvPr id="7" name="TextBox 6"/>
          <p:cNvSpPr txBox="1"/>
          <p:nvPr/>
        </p:nvSpPr>
        <p:spPr>
          <a:xfrm>
            <a:off x="1" y="1746504"/>
            <a:ext cx="3995928" cy="1764792"/>
          </a:xfrm>
          <a:prstGeom prst="rect">
            <a:avLst/>
          </a:prstGeom>
          <a:noFill/>
        </p:spPr>
        <p:txBody>
          <a:bodyPr wrap="square">
            <a:spAutoFit/>
          </a:bodyPr>
          <a:lstStyle/>
          <a:p>
            <a:pPr>
              <a:defRPr sz="2400" b="1">
                <a:solidFill>
                  <a:srgbClr val="000000"/>
                </a:solidFill>
              </a:defRPr>
            </a:pPr>
            <a:r>
              <a:t>Next to each connecting line, describe how the two words are related. </a:t>
            </a:r>
          </a:p>
        </p:txBody>
      </p:sp>
      <p:sp>
        <p:nvSpPr>
          <p:cNvPr id="8" name="TextBox 7"/>
          <p:cNvSpPr txBox="1"/>
          <p:nvPr/>
        </p:nvSpPr>
        <p:spPr>
          <a:xfrm>
            <a:off x="1" y="3191256"/>
            <a:ext cx="3995928" cy="1764792"/>
          </a:xfrm>
          <a:prstGeom prst="rect">
            <a:avLst/>
          </a:prstGeom>
          <a:noFill/>
        </p:spPr>
        <p:txBody>
          <a:bodyPr wrap="square">
            <a:spAutoFit/>
          </a:bodyPr>
          <a:lstStyle/>
          <a:p>
            <a:pPr>
              <a:defRPr sz="2400" i="1"/>
            </a:pPr>
            <a:r>
              <a:t>Work with a partner or share your word map with a partner when you finish. </a:t>
            </a:r>
          </a:p>
        </p:txBody>
      </p:sp>
      <p:pic>
        <p:nvPicPr>
          <p:cNvPr id="9" name="Picture 8" descr="logo.png"/>
          <p:cNvPicPr>
            <a:picLocks noChangeAspect="1"/>
          </p:cNvPicPr>
          <p:nvPr/>
        </p:nvPicPr>
        <p:blipFill>
          <a:blip r:embed="rId5"/>
          <a:stretch>
            <a:fillRect/>
          </a:stretch>
        </p:blipFill>
        <p:spPr>
          <a:xfrm>
            <a:off x="0" y="6611112"/>
            <a:ext cx="1995054" cy="241069"/>
          </a:xfrm>
          <a:prstGeom prst="rect">
            <a:avLst/>
          </a:prstGeom>
        </p:spPr>
      </p:pic>
      <p:pic>
        <p:nvPicPr>
          <p:cNvPr id="10" name="Picture 9" descr="cl.png"/>
          <p:cNvPicPr>
            <a:picLocks noChangeAspect="1"/>
          </p:cNvPicPr>
          <p:nvPr/>
        </p:nvPicPr>
        <p:blipFill>
          <a:blip r:embed="rId6"/>
          <a:stretch>
            <a:fillRect/>
          </a:stretch>
        </p:blipFill>
        <p:spPr>
          <a:xfrm>
            <a:off x="2130552" y="6611112"/>
            <a:ext cx="881743" cy="246888"/>
          </a:xfrm>
          <a:prstGeom prst="rect">
            <a:avLst/>
          </a:prstGeom>
        </p:spPr>
      </p:pic>
      <p:sp>
        <p:nvSpPr>
          <p:cNvPr id="11" name="Rectangle 10"/>
          <p:cNvSpPr/>
          <p:nvPr/>
        </p:nvSpPr>
        <p:spPr>
          <a:xfrm>
            <a:off x="6547104" y="2569464"/>
            <a:ext cx="2752344" cy="2066543"/>
          </a:xfrm>
          <a:prstGeom prst="rect">
            <a:avLst/>
          </a:prstGeom>
          <a:no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12" name="Connector 11"/>
          <p:cNvCxnSpPr/>
          <p:nvPr/>
        </p:nvCxnSpPr>
        <p:spPr>
          <a:xfrm flipH="1" flipV="1">
            <a:off x="5596128" y="1600200"/>
            <a:ext cx="95097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flipV="1">
            <a:off x="9299448" y="1600200"/>
            <a:ext cx="960120"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flipH="1" flipV="1">
            <a:off x="9299448" y="4636008"/>
            <a:ext cx="923544"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flipV="1">
            <a:off x="5687568" y="4636008"/>
            <a:ext cx="859536" cy="969264"/>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pic>
        <p:nvPicPr>
          <p:cNvPr id="16" name="Picture 15" descr="en_related.png"/>
          <p:cNvPicPr>
            <a:picLocks noChangeAspect="1"/>
          </p:cNvPicPr>
          <p:nvPr/>
        </p:nvPicPr>
        <p:blipFill>
          <a:blip r:embed="rId8"/>
          <a:stretch>
            <a:fillRect/>
          </a:stretch>
        </p:blipFill>
        <p:spPr>
          <a:xfrm>
            <a:off x="5431536" y="1792224"/>
            <a:ext cx="1407621" cy="853440"/>
          </a:xfrm>
          <a:prstGeom prst="rect">
            <a:avLst/>
          </a:prstGeom>
        </p:spPr>
      </p:pic>
      <p:pic>
        <p:nvPicPr>
          <p:cNvPr id="17" name="Picture 16" descr="en_related.png"/>
          <p:cNvPicPr>
            <a:picLocks noChangeAspect="1"/>
          </p:cNvPicPr>
          <p:nvPr/>
        </p:nvPicPr>
        <p:blipFill>
          <a:blip r:embed="rId8"/>
          <a:stretch>
            <a:fillRect/>
          </a:stretch>
        </p:blipFill>
        <p:spPr>
          <a:xfrm>
            <a:off x="9134856" y="1792224"/>
            <a:ext cx="1407621" cy="853440"/>
          </a:xfrm>
          <a:prstGeom prst="rect">
            <a:avLst/>
          </a:prstGeom>
        </p:spPr>
      </p:pic>
      <p:pic>
        <p:nvPicPr>
          <p:cNvPr id="18" name="Picture 17" descr="en_related.png"/>
          <p:cNvPicPr>
            <a:picLocks noChangeAspect="1"/>
          </p:cNvPicPr>
          <p:nvPr/>
        </p:nvPicPr>
        <p:blipFill>
          <a:blip r:embed="rId8"/>
          <a:stretch>
            <a:fillRect/>
          </a:stretch>
        </p:blipFill>
        <p:spPr>
          <a:xfrm>
            <a:off x="9134856" y="4800600"/>
            <a:ext cx="1407621" cy="853440"/>
          </a:xfrm>
          <a:prstGeom prst="rect">
            <a:avLst/>
          </a:prstGeom>
        </p:spPr>
      </p:pic>
      <p:pic>
        <p:nvPicPr>
          <p:cNvPr id="19" name="Picture 18" descr="en_related.png"/>
          <p:cNvPicPr>
            <a:picLocks noChangeAspect="1"/>
          </p:cNvPicPr>
          <p:nvPr/>
        </p:nvPicPr>
        <p:blipFill>
          <a:blip r:embed="rId8"/>
          <a:stretch>
            <a:fillRect/>
          </a:stretch>
        </p:blipFill>
        <p:spPr>
          <a:xfrm>
            <a:off x="5431536" y="4800600"/>
            <a:ext cx="1407621" cy="853440"/>
          </a:xfrm>
          <a:prstGeom prst="rect">
            <a:avLst/>
          </a:prstGeom>
        </p:spPr>
      </p:pic>
      <p:pic>
        <p:nvPicPr>
          <p:cNvPr id="20" name="Picture 19" descr="Soc8082w.png"/>
          <p:cNvPicPr>
            <a:picLocks noChangeAspect="1"/>
          </p:cNvPicPr>
          <p:nvPr/>
        </p:nvPicPr>
        <p:blipFill>
          <a:blip r:embed="rId9"/>
          <a:stretch>
            <a:fillRect/>
          </a:stretch>
        </p:blipFill>
        <p:spPr>
          <a:xfrm>
            <a:off x="4873752" y="658368"/>
            <a:ext cx="1435608" cy="1078992"/>
          </a:xfrm>
          <a:prstGeom prst="rect">
            <a:avLst/>
          </a:prstGeom>
        </p:spPr>
      </p:pic>
      <p:sp>
        <p:nvSpPr>
          <p:cNvPr id="21" name="Oval 20"/>
          <p:cNvSpPr/>
          <p:nvPr/>
        </p:nvSpPr>
        <p:spPr>
          <a:xfrm>
            <a:off x="9537192" y="658368"/>
            <a:ext cx="1837943" cy="960120"/>
          </a:xfrm>
          <a:prstGeom prst="ellipse">
            <a:avLst/>
          </a:prstGeom>
          <a:solidFill>
            <a:srgbClr val="FFC9C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Oval 21"/>
          <p:cNvSpPr/>
          <p:nvPr/>
        </p:nvSpPr>
        <p:spPr>
          <a:xfrm>
            <a:off x="9537192" y="5559552"/>
            <a:ext cx="1837943" cy="960120"/>
          </a:xfrm>
          <a:prstGeom prst="ellipse">
            <a:avLst/>
          </a:prstGeom>
          <a:solidFill>
            <a:srgbClr val="E2F0D9"/>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4873752" y="5559552"/>
            <a:ext cx="1837943" cy="960120"/>
          </a:xfrm>
          <a:prstGeom prst="ellipse">
            <a:avLst/>
          </a:prstGeom>
          <a:solidFill>
            <a:srgbClr val="DEEBF7"/>
          </a:solid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Roving Paragraph​</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Write a sentence using either sentence stem: </a:t>
            </a:r>
            <a:r>
              <a:rPr i="1"/>
              <a:t>
The term </a:t>
            </a:r>
            <a:r>
              <a:rPr b="1">
                <a:solidFill>
                  <a:srgbClr val="7030A0"/>
                </a:solidFill>
              </a:rPr>
              <a:t>annex/annexation...</a:t>
            </a:r>
            <a:r>
              <a:rPr i="1"/>
              <a:t>
From this visual, I can infer… </a:t>
            </a:r>
            <a:r>
              <a:t>(use </a:t>
            </a:r>
            <a:r>
              <a:rPr b="1">
                <a:solidFill>
                  <a:srgbClr val="7030A0"/>
                </a:solidFill>
              </a:rPr>
              <a:t>annex/annexation</a:t>
            </a:r>
            <a:r>
              <a:t> in your response)</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TextBox 2"/>
          <p:cNvSpPr txBox="1"/>
          <p:nvPr/>
        </p:nvSpPr>
        <p:spPr>
          <a:xfrm>
            <a:off x="1" y="0"/>
            <a:ext cx="3044952" cy="1764792"/>
          </a:xfrm>
          <a:prstGeom prst="rect">
            <a:avLst/>
          </a:prstGeom>
          <a:noFill/>
        </p:spPr>
        <p:txBody>
          <a:bodyPr wrap="none">
            <a:spAutoFit/>
          </a:bodyPr>
          <a:lstStyle/>
          <a:p>
            <a:pPr>
              <a:defRPr sz="2400" b="1" i="0" u="sng"/>
            </a:pPr>
            <a:r>
              <a:t>Roving Paragraph​</a:t>
            </a:r>
          </a:p>
        </p:txBody>
      </p:sp>
      <p:sp>
        <p:nvSpPr>
          <p:cNvPr id="4" name="TextBox 3"/>
          <p:cNvSpPr txBox="1"/>
          <p:nvPr/>
        </p:nvSpPr>
        <p:spPr>
          <a:xfrm>
            <a:off x="1" y="365760"/>
            <a:ext cx="3044952" cy="1764792"/>
          </a:xfrm>
          <a:prstGeom prst="rect">
            <a:avLst/>
          </a:prstGeom>
          <a:noFill/>
        </p:spPr>
        <p:txBody>
          <a:bodyPr wrap="square">
            <a:spAutoFit/>
          </a:bodyPr>
          <a:lstStyle/>
          <a:p>
            <a:pPr>
              <a:defRPr sz="2400"/>
            </a:pPr>
            <a:r>
              <a:t>Find another student and add their sentence to yours, using a transition word:​</a:t>
            </a:r>
            <a:r>
              <a:rPr sz="1600"/>
              <a:t>
• </a:t>
            </a:r>
            <a:r>
              <a:rPr sz="2400" i="1"/>
              <a:t>Also, …</a:t>
            </a:r>
            <a:r>
              <a:rPr sz="1600"/>
              <a:t>
• </a:t>
            </a:r>
            <a:r>
              <a:rPr sz="2400" i="1"/>
              <a:t>Additionally, …</a:t>
            </a:r>
            <a:r>
              <a:rPr sz="1600"/>
              <a:t>
• </a:t>
            </a:r>
            <a:r>
              <a:rPr sz="2400" i="1"/>
              <a:t>Furthermore, …</a:t>
            </a:r>
            <a:r>
              <a:rPr sz="1600"/>
              <a:t>
• </a:t>
            </a:r>
            <a:r>
              <a:rPr sz="2400" i="1"/>
              <a:t>Next, …</a:t>
            </a:r>
            <a:r>
              <a:rPr sz="1600"/>
              <a:t>
• </a:t>
            </a:r>
            <a:r>
              <a:rPr sz="2400" i="1"/>
              <a:t>For example, …</a:t>
            </a:r>
            <a:r>
              <a:rPr sz="1600"/>
              <a:t>
• </a:t>
            </a:r>
            <a:r>
              <a:rPr sz="2400" i="1"/>
              <a:t>Lastly, …</a:t>
            </a:r>
            <a:r>
              <a:rPr sz="1600"/>
              <a:t>
• </a:t>
            </a:r>
            <a:r>
              <a:rPr sz="2400" i="1"/>
              <a:t>Therefore, …</a:t>
            </a:r>
            <a:r>
              <a:rPr sz="2400"/>
              <a:t>
Repeat 2 to 4 times.</a:t>
            </a:r>
          </a:p>
        </p:txBody>
      </p:sp>
      <p:pic>
        <p:nvPicPr>
          <p:cNvPr id="5" name="Picture 4" descr="logo.png"/>
          <p:cNvPicPr>
            <a:picLocks noChangeAspect="1"/>
          </p:cNvPicPr>
          <p:nvPr/>
        </p:nvPicPr>
        <p:blipFill>
          <a:blip r:embed="rId3"/>
          <a:stretch>
            <a:fillRect/>
          </a:stretch>
        </p:blipFill>
        <p:spPr>
          <a:xfrm>
            <a:off x="0" y="6611112"/>
            <a:ext cx="1995054" cy="241069"/>
          </a:xfrm>
          <a:prstGeom prst="rect">
            <a:avLst/>
          </a:prstGeom>
        </p:spPr>
      </p:pic>
      <p:pic>
        <p:nvPicPr>
          <p:cNvPr id="6" name="Picture 5" descr="cl.png"/>
          <p:cNvPicPr>
            <a:picLocks noChangeAspect="1"/>
          </p:cNvPicPr>
          <p:nvPr/>
        </p:nvPicPr>
        <p:blipFill>
          <a:blip r:embed="rId4"/>
          <a:stretch>
            <a:fillRect/>
          </a:stretch>
        </p:blipFill>
        <p:spPr>
          <a:xfrm>
            <a:off x="2130552" y="6611112"/>
            <a:ext cx="881743" cy="246888"/>
          </a:xfrm>
          <a:prstGeom prst="rect">
            <a:avLst/>
          </a:prstGeom>
        </p:spPr>
      </p:pic>
      <p:pic>
        <p:nvPicPr>
          <p:cNvPr id="7" name="Picture 6" descr="noun-write-1439720.png"/>
          <p:cNvPicPr>
            <a:picLocks noChangeAspect="1"/>
          </p:cNvPicPr>
          <p:nvPr/>
        </p:nvPicPr>
        <p:blipFill>
          <a:blip r:embed="rId5"/>
          <a:stretch>
            <a:fillRect/>
          </a:stretch>
        </p:blipFill>
        <p:spPr>
          <a:xfrm>
            <a:off x="118872" y="5861304"/>
            <a:ext cx="740664" cy="749808"/>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BEF"/>
        </a:solidFill>
        <a:effectLst/>
      </p:bgPr>
    </p:bg>
    <p:spTree>
      <p:nvGrpSpPr>
        <p:cNvPr id="1" name=""/>
        <p:cNvGrpSpPr/>
        <p:nvPr/>
      </p:nvGrpSpPr>
      <p:grpSpPr/>
      <p:pic>
        <p:nvPicPr>
          <p:cNvPr id="2" name="Picture 1" descr="Soc8006i.png"/>
          <p:cNvPicPr>
            <a:picLocks noChangeAspect="1"/>
          </p:cNvPicPr>
          <p:nvPr/>
        </p:nvPicPr>
        <p:blipFill>
          <a:blip r:embed="rId2"/>
          <a:stretch>
            <a:fillRect/>
          </a:stretch>
        </p:blipFill>
        <p:spPr>
          <a:xfrm>
            <a:off x="3044952" y="0"/>
            <a:ext cx="9144000" cy="6858000"/>
          </a:xfrm>
          <a:prstGeom prst="rect">
            <a:avLst/>
          </a:prstGeom>
        </p:spPr>
      </p:pic>
      <p:sp>
        <p:nvSpPr>
          <p:cNvPr id="3" name="Rectangle 2"/>
          <p:cNvSpPr/>
          <p:nvPr/>
        </p:nvSpPr>
        <p:spPr>
          <a:xfrm>
            <a:off x="3044952" y="0"/>
            <a:ext cx="9144000" cy="6858000"/>
          </a:xfrm>
          <a:prstGeom prst="rect">
            <a:avLst/>
          </a:prstGeom>
          <a:noFill/>
          <a:ln w="12700">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0" y="0"/>
            <a:ext cx="3026664" cy="365760"/>
          </a:xfrm>
          <a:prstGeom prst="rect">
            <a:avLst/>
          </a:prstGeom>
          <a:noFill/>
        </p:spPr>
        <p:txBody>
          <a:bodyPr wrap="none">
            <a:spAutoFit/>
          </a:bodyPr>
          <a:lstStyle/>
          <a:p>
            <a:pPr>
              <a:defRPr sz="2400" b="1" i="0" u="sng"/>
            </a:pPr>
            <a:r>
              <a:t>Writing</a:t>
            </a:r>
          </a:p>
        </p:txBody>
      </p:sp>
      <p:sp>
        <p:nvSpPr>
          <p:cNvPr id="5" name="TextBox 4"/>
          <p:cNvSpPr txBox="1"/>
          <p:nvPr/>
        </p:nvSpPr>
        <p:spPr>
          <a:xfrm>
            <a:off x="0" y="493776"/>
            <a:ext cx="3026664" cy="5029200"/>
          </a:xfrm>
          <a:prstGeom prst="rect">
            <a:avLst/>
          </a:prstGeom>
          <a:noFill/>
        </p:spPr>
        <p:txBody>
          <a:bodyPr wrap="square">
            <a:spAutoFit/>
          </a:bodyPr>
          <a:lstStyle/>
          <a:p>
            <a:pPr>
              <a:defRPr sz="2000"/>
            </a:pPr>
            <a:r>
              <a:t>Write a paragraph describing the term </a:t>
            </a:r>
            <a:r>
              <a:rPr b="1" sz="2000">
                <a:solidFill>
                  <a:srgbClr val="7030A0"/>
                </a:solidFill>
              </a:rPr>
              <a:t>annex/annexation</a:t>
            </a:r>
            <a:r>
              <a:t>. Include 3-5 other vocabulary words in your paragraph. You may include the following stems:</a:t>
            </a:r>
          </a:p>
          <a:p>
            <a:pPr marL="182880" indent="-128016">
              <a:spcAft>
                <a:spcPts val="0"/>
              </a:spcAft>
              <a:buChar char="•"/>
            </a:pPr>
            <a:r>
              <a:rPr sz="2000" i="1"/>
              <a:t>To </a:t>
            </a:r>
            <a:r>
              <a:rPr sz="2000" i="1" b="1">
                <a:solidFill>
                  <a:srgbClr val="7030A0"/>
                </a:solidFill>
              </a:rPr>
              <a:t>annex</a:t>
            </a:r>
            <a:r>
              <a:rPr sz="2000" i="1"/>
              <a:t> a country means...</a:t>
            </a:r>
          </a:p>
          <a:p>
            <a:pPr marL="182880" indent="-128016">
              <a:spcAft>
                <a:spcPts val="0"/>
              </a:spcAft>
              <a:buChar char="•"/>
            </a:pPr>
            <a:r>
              <a:rPr sz="2000" i="1" b="1">
                <a:solidFill>
                  <a:srgbClr val="7030A0"/>
                </a:solidFill>
              </a:rPr>
              <a:t>Annexation</a:t>
            </a:r>
            <a:r>
              <a:rPr sz="2000" i="1"/>
              <a:t> is related to </a:t>
            </a:r>
            <a:r>
              <a:rPr sz="2000" i="1" b="1">
                <a:solidFill>
                  <a:srgbClr val="7030A0"/>
                </a:solidFill>
              </a:rPr>
              <a:t>Manifest Destiny</a:t>
            </a:r>
            <a:r>
              <a:rPr sz="2000" i="1"/>
              <a:t> because...</a:t>
            </a:r>
          </a:p>
          <a:p>
            <a:pPr marL="182880" indent="-128016">
              <a:spcAft>
                <a:spcPts val="0"/>
              </a:spcAft>
              <a:buChar char="•"/>
            </a:pPr>
            <a:r>
              <a:rPr sz="2000" i="1"/>
              <a:t>Country #2 would want to be </a:t>
            </a:r>
            <a:r>
              <a:rPr sz="2000" i="1" b="1">
                <a:solidFill>
                  <a:srgbClr val="7030A0"/>
                </a:solidFill>
              </a:rPr>
              <a:t>annexed</a:t>
            </a:r>
            <a:r>
              <a:rPr sz="2000" i="1"/>
              <a:t> with country #1 because...</a:t>
            </a:r>
          </a:p>
        </p:txBody>
      </p:sp>
      <p:pic>
        <p:nvPicPr>
          <p:cNvPr id="6" name="Picture 5" descr="logo.png"/>
          <p:cNvPicPr>
            <a:picLocks noChangeAspect="1"/>
          </p:cNvPicPr>
          <p:nvPr/>
        </p:nvPicPr>
        <p:blipFill>
          <a:blip r:embed="rId3"/>
          <a:stretch>
            <a:fillRect/>
          </a:stretch>
        </p:blipFill>
        <p:spPr>
          <a:xfrm>
            <a:off x="0" y="6611112"/>
            <a:ext cx="1995054" cy="241069"/>
          </a:xfrm>
          <a:prstGeom prst="rect">
            <a:avLst/>
          </a:prstGeom>
        </p:spPr>
      </p:pic>
      <p:pic>
        <p:nvPicPr>
          <p:cNvPr id="7" name="Picture 6" descr="cl.png"/>
          <p:cNvPicPr>
            <a:picLocks noChangeAspect="1"/>
          </p:cNvPicPr>
          <p:nvPr/>
        </p:nvPicPr>
        <p:blipFill>
          <a:blip r:embed="rId4"/>
          <a:stretch>
            <a:fillRect/>
          </a:stretch>
        </p:blipFill>
        <p:spPr>
          <a:xfrm>
            <a:off x="2130552" y="6611112"/>
            <a:ext cx="881743" cy="246888"/>
          </a:xfrm>
          <a:prstGeom prst="rect">
            <a:avLst/>
          </a:prstGeom>
        </p:spPr>
      </p:pic>
      <p:pic>
        <p:nvPicPr>
          <p:cNvPr id="8" name="Picture 7" descr="noun-write-1439720.png"/>
          <p:cNvPicPr>
            <a:picLocks noChangeAspect="1"/>
          </p:cNvPicPr>
          <p:nvPr/>
        </p:nvPicPr>
        <p:blipFill>
          <a:blip r:embed="rId5"/>
          <a:stretch>
            <a:fillRect/>
          </a:stretch>
        </p:blipFill>
        <p:spPr>
          <a:xfrm>
            <a:off x="73152" y="5705856"/>
            <a:ext cx="768096" cy="768096"/>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oc8006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show="0">
  <p:cSld>
    <p:bg>
      <p:bgPr>
        <a:solidFill>
          <a:srgbClr val="FFFFFF"/>
        </a:solidFill>
        <a:effectLst/>
      </p:bgPr>
    </p:bg>
    <p:spTree>
      <p:nvGrpSpPr>
        <p:cNvPr id="1" name=""/>
        <p:cNvGrpSpPr/>
        <p:nvPr/>
      </p:nvGrpSpPr>
      <p:grpSpPr/>
      <p:pic>
        <p:nvPicPr>
          <p:cNvPr id="2" name="Picture 1" descr="Soc8082w.png"/>
          <p:cNvPicPr>
            <a:picLocks noChangeAspect="1"/>
          </p:cNvPicPr>
          <p:nvPr/>
        </p:nvPicPr>
        <p:blipFill>
          <a:blip r:embed="rId2"/>
          <a:stretch>
            <a:fillRect/>
          </a:stretch>
        </p:blipFill>
        <p:spPr>
          <a:xfrm>
            <a:off x="1527048" y="0"/>
            <a:ext cx="9144000" cy="6858000"/>
          </a:xfrm>
          <a:prstGeom prst="rect">
            <a:avLst/>
          </a:prstGeom>
        </p:spPr>
      </p:pic>
      <p:pic>
        <p:nvPicPr>
          <p:cNvPr id="3" name="Picture 2" descr="vng.png"/>
          <p:cNvPicPr>
            <a:picLocks noChangeAspect="1"/>
          </p:cNvPicPr>
          <p:nvPr/>
        </p:nvPicPr>
        <p:blipFill>
          <a:blip r:embed="rId3"/>
          <a:stretch>
            <a:fillRect/>
          </a:stretch>
        </p:blipFill>
        <p:spPr>
          <a:xfrm>
            <a:off x="0" y="5879592"/>
            <a:ext cx="975360" cy="975360"/>
          </a:xfrm>
          <a:prstGeom prst="rect">
            <a:avLst/>
          </a:prstGeom>
        </p:spPr>
      </p:pic>
      <p:pic>
        <p:nvPicPr>
          <p:cNvPr id="4" name="Picture 3" descr="cl.png"/>
          <p:cNvPicPr>
            <a:picLocks noChangeAspect="1"/>
          </p:cNvPicPr>
          <p:nvPr/>
        </p:nvPicPr>
        <p:blipFill>
          <a:blip r:embed="rId4"/>
          <a:stretch>
            <a:fillRect/>
          </a:stretch>
        </p:blipFill>
        <p:spPr>
          <a:xfrm>
            <a:off x="11494008" y="6638544"/>
            <a:ext cx="685800" cy="1920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