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review after the students have been exposed to some understanding of the word.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Make a connection to “proton” and write “atoms contain protons” next to the connecting line.</a:t>
            </a:r>
          </a:p>
          <a:p>
            <a:r>
              <a:t>Make a connection to “molecule” and write “atoms make up molecules” next to the connecting line.</a:t>
            </a:r>
          </a:p>
          <a:p>
            <a:r>
              <a:t>Make a connection to “matter” and write “atoms are the smallest units of matter” next to the connecting line.</a:t>
            </a:r>
          </a:p>
          <a:p>
            <a:r>
              <a:t>Make a connection to “nucleus” and write “the center of an atom is the nucleus” next to the connecting line.</a:t>
            </a:r>
          </a:p>
          <a:p/>
          <a:p>
            <a:r>
              <a:t>Alternatively, students can create a custom Vocab Connection Web (Teaching Science to English Learners by Fleenor and Beene, 2019, p.53) in which any connection can be made between any two words – there does not have a to a “central” word.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especially recommended for encouraging movement and building confidence with literacy.</a:t>
            </a:r>
          </a:p>
          <a:p/>
          <a:p>
            <a:r>
              <a:t>This activity is called Roving Paragraph and is described in more detail in 7 Steps to a Language-Rich, Interactive Classroom (2nd Ed) by John Seidlitz &amp;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p>
            <a:r>
              <a:t>We recommend having students share whole-group and then extending what they noticed and wondered using questions like this:</a:t>
            </a:r>
          </a:p>
          <a:p>
            <a:r>
              <a:t>• So you're saying...</a:t>
            </a:r>
          </a:p>
          <a:p>
            <a:r>
              <a:t>• Did anybody else notice...?</a:t>
            </a:r>
          </a:p>
          <a:p>
            <a:r>
              <a:t>• I also noticed that. Why do you think that...?</a:t>
            </a:r>
          </a:p>
          <a:p>
            <a:r>
              <a:t>• I didn't hear anyone mention... did anyone notice...?</a:t>
            </a:r>
          </a:p>
          <a:p/>
          <a:p>
            <a:r>
              <a:t>• So you were wondering about...</a:t>
            </a:r>
          </a:p>
          <a:p>
            <a:r>
              <a:t>• Why were you wondering that?</a:t>
            </a:r>
          </a:p>
          <a:p>
            <a:r>
              <a:t>• That's interesting because...</a:t>
            </a:r>
          </a:p>
          <a:p>
            <a:r>
              <a:t>• Did anyone wonder about...</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There are several different styles of writing objectives, and please adjust these objectives to meet the norms of your campus or district. Our approach is to make objectives simple so that energy can be focused on the student interaction with the objectives.
This activity is called Gearing Up for the Guiding Question and is described in more detail in Teaching Science to English Learners by Stephen Fleenor and Tina Beene (p.24-25).</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1"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2"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13"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4" TargetMode="External"/><Relationship Id="rId28" Type="http://schemas.openxmlformats.org/officeDocument/2006/relationships/notesSlide" Target="../notesSlides/notesSlide1.xml"/><Relationship Id="rId29" Type="http://schemas.openxmlformats.org/officeDocument/2006/relationships/slide" Target="slide2.xml"/><Relationship Id="rId30" Type="http://schemas.openxmlformats.org/officeDocument/2006/relationships/slide" Target="slide5.xml"/><Relationship Id="rId31" Type="http://schemas.openxmlformats.org/officeDocument/2006/relationships/slide" Target="slide6.xml"/><Relationship Id="rId32" Type="http://schemas.openxmlformats.org/officeDocument/2006/relationships/slide" Target="slide7.xml"/><Relationship Id="rId33" Type="http://schemas.openxmlformats.org/officeDocument/2006/relationships/slide" Target="slide9.xml"/><Relationship Id="rId34" Type="http://schemas.openxmlformats.org/officeDocument/2006/relationships/slide" Target="slide12.xml"/><Relationship Id="rId35" Type="http://schemas.openxmlformats.org/officeDocument/2006/relationships/slide" Target="slide13.xml"/><Relationship Id="rId36" Type="http://schemas.openxmlformats.org/officeDocument/2006/relationships/slide" Target="slide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1.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2.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2.xml"/><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63.png"/><Relationship Id="rId22" Type="http://schemas.openxmlformats.org/officeDocument/2006/relationships/image" Target="../media/image64.png"/><Relationship Id="rId23" Type="http://schemas.openxmlformats.org/officeDocument/2006/relationships/image" Target="../media/image65.png"/><Relationship Id="rId24"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3.xml"/><Relationship Id="rId5" Type="http://schemas.openxmlformats.org/officeDocument/2006/relationships/slide" Target="slide14.xml"/><Relationship Id="rId6" Type="http://schemas.openxmlformats.org/officeDocument/2006/relationships/slide" Target="slide16.xml"/><Relationship Id="rId7" Type="http://schemas.openxmlformats.org/officeDocument/2006/relationships/slide" Target="slide17.xml"/><Relationship Id="rId8" Type="http://schemas.openxmlformats.org/officeDocument/2006/relationships/slide" Target="slide18.xml"/><Relationship Id="rId9" Type="http://schemas.openxmlformats.org/officeDocument/2006/relationships/slide" Target="slide22.xml"/><Relationship Id="rId10" Type="http://schemas.openxmlformats.org/officeDocument/2006/relationships/slide" Target="slide23.xml"/><Relationship Id="rId11" Type="http://schemas.openxmlformats.org/officeDocument/2006/relationships/slide" Target="slide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7.png"/><Relationship Id="rId6" Type="http://schemas.openxmlformats.org/officeDocument/2006/relationships/image" Target="../media/image30.png"/><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7.png"/><Relationship Id="rId6" Type="http://schemas.openxmlformats.org/officeDocument/2006/relationships/image" Target="../media/image3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68.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70.png"/><Relationship Id="rId19" Type="http://schemas.openxmlformats.org/officeDocument/2006/relationships/image" Target="../media/image71.png"/><Relationship Id="rId20" Type="http://schemas.openxmlformats.org/officeDocument/2006/relationships/image" Target="../media/image72.png"/><Relationship Id="rId21" Type="http://schemas.openxmlformats.org/officeDocument/2006/relationships/image" Target="../media/image73.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70.png"/><Relationship Id="rId19" Type="http://schemas.openxmlformats.org/officeDocument/2006/relationships/image" Target="../media/image71.png"/><Relationship Id="rId20" Type="http://schemas.openxmlformats.org/officeDocument/2006/relationships/image" Target="../media/image72.png"/><Relationship Id="rId21" Type="http://schemas.openxmlformats.org/officeDocument/2006/relationships/image" Target="../media/image73.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https://thevisualnonglossary.com/backend_vng/public/qr/15" TargetMode="External"/><Relationship Id="rId9" Type="http://schemas.openxmlformats.org/officeDocument/2006/relationships/image" Target="../media/image23.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70.png"/><Relationship Id="rId19" Type="http://schemas.openxmlformats.org/officeDocument/2006/relationships/image" Target="../media/image71.png"/><Relationship Id="rId20" Type="http://schemas.openxmlformats.org/officeDocument/2006/relationships/image" Target="../media/image72.png"/><Relationship Id="rId21" Type="http://schemas.openxmlformats.org/officeDocument/2006/relationships/image" Target="../media/image73.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70.png"/><Relationship Id="rId19" Type="http://schemas.openxmlformats.org/officeDocument/2006/relationships/image" Target="../media/image71.png"/><Relationship Id="rId20" Type="http://schemas.openxmlformats.org/officeDocument/2006/relationships/image" Target="../media/image72.png"/><Relationship Id="rId21" Type="http://schemas.openxmlformats.org/officeDocument/2006/relationships/image" Target="../media/image73.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2.xml"/><Relationship Id="rId8" Type="http://schemas.openxmlformats.org/officeDocument/2006/relationships/image" Target="../media/image74.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76.png"/><Relationship Id="rId4" Type="http://schemas.openxmlformats.org/officeDocument/2006/relationships/image" Target="../media/image2.png"/><Relationship Id="rId5"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76.png"/><Relationship Id="rId4" Type="http://schemas.openxmlformats.org/officeDocument/2006/relationships/image" Target="../media/image2.png"/><Relationship Id="rId5"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76.png"/><Relationship Id="rId4" Type="http://schemas.openxmlformats.org/officeDocument/2006/relationships/image" Target="../media/image2.png"/><Relationship Id="rId5"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2.png"/><Relationship Id="rId5"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2.png"/><Relationship Id="rId9" Type="http://schemas.openxmlformats.org/officeDocument/2006/relationships/image" Target="../media/image2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7.png"/><Relationship Id="rId24" Type="http://schemas.openxmlformats.org/officeDocument/2006/relationships/image" Target="../media/image20.png"/><Relationship Id="rId2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Navigating This Lesson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Notes for the Teacher</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How to structure conversations and accommodate for students learning English.</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29"/>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9" name="Picture 8" descr="intro-to-the-vng-slide-decks-16.png"/>
          <p:cNvPicPr>
            <a:picLocks noChangeAspect="1"/>
          </p:cNvPicPr>
          <p:nvPr/>
        </p:nvPicPr>
        <p:blipFill>
          <a:blip r:embed="rId5"/>
          <a:stretch>
            <a:fillRect/>
          </a:stretch>
        </p:blipFill>
        <p:spPr>
          <a:xfrm>
            <a:off x="4956048" y="685800"/>
            <a:ext cx="914400" cy="914400"/>
          </a:xfrm>
          <a:prstGeom prst="rect">
            <a:avLst/>
          </a:prstGeom>
        </p:spPr>
      </p:pic>
      <p:sp>
        <p:nvSpPr>
          <p:cNvPr id="10" name="TextBox 9">
            <a:hlinkClick r:id="rId6"/>
          </p:cNvPr>
          <p:cNvSpPr txBox="1"/>
          <p:nvPr/>
        </p:nvSpPr>
        <p:spPr>
          <a:xfrm>
            <a:off x="5010912" y="1600200"/>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Warm-Up</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Have students write down and/or share with their partner what they notice and wonder about the visual.</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0"/>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15" name="Picture 14" descr="lesson-plan-warm-ups-7.png"/>
          <p:cNvPicPr>
            <a:picLocks noChangeAspect="1"/>
          </p:cNvPicPr>
          <p:nvPr/>
        </p:nvPicPr>
        <p:blipFill>
          <a:blip r:embed="rId8"/>
          <a:stretch>
            <a:fillRect/>
          </a:stretch>
        </p:blipFill>
        <p:spPr>
          <a:xfrm>
            <a:off x="4956048" y="1856232"/>
            <a:ext cx="914400" cy="914400"/>
          </a:xfrm>
          <a:prstGeom prst="rect">
            <a:avLst/>
          </a:prstGeom>
        </p:spPr>
      </p:pic>
      <p:sp>
        <p:nvSpPr>
          <p:cNvPr id="16" name="TextBox 15">
            <a:hlinkClick r:id="rId9"/>
          </p:cNvPr>
          <p:cNvSpPr txBox="1"/>
          <p:nvPr/>
        </p:nvSpPr>
        <p:spPr>
          <a:xfrm>
            <a:off x="5010912" y="2770632"/>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Objectives Conversation</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Have students interact with the language of the lesson and introduce the exit ticket question.</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1"/>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1" name="Picture 20" descr="lesson-plan-objectives-8.png"/>
          <p:cNvPicPr>
            <a:picLocks noChangeAspect="1"/>
          </p:cNvPicPr>
          <p:nvPr/>
        </p:nvPicPr>
        <p:blipFill>
          <a:blip r:embed="rId11"/>
          <a:stretch>
            <a:fillRect/>
          </a:stretch>
        </p:blipFill>
        <p:spPr>
          <a:xfrm>
            <a:off x="4956048" y="3026664"/>
            <a:ext cx="914400" cy="914400"/>
          </a:xfrm>
          <a:prstGeom prst="rect">
            <a:avLst/>
          </a:prstGeom>
        </p:spPr>
      </p:pic>
      <p:sp>
        <p:nvSpPr>
          <p:cNvPr id="22" name="TextBox 21">
            <a:hlinkClick r:id="rId12"/>
          </p:cNvPr>
          <p:cNvSpPr txBox="1"/>
          <p:nvPr/>
        </p:nvSpPr>
        <p:spPr>
          <a:xfrm>
            <a:off x="5010912" y="3941064"/>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Observational Conversation</a:t>
            </a:r>
          </a:p>
        </p:txBody>
      </p:sp>
      <p:sp>
        <p:nvSpPr>
          <p:cNvPr id="24" name="TextBox 23"/>
          <p:cNvSpPr txBox="1"/>
          <p:nvPr/>
        </p:nvSpPr>
        <p:spPr>
          <a:xfrm>
            <a:off x="457200" y="4480560"/>
            <a:ext cx="2761488" cy="603504"/>
          </a:xfrm>
          <a:prstGeom prst="rect">
            <a:avLst/>
          </a:prstGeom>
          <a:noFill/>
        </p:spPr>
        <p:txBody>
          <a:bodyPr wrap="square">
            <a:spAutoFit/>
          </a:bodyPr>
          <a:lstStyle/>
          <a:p>
            <a:pPr>
              <a:defRPr sz="1200" b="0" i="1" u="none">
                <a:solidFill>
                  <a:srgbClr val="C55A11"/>
                </a:solidFill>
              </a:defRPr>
            </a:pPr>
            <a:r>
              <a:t>Students produce their own definitions to create a class-wide understanding of the term.</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2"/>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27" name="Picture 26" descr="lesson-plan-observational-9.png"/>
          <p:cNvPicPr>
            <a:picLocks noChangeAspect="1"/>
          </p:cNvPicPr>
          <p:nvPr/>
        </p:nvPicPr>
        <p:blipFill>
          <a:blip r:embed="rId14"/>
          <a:stretch>
            <a:fillRect/>
          </a:stretch>
        </p:blipFill>
        <p:spPr>
          <a:xfrm>
            <a:off x="4956048" y="4197096"/>
            <a:ext cx="914400" cy="914400"/>
          </a:xfrm>
          <a:prstGeom prst="rect">
            <a:avLst/>
          </a:prstGeom>
        </p:spPr>
      </p:pic>
      <p:sp>
        <p:nvSpPr>
          <p:cNvPr id="28" name="TextBox 27">
            <a:hlinkClick r:id="rId15"/>
          </p:cNvPr>
          <p:cNvSpPr txBox="1"/>
          <p:nvPr/>
        </p:nvSpPr>
        <p:spPr>
          <a:xfrm>
            <a:off x="5010912" y="5111496"/>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29" name="TextBox 28"/>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Relational Conversation</a:t>
            </a:r>
          </a:p>
        </p:txBody>
      </p:sp>
      <p:sp>
        <p:nvSpPr>
          <p:cNvPr id="30" name="TextBox 29"/>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Students describe the relationship between this term and another key term.</a:t>
            </a:r>
          </a:p>
        </p:txBody>
      </p:sp>
      <p:pic>
        <p:nvPicPr>
          <p:cNvPr id="31" name="Picture 30" descr="relational_thumb.png"/>
          <p:cNvPicPr>
            <a:picLocks noChangeAspect="1"/>
          </p:cNvPicPr>
          <p:nvPr/>
        </p:nvPicPr>
        <p:blipFill>
          <a:blip r:embed="rId16"/>
          <a:stretch>
            <a:fillRect/>
          </a:stretch>
        </p:blipFill>
        <p:spPr>
          <a:xfrm>
            <a:off x="9592056" y="713232"/>
            <a:ext cx="1450522" cy="914400"/>
          </a:xfrm>
          <a:prstGeom prst="rect">
            <a:avLst/>
          </a:prstGeom>
        </p:spPr>
      </p:pic>
      <p:sp>
        <p:nvSpPr>
          <p:cNvPr id="32" name="TextBox 31">
            <a:hlinkClick action="ppaction://hlinksldjump" r:id="rId33"/>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3" name="Picture 32" descr="lesson-plan-relational-11.png"/>
          <p:cNvPicPr>
            <a:picLocks noChangeAspect="1"/>
          </p:cNvPicPr>
          <p:nvPr/>
        </p:nvPicPr>
        <p:blipFill>
          <a:blip r:embed="rId17"/>
          <a:stretch>
            <a:fillRect/>
          </a:stretch>
        </p:blipFill>
        <p:spPr>
          <a:xfrm>
            <a:off x="11210544" y="685800"/>
            <a:ext cx="914400" cy="914400"/>
          </a:xfrm>
          <a:prstGeom prst="rect">
            <a:avLst/>
          </a:prstGeom>
        </p:spPr>
      </p:pic>
      <p:sp>
        <p:nvSpPr>
          <p:cNvPr id="34" name="TextBox 33">
            <a:hlinkClick r:id="rId18"/>
          </p:cNvPr>
          <p:cNvSpPr txBox="1"/>
          <p:nvPr/>
        </p:nvSpPr>
        <p:spPr>
          <a:xfrm>
            <a:off x="11265408" y="1600200"/>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35" name="TextBox 34"/>
          <p:cNvSpPr txBox="1"/>
          <p:nvPr/>
        </p:nvSpPr>
        <p:spPr>
          <a:xfrm>
            <a:off x="6419088" y="1847088"/>
            <a:ext cx="2926080" cy="530352"/>
          </a:xfrm>
          <a:prstGeom prst="rect">
            <a:avLst/>
          </a:prstGeom>
          <a:noFill/>
        </p:spPr>
        <p:txBody>
          <a:bodyPr wrap="square">
            <a:spAutoFit/>
          </a:bodyPr>
          <a:lstStyle/>
          <a:p>
            <a:pPr marL="292608" indent="-201168">
              <a:buChar char="•"/>
              <a:defRPr sz="1600" b="1" i="0" u="none">
                <a:solidFill>
                  <a:srgbClr val="2E75B6"/>
                </a:solidFill>
              </a:defRPr>
            </a:pPr>
            <a:r>
              <a:t>Inferential Conversation + Exit Ticket</a:t>
            </a:r>
          </a:p>
        </p:txBody>
      </p:sp>
      <p:sp>
        <p:nvSpPr>
          <p:cNvPr id="36" name="TextBox 35"/>
          <p:cNvSpPr txBox="1"/>
          <p:nvPr/>
        </p:nvSpPr>
        <p:spPr>
          <a:xfrm>
            <a:off x="6711696" y="2340864"/>
            <a:ext cx="2761488" cy="603504"/>
          </a:xfrm>
          <a:prstGeom prst="rect">
            <a:avLst/>
          </a:prstGeom>
          <a:noFill/>
        </p:spPr>
        <p:txBody>
          <a:bodyPr wrap="square">
            <a:spAutoFit/>
          </a:bodyPr>
          <a:lstStyle/>
          <a:p>
            <a:pPr>
              <a:defRPr sz="1200" b="0" i="1" u="none">
                <a:solidFill>
                  <a:srgbClr val="2E75B6"/>
                </a:solidFill>
              </a:defRPr>
            </a:pPr>
            <a:r>
              <a:t>Students discuss the exit ticket question then answer it in writing (Grades 2-12) or verbally (K-1).</a:t>
            </a:r>
          </a:p>
        </p:txBody>
      </p:sp>
      <p:pic>
        <p:nvPicPr>
          <p:cNvPr id="37" name="Picture 36" descr="inferential_thumb.png"/>
          <p:cNvPicPr>
            <a:picLocks noChangeAspect="1"/>
          </p:cNvPicPr>
          <p:nvPr/>
        </p:nvPicPr>
        <p:blipFill>
          <a:blip r:embed="rId19"/>
          <a:stretch>
            <a:fillRect/>
          </a:stretch>
        </p:blipFill>
        <p:spPr>
          <a:xfrm>
            <a:off x="9592056" y="1883664"/>
            <a:ext cx="1528175" cy="914400"/>
          </a:xfrm>
          <a:prstGeom prst="rect">
            <a:avLst/>
          </a:prstGeom>
        </p:spPr>
      </p:pic>
      <p:sp>
        <p:nvSpPr>
          <p:cNvPr id="38" name="TextBox 37">
            <a:hlinkClick action="ppaction://hlinksldjump" r:id="rId34"/>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39" name="Picture 38" descr="lesson-plan-inferential-12.png"/>
          <p:cNvPicPr>
            <a:picLocks noChangeAspect="1"/>
          </p:cNvPicPr>
          <p:nvPr/>
        </p:nvPicPr>
        <p:blipFill>
          <a:blip r:embed="rId20"/>
          <a:stretch>
            <a:fillRect/>
          </a:stretch>
        </p:blipFill>
        <p:spPr>
          <a:xfrm>
            <a:off x="11210544" y="1856232"/>
            <a:ext cx="914400" cy="914400"/>
          </a:xfrm>
          <a:prstGeom prst="rect">
            <a:avLst/>
          </a:prstGeom>
        </p:spPr>
      </p:pic>
      <p:sp>
        <p:nvSpPr>
          <p:cNvPr id="40" name="TextBox 39">
            <a:hlinkClick r:id="rId21"/>
          </p:cNvPr>
          <p:cNvSpPr txBox="1"/>
          <p:nvPr/>
        </p:nvSpPr>
        <p:spPr>
          <a:xfrm>
            <a:off x="11265408" y="2770632"/>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41" name="TextBox 40"/>
          <p:cNvSpPr txBox="1"/>
          <p:nvPr/>
        </p:nvSpPr>
        <p:spPr>
          <a:xfrm>
            <a:off x="6419088" y="3017520"/>
            <a:ext cx="2926080" cy="329184"/>
          </a:xfrm>
          <a:prstGeom prst="rect">
            <a:avLst/>
          </a:prstGeom>
          <a:noFill/>
        </p:spPr>
        <p:txBody>
          <a:bodyPr wrap="square">
            <a:spAutoFit/>
          </a:bodyPr>
          <a:lstStyle/>
          <a:p>
            <a:pPr marL="292608" indent="-201168">
              <a:buChar char="•"/>
              <a:defRPr sz="1600" b="1" i="0" u="none">
                <a:solidFill>
                  <a:srgbClr val="946F00"/>
                </a:solidFill>
              </a:defRPr>
            </a:pPr>
            <a:r>
              <a:t>Extension Activities</a:t>
            </a:r>
          </a:p>
        </p:txBody>
      </p:sp>
      <p:sp>
        <p:nvSpPr>
          <p:cNvPr id="42" name="TextBox 41"/>
          <p:cNvSpPr txBox="1"/>
          <p:nvPr/>
        </p:nvSpPr>
        <p:spPr>
          <a:xfrm>
            <a:off x="6711696" y="3310128"/>
            <a:ext cx="2761488" cy="603504"/>
          </a:xfrm>
          <a:prstGeom prst="rect">
            <a:avLst/>
          </a:prstGeom>
          <a:noFill/>
        </p:spPr>
        <p:txBody>
          <a:bodyPr wrap="square">
            <a:spAutoFit/>
          </a:bodyPr>
          <a:lstStyle/>
          <a:p>
            <a:pPr>
              <a:defRPr sz="1200" b="0" i="1" u="none">
                <a:solidFill>
                  <a:srgbClr val="946F00"/>
                </a:solidFill>
              </a:defRPr>
            </a:pPr>
            <a:r>
              <a:t>Various activities that can be used at the beginning, middle, or end of the lesson, or as a unit review.</a:t>
            </a:r>
          </a:p>
        </p:txBody>
      </p:sp>
      <p:pic>
        <p:nvPicPr>
          <p:cNvPr id="43" name="Picture 42" descr="extension_thumb.png"/>
          <p:cNvPicPr>
            <a:picLocks noChangeAspect="1"/>
          </p:cNvPicPr>
          <p:nvPr/>
        </p:nvPicPr>
        <p:blipFill>
          <a:blip r:embed="rId22"/>
          <a:stretch>
            <a:fillRect/>
          </a:stretch>
        </p:blipFill>
        <p:spPr>
          <a:xfrm>
            <a:off x="9592056" y="3054096"/>
            <a:ext cx="1272661" cy="914400"/>
          </a:xfrm>
          <a:prstGeom prst="rect">
            <a:avLst/>
          </a:prstGeom>
        </p:spPr>
      </p:pic>
      <p:sp>
        <p:nvSpPr>
          <p:cNvPr id="44" name="TextBox 43">
            <a:hlinkClick action="ppaction://hlinksldjump" r:id="rId35"/>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45" name="Picture 44" descr="lesson-plan-extension-13.png"/>
          <p:cNvPicPr>
            <a:picLocks noChangeAspect="1"/>
          </p:cNvPicPr>
          <p:nvPr/>
        </p:nvPicPr>
        <p:blipFill>
          <a:blip r:embed="rId23"/>
          <a:stretch>
            <a:fillRect/>
          </a:stretch>
        </p:blipFill>
        <p:spPr>
          <a:xfrm>
            <a:off x="11210544" y="3026664"/>
            <a:ext cx="914400" cy="914400"/>
          </a:xfrm>
          <a:prstGeom prst="rect">
            <a:avLst/>
          </a:prstGeom>
        </p:spPr>
      </p:pic>
      <p:sp>
        <p:nvSpPr>
          <p:cNvPr id="46" name="TextBox 45">
            <a:hlinkClick r:id="rId24"/>
          </p:cNvPr>
          <p:cNvSpPr txBox="1"/>
          <p:nvPr/>
        </p:nvSpPr>
        <p:spPr>
          <a:xfrm>
            <a:off x="11265408" y="3941064"/>
            <a:ext cx="804672" cy="219456"/>
          </a:xfrm>
          <a:prstGeom prst="rect">
            <a:avLst/>
          </a:prstGeom>
          <a:noFill/>
        </p:spPr>
        <p:txBody>
          <a:bodyPr wrap="none" tIns="0" bIns="0">
            <a:spAutoFit/>
          </a:bodyPr>
          <a:lstStyle/>
          <a:p>
            <a:pPr algn="ctr">
              <a:defRPr sz="1100" b="1" i="0" u="sng">
                <a:solidFill>
                  <a:srgbClr val="0070C0"/>
                </a:solidFill>
              </a:defRPr>
            </a:pPr>
            <a:r>
              <a:t>Show me</a:t>
            </a:r>
          </a:p>
        </p:txBody>
      </p:sp>
      <p:sp>
        <p:nvSpPr>
          <p:cNvPr id="47" name="TextBox 46"/>
          <p:cNvSpPr txBox="1"/>
          <p:nvPr/>
        </p:nvSpPr>
        <p:spPr>
          <a:xfrm>
            <a:off x="6419088" y="4187952"/>
            <a:ext cx="2926080" cy="329184"/>
          </a:xfrm>
          <a:prstGeom prst="rect">
            <a:avLst/>
          </a:prstGeom>
          <a:noFill/>
        </p:spPr>
        <p:txBody>
          <a:bodyPr wrap="square">
            <a:spAutoFit/>
          </a:bodyPr>
          <a:lstStyle/>
          <a:p>
            <a:pPr marL="292608" indent="-201168">
              <a:buChar char="•"/>
              <a:defRPr sz="1600" b="1" i="0" u="none">
                <a:solidFill>
                  <a:srgbClr val="000000"/>
                </a:solidFill>
              </a:defRPr>
            </a:pPr>
            <a:r>
              <a:t>Word Wall Visuals</a:t>
            </a:r>
          </a:p>
        </p:txBody>
      </p:sp>
      <p:sp>
        <p:nvSpPr>
          <p:cNvPr id="48" name="TextBox 47"/>
          <p:cNvSpPr txBox="1"/>
          <p:nvPr/>
        </p:nvSpPr>
        <p:spPr>
          <a:xfrm>
            <a:off x="6711696" y="4480560"/>
            <a:ext cx="2761488" cy="603504"/>
          </a:xfrm>
          <a:prstGeom prst="rect">
            <a:avLst/>
          </a:prstGeom>
          <a:noFill/>
        </p:spPr>
        <p:txBody>
          <a:bodyPr wrap="square">
            <a:spAutoFit/>
          </a:bodyPr>
          <a:lstStyle/>
          <a:p>
            <a:pPr>
              <a:defRPr sz="1200" b="0" i="1" u="none">
                <a:solidFill>
                  <a:srgbClr val="000000"/>
                </a:solidFill>
              </a:defRPr>
            </a:pPr>
            <a:r>
              <a:t>Print these out and add to the unit’s word wall as you progress through the unit.</a:t>
            </a:r>
          </a:p>
        </p:txBody>
      </p:sp>
      <p:pic>
        <p:nvPicPr>
          <p:cNvPr id="49" name="Picture 48" descr="ww_thumb.png"/>
          <p:cNvPicPr>
            <a:picLocks noChangeAspect="1"/>
          </p:cNvPicPr>
          <p:nvPr/>
        </p:nvPicPr>
        <p:blipFill>
          <a:blip r:embed="rId25"/>
          <a:stretch>
            <a:fillRect/>
          </a:stretch>
        </p:blipFill>
        <p:spPr>
          <a:xfrm>
            <a:off x="9592056" y="4224528"/>
            <a:ext cx="1449392" cy="914400"/>
          </a:xfrm>
          <a:prstGeom prst="rect">
            <a:avLst/>
          </a:prstGeom>
        </p:spPr>
      </p:pic>
      <p:sp>
        <p:nvSpPr>
          <p:cNvPr id="50" name="TextBox 49">
            <a:hlinkClick action="ppaction://hlinksldjump" r:id="rId36"/>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Jump to this slide</a:t>
            </a:r>
          </a:p>
        </p:txBody>
      </p:sp>
      <p:pic>
        <p:nvPicPr>
          <p:cNvPr id="51" name="Picture 50" descr="lesson-plan-word-wall-14.png"/>
          <p:cNvPicPr>
            <a:picLocks noChangeAspect="1"/>
          </p:cNvPicPr>
          <p:nvPr/>
        </p:nvPicPr>
        <p:blipFill>
          <a:blip r:embed="rId26"/>
          <a:stretch>
            <a:fillRect/>
          </a:stretch>
        </p:blipFill>
        <p:spPr>
          <a:xfrm>
            <a:off x="11210544" y="4197096"/>
            <a:ext cx="914400" cy="914400"/>
          </a:xfrm>
          <a:prstGeom prst="rect">
            <a:avLst/>
          </a:prstGeom>
        </p:spPr>
      </p:pic>
      <p:sp>
        <p:nvSpPr>
          <p:cNvPr id="52" name="TextBox 51">
            <a:hlinkClick r:id="rId27"/>
          </p:cNvPr>
          <p:cNvSpPr txBox="1"/>
          <p:nvPr/>
        </p:nvSpPr>
        <p:spPr>
          <a:xfrm>
            <a:off x="11265408" y="5111496"/>
            <a:ext cx="804672" cy="219456"/>
          </a:xfrm>
          <a:prstGeom prst="rect">
            <a:avLst/>
          </a:prstGeom>
          <a:noFill/>
        </p:spPr>
        <p:txBody>
          <a:bodyPr wrap="none" tIns="0" bIns="0">
            <a:spAutoFit/>
          </a:bodyPr>
          <a:lstStyle/>
          <a:p>
            <a:pPr algn="ctr">
              <a:defRPr sz="1100" b="1" i="0" u="sng">
                <a:solidFill>
                  <a:srgbClr val="0070C0"/>
                </a:solidFill>
              </a:defRPr>
            </a:pPr>
            <a:r>
              <a:t>Show 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600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is a </a:t>
            </a:r>
            <a:r>
              <a:rPr sz="1800" b="1">
                <a:solidFill>
                  <a:srgbClr val="7030A0"/>
                </a:solidFill>
              </a:rPr>
              <a:t>developed economy</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A </a:t>
            </a:r>
            <a:r>
              <a:rPr sz="1800" i="1" b="1">
                <a:solidFill>
                  <a:srgbClr val="7030A0"/>
                </a:solidFill>
              </a:rPr>
              <a:t>developed economy</a:t>
            </a:r>
            <a:r>
              <a:rPr sz="1800" i="1"/>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600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is a </a:t>
            </a:r>
            <a:r>
              <a:rPr sz="1800" b="1">
                <a:solidFill>
                  <a:srgbClr val="7030A0"/>
                </a:solidFill>
              </a:rPr>
              <a:t>developing economy</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A </a:t>
            </a:r>
            <a:r>
              <a:rPr sz="1800" i="1" b="1">
                <a:solidFill>
                  <a:srgbClr val="7030A0"/>
                </a:solidFill>
              </a:rPr>
              <a:t>developing economy</a:t>
            </a:r>
            <a:r>
              <a:rPr sz="1800" i="1"/>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612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Inferential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How do you think the </a:t>
            </a:r>
            <a:r>
              <a:rPr sz="1800" b="1">
                <a:solidFill>
                  <a:srgbClr val="7030A0"/>
                </a:solidFill>
              </a:rPr>
              <a:t>infrastructure</a:t>
            </a:r>
            <a:r>
              <a:rPr sz="1800"/>
              <a:t> in </a:t>
            </a:r>
            <a:r>
              <a:rPr sz="1800" b="1">
                <a:solidFill>
                  <a:srgbClr val="7030A0"/>
                </a:solidFill>
              </a:rPr>
              <a:t>developing economies</a:t>
            </a:r>
            <a:r>
              <a:rPr sz="1800"/>
              <a:t> compares to that of </a:t>
            </a:r>
            <a:r>
              <a:rPr sz="1800" b="1">
                <a:solidFill>
                  <a:srgbClr val="7030A0"/>
                </a:solidFill>
              </a:rPr>
              <a:t>developed economies</a:t>
            </a:r>
            <a:r>
              <a:rPr sz="1800"/>
              <a:t>? Why? </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Compared to developed economies, I think that the infrastructure in developing economies is…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an alternative closure/exit ticket to the lesson. Have students write everything they’ve learned about the vocabulary word, structured with the sentence stems of their structured conversations and key vocabulary.</a:t>
            </a:r>
          </a:p>
        </p:txBody>
      </p:sp>
      <p:sp>
        <p:nvSpPr>
          <p:cNvPr id="8" name="TextBox 7">
            <a:hlinkClick action="ppaction://hlinksldjump" r:id="rId5"/>
          </p:cNvPr>
          <p:cNvSpPr txBox="1"/>
          <p:nvPr/>
        </p:nvSpPr>
        <p:spPr>
          <a:xfrm>
            <a:off x="4663440" y="299008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9" name="TextBox 8">
            <a:hlinkClick action="ppaction://hlinksldjump" r:id="rId6"/>
          </p:cNvPr>
          <p:cNvSpPr txBox="1"/>
          <p:nvPr/>
        </p:nvSpPr>
        <p:spPr>
          <a:xfrm>
            <a:off x="4663440"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0" name="TextBox 9">
            <a:hlinkClick action="ppaction://hlinksldjump" r:id="rId7"/>
          </p:cNvPr>
          <p:cNvSpPr txBox="1"/>
          <p:nvPr/>
        </p:nvSpPr>
        <p:spPr>
          <a:xfrm>
            <a:off x="4663440" y="5038344"/>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1" name="TextBox 10">
            <a:hlinkClick action="ppaction://hlinksldjump" r:id="rId8"/>
          </p:cNvPr>
          <p:cNvSpPr txBox="1"/>
          <p:nvPr/>
        </p:nvSpPr>
        <p:spPr>
          <a:xfrm>
            <a:off x="4663440" y="5934456"/>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2" name="TextBox 11">
            <a:hlinkClick action="ppaction://hlinksldjump" r:id="rId9"/>
          </p:cNvPr>
          <p:cNvSpPr txBox="1"/>
          <p:nvPr/>
        </p:nvSpPr>
        <p:spPr>
          <a:xfrm>
            <a:off x="10671048" y="2715768"/>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3" name="TextBox 12">
            <a:hlinkClick action="ppaction://hlinksldjump" r:id="rId10"/>
          </p:cNvPr>
          <p:cNvSpPr txBox="1"/>
          <p:nvPr/>
        </p:nvSpPr>
        <p:spPr>
          <a:xfrm>
            <a:off x="10671048" y="3959352"/>
            <a:ext cx="1737360" cy="274320"/>
          </a:xfrm>
          <a:prstGeom prst="rect">
            <a:avLst/>
          </a:prstGeom>
          <a:noFill/>
        </p:spPr>
        <p:txBody>
          <a:bodyPr wrap="none">
            <a:spAutoFit/>
          </a:bodyPr>
          <a:lstStyle/>
          <a:p>
            <a:pPr algn="l">
              <a:defRPr sz="1200" b="1" i="0" u="sng">
                <a:solidFill>
                  <a:srgbClr val="0070C0"/>
                </a:solidFill>
              </a:defRPr>
            </a:pPr>
            <a:r>
              <a:t>Jump to this slide</a:t>
            </a:r>
          </a:p>
        </p:txBody>
      </p:sp>
      <p:sp>
        <p:nvSpPr>
          <p:cNvPr id="14" name="TextBox 13">
            <a:hlinkClick action="ppaction://hlinksldjump" r:id="rId11"/>
          </p:cNvPr>
          <p:cNvSpPr txBox="1"/>
          <p:nvPr/>
        </p:nvSpPr>
        <p:spPr>
          <a:xfrm>
            <a:off x="10671048" y="6281928"/>
            <a:ext cx="1737360" cy="274320"/>
          </a:xfrm>
          <a:prstGeom prst="rect">
            <a:avLst/>
          </a:prstGeom>
          <a:noFill/>
        </p:spPr>
        <p:txBody>
          <a:bodyPr wrap="none">
            <a:spAutoFit/>
          </a:bodyPr>
          <a:lstStyle/>
          <a:p>
            <a:pPr algn="l">
              <a:defRPr sz="1200" b="1" i="0" u="sng">
                <a:solidFill>
                  <a:srgbClr val="0070C0"/>
                </a:solidFill>
              </a:defRPr>
            </a:pPr>
            <a:r>
              <a:t>Jump to this slide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infrastructure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infrastructure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infrastructure</a:t>
            </a:r>
            <a:r>
              <a:rPr sz="2000" i="1"/>
              <a:t>
• My visual is…
• It relates to what I’ve learned about </a:t>
            </a:r>
            <a:r>
              <a:rPr b="1" i="1" sz="2000">
                <a:solidFill>
                  <a:srgbClr val="7030A0"/>
                </a:solidFill>
              </a:rPr>
              <a:t>infrastructure</a:t>
            </a:r>
            <a:r>
              <a:rPr sz="2000"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infrastructure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infrastructure.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2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49224"/>
            <a:ext cx="2743200" cy="274320"/>
          </a:xfrm>
          <a:prstGeom prst="rect">
            <a:avLst/>
          </a:prstGeom>
          <a:noFill/>
        </p:spPr>
        <p:txBody>
          <a:bodyPr wrap="none">
            <a:spAutoFit/>
          </a:bodyPr>
          <a:lstStyle/>
          <a:p>
            <a:pPr>
              <a:defRPr sz="1800" b="0" i="0" u="none">
                <a:solidFill>
                  <a:srgbClr val="000000"/>
                </a:solidFill>
              </a:defRPr>
            </a:pPr>
            <a:r>
              <a:t>Choose a question:</a:t>
            </a:r>
          </a:p>
        </p:txBody>
      </p:sp>
      <p:sp>
        <p:nvSpPr>
          <p:cNvPr id="5" name="TextBox 4"/>
          <p:cNvSpPr txBox="1"/>
          <p:nvPr/>
        </p:nvSpPr>
        <p:spPr>
          <a:xfrm>
            <a:off x="0" y="1033271"/>
            <a:ext cx="3026664" cy="2414016"/>
          </a:xfrm>
          <a:prstGeom prst="rect">
            <a:avLst/>
          </a:prstGeom>
          <a:noFill/>
        </p:spPr>
        <p:txBody>
          <a:bodyPr wrap="square">
            <a:spAutoFit/>
          </a:bodyPr>
          <a:lstStyle/>
          <a:p>
            <a:pPr marL="256032" indent="-155448">
              <a:spcAft>
                <a:spcPts val="1000"/>
              </a:spcAft>
              <a:buChar char="•"/>
              <a:defRPr sz="1800" i="1"/>
            </a:pPr>
            <a:r>
              <a:rPr sz="1800" i="1"/>
              <a:t>One thing I don't know is...</a:t>
            </a:r>
          </a:p>
          <a:p>
            <a:pPr marL="256032" indent="-155448">
              <a:spcAft>
                <a:spcPts val="1000"/>
              </a:spcAft>
              <a:buChar char="•"/>
              <a:defRPr sz="1800" i="1"/>
            </a:pPr>
            <a:r>
              <a:rPr sz="1800" i="1"/>
              <a:t>One thing I wonder is...</a:t>
            </a:r>
          </a:p>
          <a:p>
            <a:pPr marL="256032" indent="-155448">
              <a:spcAft>
                <a:spcPts val="1000"/>
              </a:spcAft>
              <a:buChar char="•"/>
              <a:defRPr sz="1800" i="1"/>
            </a:pPr>
            <a:r>
              <a:rPr sz="1800" i="1"/>
              <a:t>I did not understand when we talked about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886968"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1956816"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Signal: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Share: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30936"/>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950976"/>
            <a:ext cx="2697480" cy="1380744"/>
          </a:xfrm>
          <a:prstGeom prst="rect">
            <a:avLst/>
          </a:prstGeom>
          <a:noFill/>
        </p:spPr>
        <p:txBody>
          <a:bodyPr wrap="square">
            <a:noAutofit/>
          </a:bodyPr>
          <a:lstStyle/>
          <a:p>
            <a:pPr>
              <a:defRPr sz="1700"/>
            </a:pPr>
            <a:r>
              <a:rPr sz="1700" i="0"/>
              <a:t>How do you think the </a:t>
            </a:r>
            <a:r>
              <a:rPr sz="1700" i="0" b="1">
                <a:solidFill>
                  <a:srgbClr val="7030A0"/>
                </a:solidFill>
              </a:rPr>
              <a:t>infrastructure</a:t>
            </a:r>
            <a:r>
              <a:rPr sz="1700" i="0"/>
              <a:t> in </a:t>
            </a:r>
            <a:r>
              <a:rPr sz="1700" i="0" b="1">
                <a:solidFill>
                  <a:srgbClr val="7030A0"/>
                </a:solidFill>
              </a:rPr>
              <a:t>developing economies</a:t>
            </a:r>
            <a:r>
              <a:rPr sz="1700" i="0"/>
              <a:t> compares to that of </a:t>
            </a:r>
            <a:r>
              <a:rPr sz="1700" i="0" b="1">
                <a:solidFill>
                  <a:srgbClr val="7030A0"/>
                </a:solidFill>
              </a:rPr>
              <a:t>developed economies</a:t>
            </a:r>
            <a:r>
              <a:rPr sz="1700" i="0"/>
              <a:t>? Why? </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Provide </a:t>
            </a:r>
            <a:r>
              <a:rPr sz="1800" b="1" u="sng">
                <a:solidFill>
                  <a:srgbClr val="C55A11"/>
                </a:solidFill>
              </a:rPr>
              <a:t>Evidence:</a:t>
            </a:r>
          </a:p>
          <a:p>
            <a:pPr marL="256032" indent="-155448">
              <a:spcAft>
                <a:spcPts val="0"/>
              </a:spcAft>
              <a:buChar char="•"/>
              <a:defRPr sz="1800" i="1">
                <a:solidFill>
                  <a:srgbClr val="C55A11"/>
                </a:solidFill>
              </a:defRPr>
            </a:pPr>
            <a:r>
              <a:rPr sz="1800" i="1">
                <a:solidFill>
                  <a:srgbClr val="C55A11"/>
                </a:solidFill>
              </a:rPr>
              <a:t>I see that...</a:t>
            </a:r>
          </a:p>
          <a:p>
            <a:pPr marL="256032" indent="-155448">
              <a:spcAft>
                <a:spcPts val="0"/>
              </a:spcAft>
              <a:buChar char="•"/>
              <a:defRPr sz="1800" i="1">
                <a:solidFill>
                  <a:srgbClr val="C55A11"/>
                </a:solidFill>
              </a:defRPr>
            </a:pPr>
            <a:r>
              <a:rPr sz="1800" i="1">
                <a:solidFill>
                  <a:srgbClr val="C55A11"/>
                </a:solidFill>
              </a:rPr>
              <a:t>I know that...</a:t>
            </a:r>
          </a:p>
          <a:p>
            <a:pPr marL="256032" indent="-155448">
              <a:spcAft>
                <a:spcPts val="0"/>
              </a:spcAft>
              <a:buChar char="•"/>
              <a:defRPr sz="1800" i="1">
                <a:solidFill>
                  <a:srgbClr val="C55A11"/>
                </a:solidFill>
              </a:defRPr>
            </a:pPr>
            <a:r>
              <a:rPr sz="1800" i="1">
                <a:solidFill>
                  <a:srgbClr val="C55A11"/>
                </a:solidFill>
              </a:rPr>
              <a:t>I read that...</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Structuring Conversations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This may sound like...</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What is </a:t>
            </a:r>
            <a:r>
              <a:rPr sz="1100" b="1">
                <a:solidFill>
                  <a:srgbClr val="7030A0"/>
                </a:solidFill>
              </a:rPr>
              <a:t>infrastructure</a:t>
            </a:r>
            <a:r>
              <a:rPr sz="1100"/>
              <a:t>?</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b="1">
                <a:solidFill>
                  <a:srgbClr val="7030A0"/>
                </a:solidFill>
              </a:rPr>
              <a:t>Infrastructure</a:t>
            </a:r>
            <a:r>
              <a:rPr sz="1100" i="1"/>
              <a:t> is…</a:t>
            </a:r>
          </a:p>
        </p:txBody>
      </p:sp>
      <p:pic>
        <p:nvPicPr>
          <p:cNvPr id="9" name="Picture 8" descr="Soc6122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Class, let’s pronounce this word out loud: (read </a:t>
            </a:r>
            <a:r>
              <a:rPr sz="1600" b="1" i="0" u="none">
                <a:solidFill>
                  <a:srgbClr val="7030A0"/>
                </a:solidFill>
              </a:rPr>
              <a:t>infrastructure</a:t>
            </a:r>
            <a:r>
              <a:rPr sz="1600" b="1" i="0" u="none"/>
              <a:t> out loud slowly).</a:t>
            </a:r>
          </a:p>
          <a:p>
            <a:pPr marL="283464" indent="-201168">
              <a:spcAft>
                <a:spcPts val="600"/>
              </a:spcAft>
              <a:buAutoNum type="arabicPeriod" startAt="2"/>
            </a:pPr>
            <a:r>
              <a:rPr sz="1600" b="1" i="0" u="none"/>
              <a:t>Can everybody </a:t>
            </a:r>
            <a:r>
              <a:rPr sz="1600" b="1" i="0" u="none">
                <a:solidFill>
                  <a:srgbClr val="0070C0"/>
                </a:solidFill>
              </a:rPr>
              <a:t>_______ </a:t>
            </a:r>
            <a:r>
              <a:rPr sz="1600" b="1" i="0" u="none">
                <a:solidFill>
                  <a:srgbClr val="0070C0"/>
                </a:solidFill>
              </a:rPr>
              <a:t>(signal)</a:t>
            </a:r>
            <a:r>
              <a:rPr sz="1600" b="1" i="0" u="none"/>
              <a:t>? Think about this question. When you are ready to finish this sentence, </a:t>
            </a:r>
            <a:r>
              <a:rPr sz="1600" b="1" i="0" u="none">
                <a:solidFill>
                  <a:srgbClr val="009999"/>
                </a:solidFill>
              </a:rPr>
              <a:t>_______ </a:t>
            </a:r>
            <a:r>
              <a:rPr sz="1600" b="1" i="0" u="none">
                <a:solidFill>
                  <a:srgbClr val="009999"/>
                </a:solidFill>
              </a:rPr>
              <a:t>(stem)</a:t>
            </a:r>
            <a:r>
              <a:rPr sz="1600" b="1" i="0" u="none"/>
              <a:t>, show me by </a:t>
            </a:r>
            <a:r>
              <a:rPr sz="1600" b="1" i="0" u="none">
                <a:solidFill>
                  <a:srgbClr val="0070C0"/>
                </a:solidFill>
              </a:rPr>
              <a:t>_______ </a:t>
            </a:r>
            <a:r>
              <a:rPr sz="1600" b="1" i="0" u="none">
                <a:solidFill>
                  <a:srgbClr val="0070C0"/>
                </a:solidFill>
              </a:rPr>
              <a:t>(undo the signal).</a:t>
            </a:r>
          </a:p>
          <a:p>
            <a:pPr marL="283464" indent="-201168">
              <a:spcAft>
                <a:spcPts val="600"/>
              </a:spcAft>
              <a:buAutoNum type="arabicPeriod" startAt="3"/>
            </a:pPr>
            <a:r>
              <a:rPr sz="1600" b="1" i="0" u="none"/>
              <a:t>You are going to share with </a:t>
            </a:r>
            <a:r>
              <a:rPr sz="1600" b="1" i="0" u="none">
                <a:solidFill>
                  <a:srgbClr val="548235"/>
                </a:solidFill>
              </a:rPr>
              <a:t>_______ </a:t>
            </a:r>
            <a:r>
              <a:rPr sz="1600" b="1" i="0" u="none">
                <a:solidFill>
                  <a:srgbClr val="548235"/>
                </a:solidFill>
              </a:rPr>
              <a:t>(share)</a:t>
            </a:r>
            <a:r>
              <a:rPr sz="1600" b="1" i="0" u="none"/>
              <a:t>. The person in your group that will go first is </a:t>
            </a:r>
            <a:r>
              <a:rPr sz="1600" b="1" i="0" u="none">
                <a:solidFill>
                  <a:srgbClr val="BF9000"/>
                </a:solidFill>
              </a:rPr>
              <a:t>_______.</a:t>
            </a:r>
          </a:p>
          <a:p>
            <a:pPr marL="283464" indent="-201168">
              <a:spcAft>
                <a:spcPts val="600"/>
              </a:spcAft>
              <a:buAutoNum type="arabicPeriod" startAt="4"/>
            </a:pPr>
            <a:r>
              <a:rPr sz="1600" b="1" i="0" u="none"/>
              <a:t>I’m going to </a:t>
            </a:r>
            <a:r>
              <a:rPr sz="1600" b="1" i="0" u="none">
                <a:solidFill>
                  <a:srgbClr val="C00000"/>
                </a:solidFill>
              </a:rPr>
              <a:t>_______ </a:t>
            </a:r>
            <a:r>
              <a:rPr sz="1600" b="1" i="0" u="none">
                <a:solidFill>
                  <a:srgbClr val="C00000"/>
                </a:solidFill>
              </a:rPr>
              <a:t>(assess)</a:t>
            </a:r>
            <a:r>
              <a:rPr sz="1600" b="1" i="0" u="none"/>
              <a:t>. It’s okay if you say what you said or what your partner said, as long as you use </a:t>
            </a:r>
            <a:r>
              <a:rPr sz="1600" b="1" i="0" u="none">
                <a:solidFill>
                  <a:srgbClr val="7030A0"/>
                </a:solidFill>
              </a:rPr>
              <a:t>________ </a:t>
            </a:r>
            <a:r>
              <a:rPr sz="1600" b="1" i="0" u="none">
                <a:solidFill>
                  <a:srgbClr val="7030A0"/>
                </a:solidFill>
              </a:rPr>
              <a:t>(vocabulary word)</a:t>
            </a:r>
            <a:r>
              <a:rPr sz="1600" b="1" i="0" u="none"/>
              <a:t> in a complete sentence. I recommend you use the sentence stem, </a:t>
            </a:r>
            <a:r>
              <a:rPr sz="1600" b="1" i="0" u="none">
                <a:solidFill>
                  <a:srgbClr val="009999"/>
                </a:solidFill>
              </a:rPr>
              <a:t>________ </a:t>
            </a:r>
            <a:r>
              <a:rPr sz="1600" b="1" i="0" u="none">
                <a:solidFill>
                  <a:srgbClr val="009999"/>
                </a:solidFill>
              </a:rPr>
              <a:t>(stem).</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What does this look like?</a:t>
            </a:r>
          </a:p>
        </p:txBody>
      </p:sp>
      <p:sp>
        <p:nvSpPr>
          <p:cNvPr id="14" name="TextBox 13"/>
          <p:cNvSpPr txBox="1"/>
          <p:nvPr/>
        </p:nvSpPr>
        <p:spPr>
          <a:xfrm>
            <a:off x="9144000" y="4837176"/>
            <a:ext cx="1911095" cy="365760"/>
          </a:xfrm>
          <a:prstGeom prst="rect">
            <a:avLst/>
          </a:prstGeom>
          <a:noFill/>
        </p:spPr>
        <p:txBody>
          <a:bodyPr wrap="square">
            <a:spAutoFit/>
          </a:bodyPr>
          <a:lstStyle/>
          <a:p>
            <a:pPr algn="ctr">
              <a:defRPr sz="1800" b="0" i="0" u="sng">
                <a:solidFill>
                  <a:srgbClr val="FFFFFF"/>
                </a:solidFill>
              </a:defRPr>
            </a:pPr>
            <a:r>
              <a:t>Reminder!</a:t>
            </a:r>
          </a:p>
        </p:txBody>
      </p:sp>
      <p:sp>
        <p:nvSpPr>
          <p:cNvPr id="15" name="__dynamic_autofit__TextBox 14"/>
          <p:cNvSpPr txBox="1"/>
          <p:nvPr/>
        </p:nvSpPr>
        <p:spPr>
          <a:xfrm>
            <a:off x="8906256" y="5148072"/>
            <a:ext cx="2286000" cy="1197864"/>
          </a:xfrm>
          <a:prstGeom prst="rect">
            <a:avLst/>
          </a:prstGeom>
          <a:noFill/>
        </p:spPr>
        <p:txBody>
          <a:bodyPr wrap="square" tIns="0" bIns="0" lIns="0" rIns="0">
            <a:noAutofit/>
          </a:bodyPr>
          <a:lstStyle/>
          <a:p>
            <a:pPr algn="ctr">
              <a:defRPr/>
            </a:pPr>
            <a:r>
              <a:rPr sz="1800" b="0">
                <a:solidFill>
                  <a:srgbClr val="FFFFFF"/>
                </a:solidFill>
              </a:rPr>
              <a:t>This lesson should only be used by teachers who have an </a:t>
            </a:r>
            <a:r>
              <a:rPr sz="1800" b="1">
                <a:solidFill>
                  <a:srgbClr val="FFFFFF"/>
                </a:solidFill>
              </a:rPr>
              <a:t>active VNG license.</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sz="1700"/>
            </a:pPr>
            <a:r>
              <a:rPr sz="1700" i="0"/>
              <a:t>How do you think the </a:t>
            </a:r>
            <a:r>
              <a:rPr sz="1700" i="0" b="1">
                <a:solidFill>
                  <a:srgbClr val="7030A0"/>
                </a:solidFill>
              </a:rPr>
              <a:t>infrastructure</a:t>
            </a:r>
            <a:r>
              <a:rPr sz="1700" i="0"/>
              <a:t> in </a:t>
            </a:r>
            <a:r>
              <a:rPr sz="1700" i="0" b="1">
                <a:solidFill>
                  <a:srgbClr val="7030A0"/>
                </a:solidFill>
              </a:rPr>
              <a:t>developing economies</a:t>
            </a:r>
            <a:r>
              <a:rPr sz="1700" i="0"/>
              <a:t> compares to that of </a:t>
            </a:r>
            <a:r>
              <a:rPr sz="1700" i="0" b="1">
                <a:solidFill>
                  <a:srgbClr val="7030A0"/>
                </a:solidFill>
              </a:rPr>
              <a:t>developed economies</a:t>
            </a:r>
            <a:r>
              <a:rPr sz="1700" i="0"/>
              <a:t>? Why? </a:t>
            </a:r>
          </a:p>
        </p:txBody>
      </p:sp>
      <p:sp>
        <p:nvSpPr>
          <p:cNvPr id="6" name="TextBox 5"/>
          <p:cNvSpPr txBox="1"/>
          <p:nvPr/>
        </p:nvSpPr>
        <p:spPr>
          <a:xfrm>
            <a:off x="91440" y="2286000"/>
            <a:ext cx="2697480" cy="365760"/>
          </a:xfrm>
          <a:prstGeom prst="rect">
            <a:avLst/>
          </a:prstGeom>
          <a:noFill/>
        </p:spPr>
        <p:txBody>
          <a:bodyPr wrap="none">
            <a:spAutoFit/>
          </a:bodyPr>
          <a:lstStyle/>
          <a:p>
            <a:pPr>
              <a:defRPr sz="1800" b="1" i="0" u="sng">
                <a:solidFill>
                  <a:srgbClr val="2E75B6"/>
                </a:solidFill>
              </a:defRPr>
            </a:pPr>
            <a:r>
              <a:t>Claim</a:t>
            </a:r>
          </a:p>
        </p:txBody>
      </p:sp>
      <p:sp>
        <p:nvSpPr>
          <p:cNvPr id="7" name="__dynamic_autofit__TextBox 6"/>
          <p:cNvSpPr txBox="1"/>
          <p:nvPr/>
        </p:nvSpPr>
        <p:spPr>
          <a:xfrm>
            <a:off x="91440" y="2624328"/>
            <a:ext cx="2953512" cy="1490472"/>
          </a:xfrm>
          <a:prstGeom prst="rect">
            <a:avLst/>
          </a:prstGeom>
          <a:noFill/>
        </p:spPr>
        <p:txBody>
          <a:bodyPr wrap="square">
            <a:noAutofit/>
          </a:bodyPr>
          <a:lstStyle/>
          <a:p>
            <a:pPr>
              <a:defRPr/>
            </a:pPr>
            <a:r>
              <a:rPr sz="1800" i="1">
                <a:solidFill>
                  <a:srgbClr val="2E75B6"/>
                </a:solidFill>
              </a:rPr>
              <a:t>Compared to developed economies, I think that the infrastructure in developing economies is… because… </a:t>
            </a:r>
          </a:p>
        </p:txBody>
      </p:sp>
      <p:pic>
        <p:nvPicPr>
          <p:cNvPr id="8" name="Picture 7"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7"/>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8"/>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9"/>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30" name="Picture 29"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1" name="Picture 30"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2" name="Picture 31"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3" name="Picture 32" descr="logo.png"/>
          <p:cNvPicPr>
            <a:picLocks noChangeAspect="1"/>
          </p:cNvPicPr>
          <p:nvPr/>
        </p:nvPicPr>
        <p:blipFill>
          <a:blip r:embed="rId22"/>
          <a:stretch>
            <a:fillRect/>
          </a:stretch>
        </p:blipFill>
        <p:spPr>
          <a:xfrm>
            <a:off x="0" y="6611112"/>
            <a:ext cx="1995054" cy="241069"/>
          </a:xfrm>
          <a:prstGeom prst="rect">
            <a:avLst/>
          </a:prstGeom>
        </p:spPr>
      </p:pic>
      <p:pic>
        <p:nvPicPr>
          <p:cNvPr id="34" name="Picture 33"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Evidence</a:t>
            </a:r>
            <a:r>
              <a:rPr sz="1800" b="1" u="sng"/>
              <a:t>-</a:t>
            </a:r>
            <a:r>
              <a:rPr sz="1800" b="1" u="sng">
                <a:solidFill>
                  <a:srgbClr val="2E75B6"/>
                </a:solidFill>
              </a:rPr>
              <a:t>Claim</a:t>
            </a:r>
            <a:r>
              <a:rPr sz="1800" b="1" u="sng"/>
              <a:t>-</a:t>
            </a:r>
            <a:r>
              <a:rPr sz="1800" b="1" u="sng"/>
              <a:t>Reasoning</a:t>
            </a:r>
          </a:p>
        </p:txBody>
      </p:sp>
      <p:sp>
        <p:nvSpPr>
          <p:cNvPr id="4" name="TextBox 3"/>
          <p:cNvSpPr txBox="1"/>
          <p:nvPr/>
        </p:nvSpPr>
        <p:spPr>
          <a:xfrm>
            <a:off x="9144" y="612648"/>
            <a:ext cx="1371600" cy="292608"/>
          </a:xfrm>
          <a:prstGeom prst="rect">
            <a:avLst/>
          </a:prstGeom>
          <a:noFill/>
        </p:spPr>
        <p:txBody>
          <a:bodyPr wrap="none">
            <a:spAutoFit/>
          </a:bodyPr>
          <a:lstStyle/>
          <a:p>
            <a:pPr>
              <a:defRPr sz="1800" b="1" i="0" u="sng">
                <a:solidFill>
                  <a:srgbClr val="000000"/>
                </a:solidFill>
              </a:defRPr>
            </a:pPr>
            <a:r>
              <a:t>Question:</a:t>
            </a:r>
          </a:p>
        </p:txBody>
      </p:sp>
      <p:sp>
        <p:nvSpPr>
          <p:cNvPr id="5" name="__dynamic_autofit__TextBox 4"/>
          <p:cNvSpPr txBox="1"/>
          <p:nvPr/>
        </p:nvSpPr>
        <p:spPr>
          <a:xfrm>
            <a:off x="228600" y="914400"/>
            <a:ext cx="2697480" cy="603504"/>
          </a:xfrm>
          <a:prstGeom prst="rect">
            <a:avLst/>
          </a:prstGeom>
          <a:noFill/>
        </p:spPr>
        <p:txBody>
          <a:bodyPr wrap="square">
            <a:noAutofit/>
          </a:bodyPr>
          <a:lstStyle/>
          <a:p>
            <a:pPr>
              <a:defRPr sz="1000"/>
            </a:pPr>
            <a:r>
              <a:rPr sz="1000" i="0"/>
              <a:t>How do you think the </a:t>
            </a:r>
            <a:r>
              <a:rPr sz="1000" i="0" b="1">
                <a:solidFill>
                  <a:srgbClr val="7030A0"/>
                </a:solidFill>
              </a:rPr>
              <a:t>infrastructure</a:t>
            </a:r>
            <a:r>
              <a:rPr sz="1000" i="0"/>
              <a:t> in </a:t>
            </a:r>
            <a:r>
              <a:rPr sz="1000" i="0" b="1">
                <a:solidFill>
                  <a:srgbClr val="7030A0"/>
                </a:solidFill>
              </a:rPr>
              <a:t>developing economies</a:t>
            </a:r>
            <a:r>
              <a:rPr sz="1000" i="0"/>
              <a:t> compares to that of </a:t>
            </a:r>
            <a:r>
              <a:rPr sz="1000" i="0" b="1">
                <a:solidFill>
                  <a:srgbClr val="7030A0"/>
                </a:solidFill>
              </a:rPr>
              <a:t>developed economies</a:t>
            </a:r>
            <a:r>
              <a:rPr sz="1000" i="0"/>
              <a:t>? Why? </a:t>
            </a:r>
          </a:p>
        </p:txBody>
      </p:sp>
      <p:sp>
        <p:nvSpPr>
          <p:cNvPr id="6" name="__dynamic_autofit__TextBox 5"/>
          <p:cNvSpPr txBox="1"/>
          <p:nvPr/>
        </p:nvSpPr>
        <p:spPr>
          <a:xfrm>
            <a:off x="0" y="1563624"/>
            <a:ext cx="3054096" cy="2331720"/>
          </a:xfrm>
          <a:prstGeom prst="rect">
            <a:avLst/>
          </a:prstGeom>
          <a:noFill/>
        </p:spPr>
        <p:txBody>
          <a:bodyPr wrap="square">
            <a:noAutofit/>
          </a:bodyPr>
          <a:lstStyle/>
          <a:p>
            <a:pPr>
              <a:spcAft>
                <a:spcPts val="200"/>
              </a:spcAft>
              <a:defRPr sz="1500"/>
            </a:pPr>
            <a:r>
              <a:rPr sz="1500" b="0" u="sng"/>
              <a:t>Make a </a:t>
            </a:r>
            <a:r>
              <a:rPr sz="1500" b="1" u="sng">
                <a:solidFill>
                  <a:srgbClr val="2E75B6"/>
                </a:solidFill>
              </a:rPr>
              <a:t>Claim</a:t>
            </a:r>
            <a:r>
              <a:rPr sz="1500" b="0" u="sng"/>
              <a:t> with </a:t>
            </a:r>
            <a:r>
              <a:rPr sz="1500" b="1" u="sng">
                <a:solidFill>
                  <a:srgbClr val="548235"/>
                </a:solidFill>
              </a:rPr>
              <a:t>Reasoning:</a:t>
            </a:r>
          </a:p>
          <a:p>
            <a:pPr marL="256032" indent="-155448">
              <a:spcAft>
                <a:spcPts val="0"/>
              </a:spcAft>
              <a:buChar char="•"/>
              <a:defRPr sz="1500" i="1">
                <a:solidFill>
                  <a:srgbClr val="C55A11"/>
                </a:solidFill>
              </a:defRPr>
            </a:pPr>
            <a:r>
              <a:rPr sz="1500" i="1" u="sng">
                <a:solidFill>
                  <a:srgbClr val="C55A11"/>
                </a:solidFill>
              </a:rPr>
              <a:t>Based on the fact that
</a:t>
            </a:r>
            <a:r>
              <a:rPr sz="1500" i="1" u="sng">
                <a:solidFill>
                  <a:srgbClr val="C55A11"/>
                </a:solidFill>
              </a:rPr>
              <a:t>_______</a:t>
            </a:r>
            <a:r>
              <a:rPr sz="1500" i="1" u="none">
                <a:solidFill>
                  <a:srgbClr val="548235"/>
                </a:solidFill>
              </a:rPr>
              <a:t>, I infer that...
</a:t>
            </a:r>
            <a:r>
              <a:rPr sz="1500" i="1" u="none">
                <a:solidFill>
                  <a:srgbClr val="548235"/>
                </a:solidFill>
              </a:rPr>
              <a:t>because...</a:t>
            </a:r>
          </a:p>
          <a:p>
            <a:pPr marL="256032" indent="-155448">
              <a:spcAft>
                <a:spcPts val="0"/>
              </a:spcAft>
              <a:buChar char="•"/>
              <a:defRPr sz="1500" i="1">
                <a:solidFill>
                  <a:srgbClr val="C55A11"/>
                </a:solidFill>
              </a:defRPr>
            </a:pPr>
            <a:r>
              <a:rPr sz="1500" i="1" u="sng">
                <a:solidFill>
                  <a:srgbClr val="C55A11"/>
                </a:solidFill>
              </a:rPr>
              <a:t>_______</a:t>
            </a:r>
            <a:r>
              <a:rPr sz="1500" i="1" u="none">
                <a:solidFill>
                  <a:srgbClr val="548235"/>
                </a:solidFill>
              </a:rPr>
              <a:t> means that...
</a:t>
            </a:r>
            <a:r>
              <a:rPr sz="1500" i="1" u="none">
                <a:solidFill>
                  <a:srgbClr val="548235"/>
                </a:solidFill>
              </a:rPr>
              <a:t>because...</a:t>
            </a:r>
          </a:p>
          <a:p>
            <a:pPr marL="256032" indent="-155448">
              <a:spcAft>
                <a:spcPts val="0"/>
              </a:spcAft>
              <a:buChar char="•"/>
              <a:defRPr sz="1500" i="1">
                <a:solidFill>
                  <a:srgbClr val="C55A11"/>
                </a:solidFill>
              </a:defRPr>
            </a:pPr>
            <a:r>
              <a:rPr sz="1500" i="1" u="none">
                <a:solidFill>
                  <a:srgbClr val="C55A11"/>
                </a:solidFill>
              </a:rPr>
              <a:t>I see </a:t>
            </a:r>
            <a:r>
              <a:rPr sz="1500" i="1" u="sng">
                <a:solidFill>
                  <a:srgbClr val="C55A11"/>
                </a:solidFill>
              </a:rPr>
              <a:t>_______.</a:t>
            </a:r>
            <a:r>
              <a:rPr sz="1500" i="1" u="none">
                <a:solidFill>
                  <a:srgbClr val="2E75B6"/>
                </a:solidFill>
              </a:rPr>
              <a:t> This supports
my claim that...</a:t>
            </a:r>
            <a:r>
              <a:rPr sz="1500" i="1" u="none">
                <a:solidFill>
                  <a:srgbClr val="548235"/>
                </a:solidFill>
              </a:rPr>
              <a:t> because...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886968"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1956816"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Signal: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Share: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2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infrastructure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cl.png"/>
          <p:cNvPicPr>
            <a:picLocks noChangeAspect="1"/>
          </p:cNvPicPr>
          <p:nvPr/>
        </p:nvPicPr>
        <p:blipFill>
          <a:blip r:embed="rId6"/>
          <a:stretch>
            <a:fillRect/>
          </a:stretch>
        </p:blipFill>
        <p:spPr>
          <a:xfrm>
            <a:off x="2130552" y="6611112"/>
            <a:ext cx="881743" cy="246888"/>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6070w.png"/>
          <p:cNvPicPr>
            <a:picLocks noChangeAspect="1"/>
          </p:cNvPicPr>
          <p:nvPr/>
        </p:nvPicPr>
        <p:blipFill>
          <a:blip r:embed="rId9"/>
          <a:stretch>
            <a:fillRect/>
          </a:stretch>
        </p:blipFill>
        <p:spPr>
          <a:xfrm>
            <a:off x="4873752" y="658368"/>
            <a:ext cx="1435608" cy="1078992"/>
          </a:xfrm>
          <a:prstGeom prst="rect">
            <a:avLst/>
          </a:prstGeom>
        </p:spPr>
      </p:pic>
      <p:pic>
        <p:nvPicPr>
          <p:cNvPr id="21" name="Picture 20" descr="Soc6006w.png"/>
          <p:cNvPicPr>
            <a:picLocks noChangeAspect="1"/>
          </p:cNvPicPr>
          <p:nvPr/>
        </p:nvPicPr>
        <p:blipFill>
          <a:blip r:embed="rId10"/>
          <a:stretch>
            <a:fillRect/>
          </a:stretch>
        </p:blipFill>
        <p:spPr>
          <a:xfrm>
            <a:off x="9537192" y="658368"/>
            <a:ext cx="1435608" cy="1078992"/>
          </a:xfrm>
          <a:prstGeom prst="rect">
            <a:avLst/>
          </a:prstGeom>
        </p:spPr>
      </p:pic>
      <p:pic>
        <p:nvPicPr>
          <p:cNvPr id="22" name="Picture 21" descr="Soc6007w.png"/>
          <p:cNvPicPr>
            <a:picLocks noChangeAspect="1"/>
          </p:cNvPicPr>
          <p:nvPr/>
        </p:nvPicPr>
        <p:blipFill>
          <a:blip r:embed="rId11"/>
          <a:stretch>
            <a:fillRect/>
          </a:stretch>
        </p:blipFill>
        <p:spPr>
          <a:xfrm>
            <a:off x="9537192" y="5559552"/>
            <a:ext cx="1435608"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infrastructure...</a:t>
            </a:r>
            <a:r>
              <a:rPr i="1"/>
              <a:t>
From this visual, I can infer… </a:t>
            </a:r>
            <a:r>
              <a:t>(use </a:t>
            </a:r>
            <a:r>
              <a:rPr b="1">
                <a:solidFill>
                  <a:srgbClr val="7030A0"/>
                </a:solidFill>
              </a:rPr>
              <a:t>infrastructure</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22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Writing</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Write a paragraph describing the term </a:t>
            </a:r>
            <a:r>
              <a:rPr b="1" sz="2000">
                <a:solidFill>
                  <a:srgbClr val="7030A0"/>
                </a:solidFill>
              </a:rPr>
              <a:t>infrastructure</a:t>
            </a:r>
            <a:r>
              <a:t>. Include 3-5 other vocabulary words in your paragraph. You may include the following stems:</a:t>
            </a:r>
          </a:p>
          <a:p>
            <a:pPr marL="182880" indent="-128016">
              <a:spcAft>
                <a:spcPts val="0"/>
              </a:spcAft>
              <a:buChar char="•"/>
            </a:pPr>
            <a:r>
              <a:rPr sz="2000" i="1" b="1">
                <a:solidFill>
                  <a:srgbClr val="7030A0"/>
                </a:solidFill>
              </a:rPr>
              <a:t>Infrastructure</a:t>
            </a:r>
            <a:r>
              <a:rPr sz="2000" i="1"/>
              <a:t> is… </a:t>
            </a:r>
          </a:p>
          <a:p>
            <a:pPr marL="182880" indent="-128016">
              <a:spcAft>
                <a:spcPts val="0"/>
              </a:spcAft>
              <a:buChar char="•"/>
            </a:pPr>
            <a:r>
              <a:rPr sz="2000" i="1"/>
              <a:t>Compared to developed economies, I think that the infrastructure in developing economies is… because… </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cl.png"/>
          <p:cNvPicPr>
            <a:picLocks noChangeAspect="1"/>
          </p:cNvPicPr>
          <p:nvPr/>
        </p:nvPicPr>
        <p:blipFill>
          <a:blip r:embed="rId4"/>
          <a:stretch>
            <a:fillRect/>
          </a:stretch>
        </p:blipFill>
        <p:spPr>
          <a:xfrm>
            <a:off x="2130552" y="6611112"/>
            <a:ext cx="881743" cy="246888"/>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12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7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0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using a randomization system</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b="0" i="0" u="none">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b="0" i="0" u="none">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b="0" i="0" u="none">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b="0" i="0" u="none">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b="0" i="0" u="none">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b="0" i="0" u="none">
                <a:latin typeface="Calibri"/>
              </a:defRPr>
            </a:pPr>
            <a:r>
              <a:t>Student A/B/C/D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b="0" i="0" u="none">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b="0" i="0" u="none">
                <a:latin typeface="Calibri"/>
              </a:defRPr>
            </a:pPr>
            <a:r>
              <a:t>closest to window</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r>
              <a:rPr b="0" i="0" sz="1800"/>
              <a:t> </a:t>
            </a:r>
            <a:r>
              <a:rPr b="0" i="1" sz="1800"/>
              <a:t>Does your beginner read in Spanish?</a:t>
            </a:r>
            <a:r>
              <a:rPr b="0" i="0" sz="1800"/>
              <a:t>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cl.png"/>
          <p:cNvPicPr>
            <a:picLocks noChangeAspect="1"/>
          </p:cNvPicPr>
          <p:nvPr/>
        </p:nvPicPr>
        <p:blipFill>
          <a:blip r:embed="rId7"/>
          <a:stretch>
            <a:fillRect/>
          </a:stretch>
        </p:blipFill>
        <p:spPr>
          <a:xfrm>
            <a:off x="11494008" y="6537960"/>
            <a:ext cx="685800" cy="192024"/>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things you notice in this image.
</a:t>
            </a:r>
            <a:r>
              <a:rPr b="0" i="1"/>
              <a:t>I notice…
</a:t>
            </a:r>
            <a:r>
              <a:rPr b="1" i="0"/>
              <a:t>1 thing you wonder about in this image.
</a:t>
            </a:r>
            <a:r>
              <a:rPr b="0" i="1"/>
              <a:t>I wonder…</a:t>
            </a:r>
          </a:p>
        </p:txBody>
      </p:sp>
      <p:pic>
        <p:nvPicPr>
          <p:cNvPr id="10" name="Picture 9" descr="cl.png"/>
          <p:cNvPicPr>
            <a:picLocks noChangeAspect="1"/>
          </p:cNvPicPr>
          <p:nvPr/>
        </p:nvPicPr>
        <p:blipFill>
          <a:blip r:embed="rId8"/>
          <a:stretch>
            <a:fillRect/>
          </a:stretch>
        </p:blipFill>
        <p:spPr>
          <a:xfrm>
            <a:off x="2130552" y="6611112"/>
            <a:ext cx="881743" cy="246888"/>
          </a:xfrm>
          <a:prstGeom prst="rect">
            <a:avLst/>
          </a:prstGeom>
        </p:spPr>
      </p:pic>
      <p:pic>
        <p:nvPicPr>
          <p:cNvPr id="11" name="Picture 10" descr="Soc612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Objectives Conversation</a:t>
            </a:r>
          </a:p>
          <a:p>
            <a:pPr>
              <a:spcAft>
                <a:spcPts val="1000"/>
              </a:spcAft>
            </a:pPr>
            <a:r>
              <a:rPr sz="1800" b="0">
                <a:solidFill>
                  <a:srgbClr val="000000"/>
                </a:solidFill>
              </a:rPr>
              <a:t>Based on the </a:t>
            </a:r>
            <a:r>
              <a:rPr sz="1800" b="1">
                <a:solidFill>
                  <a:srgbClr val="000000"/>
                </a:solidFill>
              </a:rPr>
              <a:t>language objective</a:t>
            </a:r>
            <a:r>
              <a:rPr sz="1800" b="0">
                <a:solidFill>
                  <a:srgbClr val="000000"/>
                </a:solidFill>
              </a:rPr>
              <a:t> and the images,
complete one of these:</a:t>
            </a:r>
          </a:p>
          <a:p>
            <a:pPr marL="256032" indent="-146304">
              <a:spcAft>
                <a:spcPts val="800"/>
              </a:spcAft>
              <a:buChar char="•"/>
              <a:defRPr>
                <a:solidFill>
                  <a:srgbClr val="548235"/>
                </a:solidFill>
              </a:defRPr>
            </a:pPr>
            <a:r>
              <a:rPr sz="1800" i="1">
                <a:solidFill>
                  <a:srgbClr val="548235"/>
                </a:solidFill>
              </a:rPr>
              <a:t>I think the question is asking...</a:t>
            </a:r>
          </a:p>
          <a:p>
            <a:pPr marL="256032" indent="-146304">
              <a:spcAft>
                <a:spcPts val="800"/>
              </a:spcAft>
              <a:buChar char="•"/>
              <a:defRPr>
                <a:solidFill>
                  <a:srgbClr val="000000"/>
                </a:solidFill>
              </a:defRPr>
            </a:pPr>
            <a:r>
              <a:rPr sz="1800" i="1">
                <a:solidFill>
                  <a:srgbClr val="000000"/>
                </a:solidFill>
              </a:rPr>
              <a:t>I think that the term _____ means... because...</a:t>
            </a:r>
          </a:p>
          <a:p>
            <a:pPr marL="256032" indent="-146304">
              <a:spcAft>
                <a:spcPts val="800"/>
              </a:spcAft>
              <a:buChar char="•"/>
              <a:defRPr>
                <a:solidFill>
                  <a:srgbClr val="548235"/>
                </a:solidFill>
              </a:defRPr>
            </a:pPr>
            <a:r>
              <a:rPr sz="1800" i="1">
                <a:solidFill>
                  <a:srgbClr val="548235"/>
                </a:solidFill>
              </a:rPr>
              <a:t>The picture makes me think of... because...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cl.png"/>
          <p:cNvPicPr>
            <a:picLocks noChangeAspect="1"/>
          </p:cNvPicPr>
          <p:nvPr/>
        </p:nvPicPr>
        <p:blipFill>
          <a:blip r:embed="rId22"/>
          <a:stretch>
            <a:fillRect/>
          </a:stretch>
        </p:blipFill>
        <p:spPr>
          <a:xfrm>
            <a:off x="2130552" y="6611112"/>
            <a:ext cx="881743" cy="246888"/>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Today’s Focus: </a:t>
            </a:r>
            <a:r>
              <a:rPr sz="2700" b="1">
                <a:solidFill>
                  <a:srgbClr val="7030A0"/>
                </a:solidFill>
              </a:rPr>
              <a:t>infrastructure</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Content Objective</a:t>
            </a:r>
          </a:p>
        </p:txBody>
      </p:sp>
      <p:sp>
        <p:nvSpPr>
          <p:cNvPr id="33" name="__dynamic_autofit__TextBox 32"/>
          <p:cNvSpPr txBox="1"/>
          <p:nvPr/>
        </p:nvSpPr>
        <p:spPr>
          <a:xfrm>
            <a:off x="3401568" y="1874519"/>
            <a:ext cx="5440680" cy="1005840"/>
          </a:xfrm>
          <a:prstGeom prst="rect">
            <a:avLst/>
          </a:prstGeom>
          <a:noFill/>
        </p:spPr>
        <p:txBody>
          <a:bodyPr wrap="square">
            <a:noAutofit/>
          </a:bodyPr>
          <a:lstStyle/>
          <a:p>
            <a:pPr>
              <a:defRPr/>
            </a:pPr>
            <a:r>
              <a:rPr sz="2400">
                <a:solidFill>
                  <a:srgbClr val="000000"/>
                </a:solidFill>
              </a:rPr>
              <a:t>Today we will talk about </a:t>
            </a:r>
            <a:r>
              <a:rPr sz="2400" b="1">
                <a:solidFill>
                  <a:srgbClr val="7030A0"/>
                </a:solidFill>
              </a:rPr>
              <a:t>infrastructure</a:t>
            </a:r>
            <a:r>
              <a:rPr sz="2400">
                <a:solidFill>
                  <a:srgbClr val="000000"/>
                </a:solidFill>
              </a:rPr>
              <a:t>.</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Language Objective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In complete sentences, I can answer this question using the vocabulary words to the right:</a:t>
            </a:r>
          </a:p>
        </p:txBody>
      </p:sp>
      <p:sp>
        <p:nvSpPr>
          <p:cNvPr id="36" name="__dynamic_autofit__TextBox 35"/>
          <p:cNvSpPr txBox="1"/>
          <p:nvPr/>
        </p:nvSpPr>
        <p:spPr>
          <a:xfrm>
            <a:off x="3401568" y="4160520"/>
            <a:ext cx="5303520" cy="566928"/>
          </a:xfrm>
          <a:prstGeom prst="rect">
            <a:avLst/>
          </a:prstGeom>
          <a:noFill/>
        </p:spPr>
        <p:txBody>
          <a:bodyPr wrap="square">
            <a:noAutofit/>
          </a:bodyPr>
          <a:lstStyle/>
          <a:p>
            <a:pPr>
              <a:defRPr sz="1400"/>
            </a:pPr>
            <a:r>
              <a:rPr sz="1400"/>
              <a:t>How do you think the </a:t>
            </a:r>
            <a:r>
              <a:rPr sz="1400" b="1">
                <a:solidFill>
                  <a:srgbClr val="7030A0"/>
                </a:solidFill>
              </a:rPr>
              <a:t>infrastructure</a:t>
            </a:r>
            <a:r>
              <a:rPr sz="1400"/>
              <a:t> in </a:t>
            </a:r>
            <a:r>
              <a:rPr sz="1400" b="1">
                <a:solidFill>
                  <a:srgbClr val="7030A0"/>
                </a:solidFill>
              </a:rPr>
              <a:t>developing economies</a:t>
            </a:r>
            <a:r>
              <a:rPr sz="1400"/>
              <a:t> compares to that of </a:t>
            </a:r>
            <a:r>
              <a:rPr sz="1400" b="1">
                <a:solidFill>
                  <a:srgbClr val="7030A0"/>
                </a:solidFill>
              </a:rPr>
              <a:t>developed economies</a:t>
            </a:r>
            <a:r>
              <a:rPr sz="1400"/>
              <a:t>? Why? </a:t>
            </a:r>
          </a:p>
        </p:txBody>
      </p:sp>
      <p:sp>
        <p:nvSpPr>
          <p:cNvPr id="37" name="__dynamic_autofit__TextBox 36"/>
          <p:cNvSpPr txBox="1"/>
          <p:nvPr/>
        </p:nvSpPr>
        <p:spPr>
          <a:xfrm>
            <a:off x="3401568" y="4773168"/>
            <a:ext cx="5303520" cy="621792"/>
          </a:xfrm>
          <a:prstGeom prst="rect">
            <a:avLst/>
          </a:prstGeom>
          <a:noFill/>
        </p:spPr>
        <p:txBody>
          <a:bodyPr wrap="square">
            <a:noAutofit/>
          </a:bodyPr>
          <a:lstStyle/>
          <a:p>
            <a:pPr>
              <a:defRPr sz="1500"/>
            </a:pPr>
            <a:r>
              <a:rPr sz="1500" i="1"/>
              <a:t>Compared to developed economies, I think that the infrastructure in developing economies is… because… </a:t>
            </a:r>
          </a:p>
        </p:txBody>
      </p:sp>
      <p:pic>
        <p:nvPicPr>
          <p:cNvPr id="38" name="Picture 37" descr="Soc6122w.png"/>
          <p:cNvPicPr>
            <a:picLocks noChangeAspect="1"/>
          </p:cNvPicPr>
          <p:nvPr/>
        </p:nvPicPr>
        <p:blipFill>
          <a:blip r:embed="rId23"/>
          <a:stretch>
            <a:fillRect/>
          </a:stretch>
        </p:blipFill>
        <p:spPr>
          <a:xfrm>
            <a:off x="9144000" y="0"/>
            <a:ext cx="3054096" cy="2286000"/>
          </a:xfrm>
          <a:prstGeom prst="rect">
            <a:avLst/>
          </a:prstGeom>
        </p:spPr>
      </p:pic>
      <p:pic>
        <p:nvPicPr>
          <p:cNvPr id="39" name="Picture 38" descr="Soc6070w.png"/>
          <p:cNvPicPr>
            <a:picLocks noChangeAspect="1"/>
          </p:cNvPicPr>
          <p:nvPr/>
        </p:nvPicPr>
        <p:blipFill>
          <a:blip r:embed="rId24"/>
          <a:stretch>
            <a:fillRect/>
          </a:stretch>
        </p:blipFill>
        <p:spPr>
          <a:xfrm>
            <a:off x="9144000" y="2286000"/>
            <a:ext cx="3054096" cy="2286000"/>
          </a:xfrm>
          <a:prstGeom prst="rect">
            <a:avLst/>
          </a:prstGeom>
        </p:spPr>
      </p:pic>
      <p:pic>
        <p:nvPicPr>
          <p:cNvPr id="40" name="Picture 39" descr="Soc6006w.png"/>
          <p:cNvPicPr>
            <a:picLocks noChangeAspect="1"/>
          </p:cNvPicPr>
          <p:nvPr/>
        </p:nvPicPr>
        <p:blipFill>
          <a:blip r:embed="rId25"/>
          <a:stretch>
            <a:fillRect/>
          </a:stretch>
        </p:blipFill>
        <p:spPr>
          <a:xfrm>
            <a:off x="9144000" y="4572000"/>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612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What is </a:t>
            </a:r>
            <a:r>
              <a:rPr sz="1800" b="1">
                <a:solidFill>
                  <a:srgbClr val="7030A0"/>
                </a:solidFill>
              </a:rPr>
              <a:t>infrastructure</a:t>
            </a:r>
            <a:r>
              <a:rPr sz="1800"/>
              <a:t>?</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b="1">
                <a:solidFill>
                  <a:srgbClr val="7030A0"/>
                </a:solidFill>
              </a:rPr>
              <a:t>Infrastructure</a:t>
            </a:r>
            <a:r>
              <a:rPr sz="1800" i="1"/>
              <a:t> is… </a:t>
            </a:r>
          </a:p>
        </p:txBody>
      </p:sp>
      <p:pic>
        <p:nvPicPr>
          <p:cNvPr id="32" name="Picture 31" descr="cl.png"/>
          <p:cNvPicPr>
            <a:picLocks noChangeAspect="1"/>
          </p:cNvPicPr>
          <p:nvPr/>
        </p:nvPicPr>
        <p:blipFill>
          <a:blip r:embed="rId24"/>
          <a:stretch>
            <a:fillRect/>
          </a:stretch>
        </p:blipFill>
        <p:spPr>
          <a:xfrm>
            <a:off x="2130552" y="6611112"/>
            <a:ext cx="881743" cy="246888"/>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607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Observational Question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What occurs in the process of </a:t>
            </a:r>
            <a:r>
              <a:rPr sz="1800" b="1">
                <a:solidFill>
                  <a:srgbClr val="7030A0"/>
                </a:solidFill>
              </a:rPr>
              <a:t>urbanization</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In the process of </a:t>
            </a:r>
            <a:r>
              <a:rPr sz="1800" i="1" b="1">
                <a:solidFill>
                  <a:srgbClr val="7030A0"/>
                </a:solidFill>
              </a:rPr>
              <a:t>urbanization</a:t>
            </a:r>
            <a:r>
              <a:rPr sz="1800" i="1"/>
              <a:t>, ...</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cl.png"/>
          <p:cNvPicPr>
            <a:picLocks noChangeAspect="1"/>
          </p:cNvPicPr>
          <p:nvPr/>
        </p:nvPicPr>
        <p:blipFill>
          <a:blip r:embed="rId3"/>
          <a:stretch>
            <a:fillRect/>
          </a:stretch>
        </p:blipFill>
        <p:spPr>
          <a:xfrm>
            <a:off x="9500616" y="45720"/>
            <a:ext cx="704088" cy="192024"/>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607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612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Relational Question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How does </a:t>
            </a:r>
            <a:r>
              <a:rPr sz="1800" b="1">
                <a:solidFill>
                  <a:srgbClr val="7030A0"/>
                </a:solidFill>
              </a:rPr>
              <a:t>urbanization</a:t>
            </a:r>
            <a:r>
              <a:rPr sz="1800"/>
              <a:t> impact a city’s </a:t>
            </a:r>
            <a:r>
              <a:rPr sz="1800" b="1">
                <a:solidFill>
                  <a:srgbClr val="7030A0"/>
                </a:solidFill>
              </a:rPr>
              <a:t>infrastructure</a:t>
            </a:r>
            <a:r>
              <a:rPr sz="1800"/>
              <a:t>?</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