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5.png"/><Relationship Id="rId24" Type="http://schemas.openxmlformats.org/officeDocument/2006/relationships/image" Target="../media/image30.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1" Type="http://schemas.openxmlformats.org/officeDocument/2006/relationships/image" Target="../media/image54.png"/><Relationship Id="rId1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5.png"/><Relationship Id="rId22" Type="http://schemas.openxmlformats.org/officeDocument/2006/relationships/image" Target="../media/image56.png"/><Relationship Id="rId23" Type="http://schemas.openxmlformats.org/officeDocument/2006/relationships/image" Target="../media/image57.png"/><Relationship Id="rId24"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0.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0.xml"/><Relationship Id="rId8" Type="http://schemas.openxmlformats.org/officeDocument/2006/relationships/image" Target="../media/image62.png"/><Relationship Id="rId9" Type="http://schemas.openxmlformats.org/officeDocument/2006/relationships/image" Target="../media/image4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2.png"/><Relationship Id="rId7" Type="http://schemas.openxmlformats.org/officeDocument/2006/relationships/image" Target="../media/image34.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6081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13055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Christianity</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Christianity</a:t>
            </a:r>
            <a:r>
              <a:t> is…</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6081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6110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t>
            </a:r>
            <a:r>
              <a:rPr b="1">
                <a:solidFill>
                  <a:srgbClr val="7030A0"/>
                </a:solidFill>
              </a:rPr>
              <a:t>Judaism</a:t>
            </a:r>
            <a:r>
              <a:t> different from Christianity?</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Judaism</a:t>
            </a:r>
            <a:r>
              <a:t> is different from Christianity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non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
            </a:r>
            <a:r>
              <a:rPr b="1" sz="2000">
                <a:solidFill>
                  <a:srgbClr val="7030A0"/>
                </a:solidFill>
              </a:rPr>
              <a:t>Judaism</a:t>
            </a:r>
            <a:r>
              <a:rPr b="1" sz="2000"/>
              <a:t> was founded around 1800 B.C.E. How do you think it has spread across the world?</a:t>
            </a:r>
          </a:p>
        </p:txBody>
      </p:sp>
      <p:sp>
        <p:nvSpPr>
          <p:cNvPr id="5" name="TextBox 4"/>
          <p:cNvSpPr txBox="1"/>
          <p:nvPr/>
        </p:nvSpPr>
        <p:spPr>
          <a:xfrm>
            <a:off x="0" y="1490472"/>
            <a:ext cx="5751576" cy="923544"/>
          </a:xfrm>
          <a:prstGeom prst="rect">
            <a:avLst/>
          </a:prstGeom>
          <a:noFill/>
        </p:spPr>
        <p:txBody>
          <a:bodyPr wrap="square">
            <a:spAutoFit/>
          </a:bodyPr>
          <a:lstStyle/>
          <a:p>
            <a:r>
              <a:rPr i="1"/>
              <a:t>I think </a:t>
            </a:r>
            <a:r>
              <a:rPr b="1" sz="2000" i="1">
                <a:solidFill>
                  <a:srgbClr val="7030A0"/>
                </a:solidFill>
              </a:rPr>
              <a:t>Judaism</a:t>
            </a:r>
            <a:r>
              <a:rPr i="1"/>
              <a:t> spread across the word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6110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6081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not_ready.png"/>
          <p:cNvPicPr>
            <a:picLocks noChangeAspect="1"/>
          </p:cNvPicPr>
          <p:nvPr/>
        </p:nvPicPr>
        <p:blipFill>
          <a:blip r:embed="rId6"/>
          <a:stretch>
            <a:fillRect/>
          </a:stretch>
        </p:blipFill>
        <p:spPr>
          <a:xfrm>
            <a:off x="978408" y="3255264"/>
            <a:ext cx="1463040" cy="1463040"/>
          </a:xfrm>
          <a:prstGeom prst="rect">
            <a:avLst/>
          </a:prstGeom>
        </p:spPr>
      </p:pic>
      <p:pic>
        <p:nvPicPr>
          <p:cNvPr id="10" name="Picture 9" descr="almost_ready.png"/>
          <p:cNvPicPr>
            <a:picLocks noChangeAspect="1"/>
          </p:cNvPicPr>
          <p:nvPr/>
        </p:nvPicPr>
        <p:blipFill>
          <a:blip r:embed="rId7"/>
          <a:stretch>
            <a:fillRect/>
          </a:stretch>
        </p:blipFill>
        <p:spPr>
          <a:xfrm>
            <a:off x="3849624" y="3255264"/>
            <a:ext cx="1463040" cy="1463040"/>
          </a:xfrm>
          <a:prstGeom prst="rect">
            <a:avLst/>
          </a:prstGeom>
        </p:spPr>
      </p:pic>
      <p:pic>
        <p:nvPicPr>
          <p:cNvPr id="11" name="Picture 10" descr="completely_ready.png"/>
          <p:cNvPicPr>
            <a:picLocks noChangeAspect="1"/>
          </p:cNvPicPr>
          <p:nvPr/>
        </p:nvPicPr>
        <p:blipFill>
          <a:blip r:embed="rId8"/>
          <a:stretch>
            <a:fillRect/>
          </a:stretch>
        </p:blipFill>
        <p:spPr>
          <a:xfrm>
            <a:off x="6720840" y="3255264"/>
            <a:ext cx="1463040" cy="1463040"/>
          </a:xfrm>
          <a:prstGeom prst="rect">
            <a:avLst/>
          </a:prstGeom>
        </p:spPr>
      </p:pic>
      <p:pic>
        <p:nvPicPr>
          <p:cNvPr id="12" name="Picture 11" descr="face_sad.png"/>
          <p:cNvPicPr>
            <a:picLocks noChangeAspect="1"/>
          </p:cNvPicPr>
          <p:nvPr/>
        </p:nvPicPr>
        <p:blipFill>
          <a:blip r:embed="rId9"/>
          <a:stretch>
            <a:fillRect/>
          </a:stretch>
        </p:blipFill>
        <p:spPr>
          <a:xfrm>
            <a:off x="1252728" y="5413248"/>
            <a:ext cx="914400" cy="914400"/>
          </a:xfrm>
          <a:prstGeom prst="rect">
            <a:avLst/>
          </a:prstGeom>
        </p:spPr>
      </p:pic>
      <p:pic>
        <p:nvPicPr>
          <p:cNvPr id="13" name="Picture 12" descr="face_neutral.png"/>
          <p:cNvPicPr>
            <a:picLocks noChangeAspect="1"/>
          </p:cNvPicPr>
          <p:nvPr/>
        </p:nvPicPr>
        <p:blipFill>
          <a:blip r:embed="rId10"/>
          <a:stretch>
            <a:fillRect/>
          </a:stretch>
        </p:blipFill>
        <p:spPr>
          <a:xfrm>
            <a:off x="4069080" y="5413248"/>
            <a:ext cx="914400" cy="914400"/>
          </a:xfrm>
          <a:prstGeom prst="rect">
            <a:avLst/>
          </a:prstGeom>
        </p:spPr>
      </p:pic>
      <p:pic>
        <p:nvPicPr>
          <p:cNvPr id="14" name="Picture 13" descr="face_happy.png"/>
          <p:cNvPicPr>
            <a:picLocks noChangeAspect="1"/>
          </p:cNvPicPr>
          <p:nvPr/>
        </p:nvPicPr>
        <p:blipFill>
          <a:blip r:embed="rId11"/>
          <a:stretch>
            <a:fillRect/>
          </a:stretch>
        </p:blipFill>
        <p:spPr>
          <a:xfrm>
            <a:off x="6995160" y="5413248"/>
            <a:ext cx="914400" cy="914400"/>
          </a:xfrm>
          <a:prstGeom prst="rect">
            <a:avLst/>
          </a:prstGeom>
        </p:spPr>
      </p:pic>
      <p:sp>
        <p:nvSpPr>
          <p:cNvPr id="15" name="TextBox 14"/>
          <p:cNvSpPr txBox="1"/>
          <p:nvPr/>
        </p:nvSpPr>
        <p:spPr>
          <a:xfrm>
            <a:off x="905256" y="4718304"/>
            <a:ext cx="1609344" cy="365760"/>
          </a:xfrm>
          <a:prstGeom prst="rect">
            <a:avLst/>
          </a:prstGeom>
          <a:noFill/>
        </p:spPr>
        <p:txBody>
          <a:bodyPr wrap="square" anchor="ctr">
            <a:spAutoFit/>
          </a:bodyPr>
          <a:lstStyle/>
          <a:p>
            <a:pPr algn="ctr"/>
            <a:r>
              <a:rPr sz="1800"/>
              <a:t>I am not ready</a:t>
            </a:r>
          </a:p>
        </p:txBody>
      </p:sp>
      <p:sp>
        <p:nvSpPr>
          <p:cNvPr id="16" name="TextBox 15"/>
          <p:cNvSpPr txBox="1"/>
          <p:nvPr/>
        </p:nvSpPr>
        <p:spPr>
          <a:xfrm>
            <a:off x="3776472" y="4718304"/>
            <a:ext cx="1609344" cy="649224"/>
          </a:xfrm>
          <a:prstGeom prst="rect">
            <a:avLst/>
          </a:prstGeom>
          <a:noFill/>
        </p:spPr>
        <p:txBody>
          <a:bodyPr wrap="square" anchor="ctr">
            <a:spAutoFit/>
          </a:bodyPr>
          <a:lstStyle/>
          <a:p>
            <a:pPr algn="ctr"/>
            <a:r>
              <a:rPr sz="1800"/>
              <a:t>I am almost ready</a:t>
            </a:r>
          </a:p>
        </p:txBody>
      </p:sp>
      <p:sp>
        <p:nvSpPr>
          <p:cNvPr id="17" name="TextBox 16"/>
          <p:cNvSpPr txBox="1"/>
          <p:nvPr/>
        </p:nvSpPr>
        <p:spPr>
          <a:xfrm>
            <a:off x="6556248" y="4718304"/>
            <a:ext cx="1792224" cy="649224"/>
          </a:xfrm>
          <a:prstGeom prst="rect">
            <a:avLst/>
          </a:prstGeom>
          <a:noFill/>
        </p:spPr>
        <p:txBody>
          <a:bodyPr wrap="square" anchor="ctr">
            <a:spAutoFit/>
          </a:bodyPr>
          <a:lstStyle/>
          <a:p>
            <a:pPr algn="ctr"/>
            <a:r>
              <a:rPr sz="1800"/>
              <a:t>I am completely ready</a:t>
            </a:r>
          </a:p>
        </p:txBody>
      </p:sp>
      <p:sp>
        <p:nvSpPr>
          <p:cNvPr id="18" name="TextBox 17"/>
          <p:cNvSpPr txBox="1"/>
          <p:nvPr/>
        </p:nvSpPr>
        <p:spPr>
          <a:xfrm>
            <a:off x="155448" y="2843784"/>
            <a:ext cx="8933688" cy="365760"/>
          </a:xfrm>
          <a:prstGeom prst="rect">
            <a:avLst/>
          </a:prstGeom>
          <a:noFill/>
        </p:spPr>
        <p:txBody>
          <a:bodyPr wrap="square" anchor="ctr">
            <a:spAutoFit/>
          </a:bodyPr>
          <a:lstStyle/>
          <a:p>
            <a:pPr algn="ctr"/>
            <a:r>
              <a:rPr sz="1800"/>
              <a:t>How ready are you to answer this question, in complete sentences, using the key vocabulary?</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6110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2688336"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
            </a:r>
            <a:r>
              <a:rPr b="1">
                <a:solidFill>
                  <a:srgbClr val="7030A0"/>
                </a:solidFill>
              </a:rPr>
              <a:t>Judaism</a:t>
            </a:r>
            <a:r>
              <a:t> was founded around 1800 B.C.E. How do you think it has spread across the world?</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a:t>
            </a:r>
            <a:r>
              <a:rPr b="1">
                <a:solidFill>
                  <a:srgbClr val="7030A0"/>
                </a:solidFill>
              </a:rPr>
              <a:t>Judaism</a:t>
            </a:r>
            <a:r>
              <a:t> spread across the word because…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499616"/>
            <a:ext cx="5678424" cy="4800600"/>
          </a:xfrm>
          <a:prstGeom prst="rect">
            <a:avLst/>
          </a:prstGeom>
          <a:noFill/>
        </p:spPr>
        <p:txBody>
          <a:bodyPr wrap="square" anchor="ctr">
            <a:spAutoFit/>
          </a:bodyPr>
          <a:lstStyle/>
          <a:p>
            <a:pPr algn="l"/>
            <a:r>
              <a:rPr sz="2000"/>
              <a:t/>
            </a:r>
            <a:r>
              <a:rPr b="1" sz="2000"/>
              <a:t>•   Draw it!</a:t>
            </a:r>
            <a:r>
              <a:rPr sz="2000"/>
              <a:t>
Have students draw the vocabulary word and label it with key lesson terms to build understanding and reinforce academic vocabulary.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sz="2000"/>
              <a:t/>
            </a:r>
            <a:r>
              <a:rPr b="1" sz="2000"/>
              <a:t>•   Vocab Connection Web</a:t>
            </a:r>
            <a:r>
              <a:rPr sz="2000"/>
              <a:t>
Have students make connections to other words in this unit, or other words in previous units. Excellent as a unit review!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11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it!</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Judaism</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7492">
                <a:solidFill>
                  <a:srgbClr val="7030A0"/>
                </a:solidFill>
              </a:defRPr>
            </a:pPr>
            <a:r>
              <a:t>Judaism</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11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Judaism.</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110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611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42316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611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23444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110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Judaism</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6081i.png"/>
          <p:cNvPicPr>
            <a:picLocks noChangeAspect="1"/>
          </p:cNvPicPr>
          <p:nvPr/>
        </p:nvPicPr>
        <p:blipFill>
          <a:blip r:embed="rId9"/>
          <a:stretch>
            <a:fillRect/>
          </a:stretch>
        </p:blipFill>
        <p:spPr>
          <a:xfrm>
            <a:off x="4873752" y="658368"/>
            <a:ext cx="1438656" cy="1078992"/>
          </a:xfrm>
          <a:prstGeom prst="rect">
            <a:avLst/>
          </a:prstGeom>
        </p:spPr>
      </p:pic>
      <p:sp>
        <p:nvSpPr>
          <p:cNvPr id="21" name="Oval 20"/>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11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Judaism...</a:t>
            </a:r>
            <a:r>
              <a:rPr i="1"/>
              <a:t>
From this visual, I can infer… </a:t>
            </a:r>
            <a:r>
              <a:rPr i="0"/>
              <a:t>(use </a:t>
            </a:r>
            <a:r>
              <a:rPr b="1">
                <a:solidFill>
                  <a:srgbClr val="7030A0"/>
                </a:solidFill>
              </a:rPr>
              <a:t>Judaism</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11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11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Judaism</a:t>
            </a:r>
            <a:r>
              <a:t>.
Include 3-5 other vocabulary words in your paragraph. You may include the following stems:​
</a:t>
            </a:r>
            <a:r>
              <a:rPr i="1"/>
              <a:t>•   </a:t>
            </a:r>
            <a:r>
              <a:rPr i="1" b="1">
                <a:solidFill>
                  <a:srgbClr val="7030A0"/>
                </a:solidFill>
              </a:rPr>
              <a:t>Judaism</a:t>
            </a:r>
            <a:r>
              <a:rPr i="1"/>
              <a:t> is…
</a:t>
            </a:r>
            <a:r>
              <a:rPr i="1"/>
              <a:t>•   </a:t>
            </a:r>
            <a:r>
              <a:rPr i="1" b="1">
                <a:solidFill>
                  <a:srgbClr val="7030A0"/>
                </a:solidFill>
              </a:rPr>
              <a:t>Judaism</a:t>
            </a:r>
            <a:r>
              <a:rPr i="1"/>
              <a:t> is different from Christianity because…
</a:t>
            </a:r>
            <a:r>
              <a:rPr i="1"/>
              <a:t>•   I think </a:t>
            </a:r>
            <a:r>
              <a:rPr i="1" b="1">
                <a:solidFill>
                  <a:srgbClr val="7030A0"/>
                </a:solidFill>
              </a:rPr>
              <a:t>Judaism</a:t>
            </a:r>
            <a:r>
              <a:rPr i="1"/>
              <a:t> spread across the word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Have students </a:t>
            </a:r>
            <a:r>
              <a:rPr b="1" sz="1800"/>
              <a:t>echo new vocabulary words</a:t>
            </a:r>
            <a:r>
              <a:rPr sz="1800"/>
              <a:t> after you, pronouncing them </a:t>
            </a:r>
            <a:r>
              <a:rPr b="1" sz="1800"/>
              <a:t>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6110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Judaism.</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Judaism was founded around 1800 B.C.E. How do you think it has spread across the world?</a:t>
            </a:r>
            <a:r>
              <a:t>
</a:t>
            </a:r>
            <a:r>
              <a:rPr i="1"/>
              <a:t>I think Judaism spread across the word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oc6110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oc6081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075688"/>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03911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907024" cy="585216"/>
          </a:xfrm>
          <a:prstGeom prst="rect">
            <a:avLst/>
          </a:prstGeom>
          <a:noFill/>
        </p:spPr>
        <p:txBody>
          <a:bodyPr wrap="square">
            <a:spAutoFit/>
          </a:bodyPr>
          <a:lstStyle/>
          <a:p>
            <a:r>
              <a:rPr b="1" sz="2800"/>
              <a:t/>
            </a:r>
            <a:r>
              <a:rPr b="1" sz="2800">
                <a:solidFill>
                  <a:srgbClr val="7030A0"/>
                </a:solidFill>
              </a:rPr>
              <a:t>Judaism</a:t>
            </a:r>
            <a:r>
              <a:rPr b="1" sz="2800"/>
              <a:t> was founded around 1800 B.C.E. How do you think it has spread across the world?</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6110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6081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611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6081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6110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242316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Judaism</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Judaism</a:t>
            </a:r>
            <a:r>
              <a:t> is…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