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e1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square">
            <a:noAutofit/>
          </a:bodyPr>
          <a:lstStyle/>
          <a:p>
            <a:pPr>
              <a:defRPr sz="1500" b="1"/>
            </a:pPr>
            <a:r>
              <a:rPr sz="1500"/>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¿Por qué crees que las personas de diferentes culturas tenían diferentes </a:t>
            </a:r>
            <a:r>
              <a:rPr sz="1800" b="1">
                <a:solidFill>
                  <a:srgbClr val="7030A0"/>
                </a:solidFill>
              </a:rPr>
              <a:t>deseos</a:t>
            </a:r>
            <a:r>
              <a:rPr sz="1800"/>
              <a:t> en el Texas temprano?</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Las personas en el Texas temprano tenían diferentes </a:t>
            </a:r>
            <a:r>
              <a:rPr sz="1800" i="1" b="1">
                <a:solidFill>
                  <a:srgbClr val="7030A0"/>
                </a:solidFill>
              </a:rPr>
              <a:t>deseos</a:t>
            </a:r>
            <a:r>
              <a:rPr sz="1800" i="1"/>
              <a:t> porque...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deseos</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deseos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deseos</a:t>
            </a:r>
            <a:r>
              <a:rPr sz="2000" i="1"/>
              <a:t>
• Mi visual es…
• Mi visual se relaciona con lo que he aprendido acerca de </a:t>
            </a:r>
            <a:r>
              <a:rPr b="1" i="1" sz="2000">
                <a:solidFill>
                  <a:srgbClr val="7030A0"/>
                </a:solidFill>
              </a:rPr>
              <a:t>deseos</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deseos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noAutofit/>
          </a:bodyPr>
          <a:lstStyle/>
          <a:p>
            <a:pPr>
              <a:defRPr sz="2400" b="1" i="0" u="sng"/>
            </a:pPr>
            <a:r>
              <a:rP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deseos.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square">
            <a:noAutofit/>
          </a:bodyPr>
          <a:lstStyle/>
          <a:p>
            <a:pPr>
              <a:defRPr sz="1500" b="1"/>
            </a:pPr>
            <a:r>
              <a:rPr sz="1500"/>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841248"/>
          </a:xfrm>
          <a:prstGeom prst="rect">
            <a:avLst/>
          </a:prstGeom>
          <a:noFill/>
        </p:spPr>
        <p:txBody>
          <a:bodyPr wrap="square">
            <a:noAutofit/>
          </a:bodyPr>
          <a:lstStyle/>
          <a:p>
            <a:pPr>
              <a:defRPr sz="1200"/>
            </a:pPr>
            <a:r>
              <a:rPr sz="1200" i="0"/>
              <a:t>¿Por qué crees que las personas de diferentes culturas tenían diferentes </a:t>
            </a:r>
            <a:r>
              <a:rPr sz="1200" i="0" b="1">
                <a:solidFill>
                  <a:srgbClr val="7030A0"/>
                </a:solidFill>
              </a:rPr>
              <a:t>deseos</a:t>
            </a:r>
            <a:r>
              <a:rPr sz="1200" i="0"/>
              <a:t> en el Texas temprano?</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square">
            <a:noAutofit/>
          </a:bodyPr>
          <a:lstStyle/>
          <a:p>
            <a:pPr>
              <a:defRPr sz="1700" b="1"/>
            </a:pPr>
            <a:r>
              <a:rPr sz="1700"/>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841248"/>
          </a:xfrm>
          <a:prstGeom prst="rect">
            <a:avLst/>
          </a:prstGeom>
          <a:noFill/>
        </p:spPr>
        <p:txBody>
          <a:bodyPr wrap="square">
            <a:noAutofit/>
          </a:bodyPr>
          <a:lstStyle/>
          <a:p>
            <a:pPr>
              <a:defRPr sz="1200"/>
            </a:pPr>
            <a:r>
              <a:rPr sz="1200" i="0"/>
              <a:t>¿Por qué crees que las personas de diferentes culturas tenían diferentes </a:t>
            </a:r>
            <a:r>
              <a:rPr sz="1200" i="0" b="1">
                <a:solidFill>
                  <a:srgbClr val="7030A0"/>
                </a:solidFill>
              </a:rPr>
              <a:t>deseos</a:t>
            </a:r>
            <a:r>
              <a:rPr sz="1200" i="0"/>
              <a:t> en el Texas temprano?</a:t>
            </a:r>
          </a:p>
        </p:txBody>
      </p:sp>
      <p:sp>
        <p:nvSpPr>
          <p:cNvPr id="6" name="TextBox 5"/>
          <p:cNvSpPr txBox="1"/>
          <p:nvPr/>
        </p:nvSpPr>
        <p:spPr>
          <a:xfrm>
            <a:off x="91440" y="2048256"/>
            <a:ext cx="1097280" cy="292608"/>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395728"/>
            <a:ext cx="2953512" cy="1490472"/>
          </a:xfrm>
          <a:prstGeom prst="rect">
            <a:avLst/>
          </a:prstGeom>
          <a:noFill/>
        </p:spPr>
        <p:txBody>
          <a:bodyPr wrap="square">
            <a:noAutofit/>
          </a:bodyPr>
          <a:lstStyle/>
          <a:p>
            <a:pPr>
              <a:defRPr/>
            </a:pPr>
            <a:r>
              <a:rPr sz="1400" i="1">
                <a:solidFill>
                  <a:srgbClr val="2E75B6"/>
                </a:solidFill>
              </a:rPr>
              <a:t>Las personas en el Texas temprano tenían diferentes </a:t>
            </a:r>
            <a:r>
              <a:rPr sz="1400" i="1" b="1">
                <a:solidFill>
                  <a:srgbClr val="7030A0"/>
                </a:solidFill>
              </a:rPr>
              <a:t>deseos</a:t>
            </a:r>
            <a:r>
              <a:rPr sz="1400" i="1">
                <a:solidFill>
                  <a:srgbClr val="2E75B6"/>
                </a:solidFill>
              </a:rPr>
              <a:t> porque...</a:t>
            </a:r>
          </a:p>
        </p:txBody>
      </p:sp>
      <p:pic>
        <p:nvPicPr>
          <p:cNvPr id="8" name="Picture 7" descr="noun-write-1439720.png"/>
          <p:cNvPicPr>
            <a:picLocks noChangeAspect="1"/>
          </p:cNvPicPr>
          <p:nvPr/>
        </p:nvPicPr>
        <p:blipFill>
          <a:blip r:embed="rId3"/>
          <a:stretch>
            <a:fillRect/>
          </a:stretch>
        </p:blipFill>
        <p:spPr>
          <a:xfrm>
            <a:off x="923544" y="3310128"/>
            <a:ext cx="1207008" cy="12070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noAutofit/>
          </a:bodyPr>
          <a:lstStyle/>
          <a:p>
            <a:pPr>
              <a:defRPr sz="1200"/>
            </a:pPr>
            <a:r>
              <a:rPr sz="1200" b="1" u="sng">
                <a:solidFill>
                  <a:srgbClr val="C55A11"/>
                </a:solidFill>
              </a:rPr>
              <a:t>Evidencia</a:t>
            </a:r>
            <a:r>
              <a:rPr sz="1200" b="1" u="sng"/>
              <a:t>-</a:t>
            </a:r>
            <a:r>
              <a:rPr sz="1200" b="1" u="sng">
                <a:solidFill>
                  <a:srgbClr val="2E75B6"/>
                </a:solidFill>
              </a:rPr>
              <a:t>Afirmacion</a:t>
            </a:r>
            <a:r>
              <a:rPr sz="1200" b="1" u="sng"/>
              <a:t>-</a:t>
            </a:r>
            <a:r>
              <a:rPr sz="1200" b="1" u="sng"/>
              <a:t>Razonamiento</a:t>
            </a:r>
          </a:p>
        </p:txBody>
      </p:sp>
      <p:sp>
        <p:nvSpPr>
          <p:cNvPr id="4" name="TextBox 3"/>
          <p:cNvSpPr txBox="1"/>
          <p:nvPr/>
        </p:nvSpPr>
        <p:spPr>
          <a:xfrm>
            <a:off x="91440" y="493776"/>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13816"/>
            <a:ext cx="2697480" cy="804672"/>
          </a:xfrm>
          <a:prstGeom prst="rect">
            <a:avLst/>
          </a:prstGeom>
          <a:noFill/>
        </p:spPr>
        <p:txBody>
          <a:bodyPr wrap="square">
            <a:noAutofit/>
          </a:bodyPr>
          <a:lstStyle/>
          <a:p>
            <a:pPr>
              <a:defRPr sz="1100"/>
            </a:pPr>
            <a:r>
              <a:rPr sz="1100" i="0"/>
              <a:t>¿Por qué crees que las personas de diferentes culturas tenían diferentes </a:t>
            </a:r>
            <a:r>
              <a:rPr sz="1100" i="0" b="1">
                <a:solidFill>
                  <a:srgbClr val="7030A0"/>
                </a:solidFill>
              </a:rPr>
              <a:t>deseos</a:t>
            </a:r>
            <a:r>
              <a:rPr sz="1100" i="0"/>
              <a:t> en el Texas temprano?</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square">
            <a:noAutofit/>
          </a:bodyPr>
          <a:lstStyle/>
          <a:p>
            <a:pPr>
              <a:defRPr sz="1600" i="1"/>
            </a:pPr>
            <a:r>
              <a:rP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son los </a:t>
            </a:r>
            <a:r>
              <a:rPr sz="1100" b="1">
                <a:solidFill>
                  <a:srgbClr val="7030A0"/>
                </a:solidFill>
              </a:rPr>
              <a:t>deseos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Los </a:t>
            </a:r>
            <a:r>
              <a:rPr sz="1100" i="1" b="1">
                <a:solidFill>
                  <a:srgbClr val="7030A0"/>
                </a:solidFill>
              </a:rPr>
              <a:t>deseos</a:t>
            </a:r>
            <a:r>
              <a:rPr sz="1100" i="1"/>
              <a:t> son...</a:t>
            </a:r>
          </a:p>
        </p:txBody>
      </p:sp>
      <p:pic>
        <p:nvPicPr>
          <p:cNvPr id="9" name="Picture 8" descr="Soc4e10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deseos</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deseos</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oc4e083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deseos...</a:t>
            </a:r>
            <a:r>
              <a:rPr i="1"/>
              <a:t>
De esta visual, puedo inferir… </a:t>
            </a:r>
            <a:r>
              <a:t>(usa </a:t>
            </a:r>
            <a:r>
              <a:rPr b="1">
                <a:solidFill>
                  <a:srgbClr val="7030A0"/>
                </a:solidFill>
              </a:rPr>
              <a:t>deseos</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e10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square">
            <a:noAutofit/>
          </a:bodyPr>
          <a:lstStyle/>
          <a:p>
            <a:pPr>
              <a:defRPr sz="1800" b="1" i="0" u="sng"/>
            </a:pPr>
            <a:r>
              <a:rPr sz="1800"/>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deseos</a:t>
            </a:r>
            <a:r>
              <a:t>. Incluye otras 3-5 palabras de vocabulario en tu parrafo. Puedes incluir los siguientes inicios de oracion:</a:t>
            </a:r>
          </a:p>
          <a:p>
            <a:pPr marL="182880" indent="-128016">
              <a:spcAft>
                <a:spcPts val="0"/>
              </a:spcAft>
              <a:buChar char="•"/>
            </a:pPr>
            <a:r>
              <a:rPr sz="2000" i="1"/>
              <a:t>Los </a:t>
            </a:r>
            <a:r>
              <a:rPr sz="2000" i="1" b="1">
                <a:solidFill>
                  <a:srgbClr val="7030A0"/>
                </a:solidFill>
              </a:rPr>
              <a:t>deseos</a:t>
            </a:r>
            <a:r>
              <a:rPr sz="2000" i="1"/>
              <a:t> son...</a:t>
            </a:r>
          </a:p>
          <a:p>
            <a:pPr marL="182880" indent="-128016">
              <a:spcAft>
                <a:spcPts val="0"/>
              </a:spcAft>
              <a:buChar char="•"/>
            </a:pPr>
            <a:r>
              <a:rPr sz="2000" i="1"/>
              <a:t>Los </a:t>
            </a:r>
            <a:r>
              <a:rPr sz="2000" i="1" b="1">
                <a:solidFill>
                  <a:srgbClr val="7030A0"/>
                </a:solidFill>
              </a:rPr>
              <a:t>deseos</a:t>
            </a:r>
            <a:r>
              <a:rPr sz="2000" i="1"/>
              <a:t> están relacionados con las </a:t>
            </a:r>
            <a:r>
              <a:rPr sz="2000" i="1" b="1">
                <a:solidFill>
                  <a:srgbClr val="7030A0"/>
                </a:solidFill>
              </a:rPr>
              <a:t>necesidades</a:t>
            </a:r>
            <a:r>
              <a:rPr sz="2000" i="1"/>
              <a:t> porque...</a:t>
            </a:r>
          </a:p>
          <a:p>
            <a:pPr marL="182880" indent="-128016">
              <a:spcAft>
                <a:spcPts val="0"/>
              </a:spcAft>
              <a:buChar char="•"/>
            </a:pPr>
            <a:r>
              <a:rPr sz="2000" i="1"/>
              <a:t>Las personas en el Texas temprano tenían diferentes </a:t>
            </a:r>
            <a:r>
              <a:rPr sz="2000" i="1" b="1">
                <a:solidFill>
                  <a:srgbClr val="7030A0"/>
                </a:solidFill>
              </a:rPr>
              <a:t>deseos</a:t>
            </a:r>
            <a:r>
              <a:rPr sz="2000" i="1"/>
              <a:t>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e1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e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e1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deseos</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402336"/>
          </a:xfrm>
          <a:prstGeom prst="rect">
            <a:avLst/>
          </a:prstGeom>
          <a:noFill/>
        </p:spPr>
        <p:txBody>
          <a:bodyPr wrap="square">
            <a:noAutofit/>
          </a:bodyPr>
          <a:lstStyle/>
          <a:p>
            <a:pPr>
              <a:defRPr sz="2000"/>
            </a:pPr>
            <a:r>
              <a:rPr sz="2000">
                <a:solidFill>
                  <a:srgbClr val="000000"/>
                </a:solidFill>
              </a:rPr>
              <a:t>Hoy hablaremos sobre </a:t>
            </a:r>
            <a:r>
              <a:rPr sz="2000" b="1">
                <a:solidFill>
                  <a:srgbClr val="7030A0"/>
                </a:solidFill>
              </a:rPr>
              <a:t>deseos</a:t>
            </a:r>
            <a:r>
              <a:rPr sz="20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500"/>
            </a:pPr>
            <a:r>
              <a:rPr sz="1500"/>
              <a:t>¿Por qué crees que las personas de diferentes culturas tenían diferentes </a:t>
            </a:r>
            <a:r>
              <a:rPr sz="1500" b="1">
                <a:solidFill>
                  <a:srgbClr val="7030A0"/>
                </a:solidFill>
              </a:rPr>
              <a:t>deseos</a:t>
            </a:r>
            <a:r>
              <a:rPr sz="1500"/>
              <a:t> en el Texas temprano?</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sz="1700"/>
            </a:pPr>
            <a:r>
              <a:rPr sz="1700" i="1"/>
              <a:t>Las personas en el Texas temprano tenían diferentes </a:t>
            </a:r>
            <a:r>
              <a:rPr sz="1700" i="1" b="1">
                <a:solidFill>
                  <a:srgbClr val="7030A0"/>
                </a:solidFill>
              </a:rPr>
              <a:t>deseos</a:t>
            </a:r>
            <a:r>
              <a:rPr sz="1700" i="1"/>
              <a:t> porque...</a:t>
            </a:r>
          </a:p>
        </p:txBody>
      </p:sp>
      <p:pic>
        <p:nvPicPr>
          <p:cNvPr id="38" name="Picture 37" descr="Soc4e101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Soc4e083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e1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son los </a:t>
            </a:r>
            <a:r>
              <a:rPr sz="1800" b="1">
                <a:solidFill>
                  <a:srgbClr val="7030A0"/>
                </a:solidFill>
              </a:rPr>
              <a:t>deseos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Los </a:t>
            </a:r>
            <a:r>
              <a:rPr sz="1800" i="1" b="1">
                <a:solidFill>
                  <a:srgbClr val="7030A0"/>
                </a:solidFill>
              </a:rPr>
              <a:t>deseos</a:t>
            </a:r>
            <a:r>
              <a:rPr sz="1800" i="1"/>
              <a:t> son...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e08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son las </a:t>
            </a:r>
            <a:r>
              <a:rPr sz="1800" b="1">
                <a:solidFill>
                  <a:srgbClr val="7030A0"/>
                </a:solidFill>
              </a:rPr>
              <a:t>necesidades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Las </a:t>
            </a:r>
            <a:r>
              <a:rPr sz="1800" i="1" b="1">
                <a:solidFill>
                  <a:srgbClr val="7030A0"/>
                </a:solidFill>
              </a:rPr>
              <a:t>necesidades</a:t>
            </a:r>
            <a:r>
              <a:rPr sz="1800" i="1"/>
              <a:t> son...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e08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e1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están relacionados los </a:t>
            </a:r>
            <a:r>
              <a:rPr sz="1800" b="1">
                <a:solidFill>
                  <a:srgbClr val="7030A0"/>
                </a:solidFill>
              </a:rPr>
              <a:t>deseos</a:t>
            </a:r>
            <a:r>
              <a:rPr sz="1800"/>
              <a:t> con las </a:t>
            </a:r>
            <a:r>
              <a:rPr sz="1800" b="1">
                <a:solidFill>
                  <a:srgbClr val="7030A0"/>
                </a:solidFill>
              </a:rPr>
              <a:t>necesidades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Los </a:t>
            </a:r>
            <a:r>
              <a:rPr sz="1800" i="1" b="1">
                <a:solidFill>
                  <a:srgbClr val="7030A0"/>
                </a:solidFill>
              </a:rPr>
              <a:t>deseos</a:t>
            </a:r>
            <a:r>
              <a:rPr sz="1800" i="1"/>
              <a:t> están relacionados con las </a:t>
            </a:r>
            <a:r>
              <a:rPr sz="1800" i="1" b="1">
                <a:solidFill>
                  <a:srgbClr val="7030A0"/>
                </a:solidFill>
              </a:rPr>
              <a:t>necesidades</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