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0.xml"/><Relationship Id="rId35" Type="http://schemas.openxmlformats.org/officeDocument/2006/relationships/slide" Target="slide11.xml"/><Relationship Id="rId36" Type="http://schemas.openxmlformats.org/officeDocument/2006/relationships/slide" Target="slide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0.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5.xml"/><Relationship Id="rId8" Type="http://schemas.openxmlformats.org/officeDocument/2006/relationships/slide" Target="slide16.xml"/><Relationship Id="rId9" Type="http://schemas.openxmlformats.org/officeDocument/2006/relationships/slide" Target="slide20.xml"/><Relationship Id="rId10" Type="http://schemas.openxmlformats.org/officeDocument/2006/relationships/slide" Target="slide21.xml"/><Relationship Id="rId11" Type="http://schemas.openxmlformats.org/officeDocument/2006/relationships/slide" Target="slide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5.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0.xml"/><Relationship Id="rId8" Type="http://schemas.openxmlformats.org/officeDocument/2006/relationships/image" Target="../media/image71.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6.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and/or share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Introduce the lesson language and connect to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build class-wide understanding of the term with their own definitions.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Discuss the exit ticket question, then answer it in writing or verbally.</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these at the beginning, middle, or end of a lesson, or for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and add these visuals to your unit word wall.</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1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Why do you think people from different cultures had different </a:t>
            </a:r>
            <a:r>
              <a:rPr sz="1800" b="1">
                <a:solidFill>
                  <a:srgbClr val="7030A0"/>
                </a:solidFill>
              </a:rPr>
              <a:t>wants</a:t>
            </a:r>
            <a:r>
              <a:rPr sz="1800"/>
              <a:t> in early Texas?</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People in early Texas had different </a:t>
            </a:r>
            <a:r>
              <a:rPr sz="1800" i="1" b="1">
                <a:solidFill>
                  <a:srgbClr val="7030A0"/>
                </a:solidFill>
              </a:rPr>
              <a:t>wants</a:t>
            </a:r>
            <a:r>
              <a:rPr sz="1800" i="1"/>
              <a: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wants</a:t>
            </a:r>
            <a:r>
              <a:rPr sz="2000" i="1"/>
              <a:t>
• My visual is…
• It relates to what I’ve learned about </a:t>
            </a:r>
            <a:r>
              <a:rPr b="1" i="1" sz="2000">
                <a:solidFill>
                  <a:srgbClr val="7030A0"/>
                </a:solidFill>
              </a:rPr>
              <a:t>wants</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32104"/>
            <a:ext cx="2697480" cy="841248"/>
          </a:xfrm>
          <a:prstGeom prst="rect">
            <a:avLst/>
          </a:prstGeom>
          <a:noFill/>
        </p:spPr>
        <p:txBody>
          <a:bodyPr wrap="square">
            <a:noAutofit/>
          </a:bodyPr>
          <a:lstStyle/>
          <a:p>
            <a:pPr>
              <a:defRPr/>
            </a:pPr>
            <a:r>
              <a:rPr sz="1300" i="0"/>
              <a:t>Why do you think people from different cultures had different </a:t>
            </a:r>
            <a:r>
              <a:rPr sz="1300" i="0" b="1">
                <a:solidFill>
                  <a:srgbClr val="7030A0"/>
                </a:solidFill>
              </a:rPr>
              <a:t>wants</a:t>
            </a:r>
            <a:r>
              <a:rPr sz="1300" i="0"/>
              <a:t> in early Texas?</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841248"/>
          </a:xfrm>
          <a:prstGeom prst="rect">
            <a:avLst/>
          </a:prstGeom>
          <a:noFill/>
        </p:spPr>
        <p:txBody>
          <a:bodyPr wrap="square">
            <a:noAutofit/>
          </a:bodyPr>
          <a:lstStyle/>
          <a:p>
            <a:pPr>
              <a:defRPr/>
            </a:pPr>
            <a:r>
              <a:rPr sz="1300" i="0"/>
              <a:t>Why do you think people from different cultures had different </a:t>
            </a:r>
            <a:r>
              <a:rPr sz="1300" i="0" b="1">
                <a:solidFill>
                  <a:srgbClr val="7030A0"/>
                </a:solidFill>
              </a:rPr>
              <a:t>wants</a:t>
            </a:r>
            <a:r>
              <a:rPr sz="1300" i="0"/>
              <a:t> in early Texas?</a:t>
            </a:r>
          </a:p>
        </p:txBody>
      </p:sp>
      <p:sp>
        <p:nvSpPr>
          <p:cNvPr id="6" name="TextBox 5"/>
          <p:cNvSpPr txBox="1"/>
          <p:nvPr/>
        </p:nvSpPr>
        <p:spPr>
          <a:xfrm>
            <a:off x="91440" y="2048256"/>
            <a:ext cx="1097280" cy="292608"/>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395728"/>
            <a:ext cx="2953512" cy="1490472"/>
          </a:xfrm>
          <a:prstGeom prst="rect">
            <a:avLst/>
          </a:prstGeom>
          <a:noFill/>
        </p:spPr>
        <p:txBody>
          <a:bodyPr wrap="square">
            <a:noAutofit/>
          </a:bodyPr>
          <a:lstStyle/>
          <a:p>
            <a:pPr>
              <a:defRPr/>
            </a:pPr>
            <a:r>
              <a:rPr sz="1500" i="1">
                <a:solidFill>
                  <a:srgbClr val="2E75B6"/>
                </a:solidFill>
              </a:rPr>
              <a:t>People in early Texas had different </a:t>
            </a:r>
            <a:r>
              <a:rPr sz="1500" i="1" b="1">
                <a:solidFill>
                  <a:srgbClr val="7030A0"/>
                </a:solidFill>
              </a:rPr>
              <a:t>wants</a:t>
            </a:r>
            <a:r>
              <a:rPr sz="1500" i="1">
                <a:solidFill>
                  <a:srgbClr val="2E75B6"/>
                </a:solidFill>
              </a:rPr>
              <a:t> because...</a:t>
            </a:r>
          </a:p>
        </p:txBody>
      </p:sp>
      <p:pic>
        <p:nvPicPr>
          <p:cNvPr id="8" name="Picture 7" descr="noun-write-1439720.png"/>
          <p:cNvPicPr>
            <a:picLocks noChangeAspect="1"/>
          </p:cNvPicPr>
          <p:nvPr/>
        </p:nvPicPr>
        <p:blipFill>
          <a:blip r:embed="rId3"/>
          <a:stretch>
            <a:fillRect/>
          </a:stretch>
        </p:blipFill>
        <p:spPr>
          <a:xfrm>
            <a:off x="923544" y="3310128"/>
            <a:ext cx="1207008" cy="12070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493776"/>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13816"/>
            <a:ext cx="2697480" cy="804672"/>
          </a:xfrm>
          <a:prstGeom prst="rect">
            <a:avLst/>
          </a:prstGeom>
          <a:noFill/>
        </p:spPr>
        <p:txBody>
          <a:bodyPr wrap="square">
            <a:noAutofit/>
          </a:bodyPr>
          <a:lstStyle/>
          <a:p>
            <a:pPr>
              <a:defRPr/>
            </a:pPr>
            <a:r>
              <a:rPr sz="1300" i="0"/>
              <a:t>Why do you think people from different cultures had different </a:t>
            </a:r>
            <a:r>
              <a:rPr sz="1300" i="0" b="1">
                <a:solidFill>
                  <a:srgbClr val="7030A0"/>
                </a:solidFill>
              </a:rPr>
              <a:t>wants</a:t>
            </a:r>
            <a:r>
              <a:rPr sz="1300" i="0"/>
              <a:t> in early Texas?</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Make a </a:t>
            </a:r>
            <a:r>
              <a:rPr sz="1800" b="1" u="sng">
                <a:solidFill>
                  <a:srgbClr val="2E75B6"/>
                </a:solidFill>
              </a:rPr>
              <a:t>Claim</a:t>
            </a:r>
            <a:r>
              <a:rPr sz="1800" b="0" u="sng"/>
              <a:t> with </a:t>
            </a:r>
            <a:r>
              <a:rPr sz="1800" b="1" u="sng">
                <a:solidFill>
                  <a:srgbClr val="548235"/>
                </a:solidFill>
              </a:rPr>
              <a:t>Reasoning:</a:t>
            </a:r>
          </a:p>
          <a:p>
            <a:pPr marL="256032" indent="-155448">
              <a:spcAft>
                <a:spcPts val="0"/>
              </a:spcAft>
              <a:buChar char="•"/>
              <a:defRPr sz="1800" i="1"/>
            </a:pPr>
            <a:r>
              <a:rPr sz="1800" i="1" u="sng"/>
              <a:t>Based on the fact that </a:t>
            </a:r>
            <a:r>
              <a:rPr sz="1800" i="1" u="sng">
                <a:solidFill>
                  <a:srgbClr val="C55A11"/>
                </a:solidFill>
              </a:rPr>
              <a:t>_______</a:t>
            </a:r>
            <a:r>
              <a:rPr sz="1800" i="1" u="none"/>
              <a:t>, </a:t>
            </a:r>
            <a:r>
              <a:rPr sz="1800" i="1" u="none">
                <a:solidFill>
                  <a:srgbClr val="2E75B6"/>
                </a:solidFill>
              </a:rPr>
              <a:t>I infer that...</a:t>
            </a:r>
            <a:r>
              <a:rPr sz="1800" i="1" u="none"/>
              <a:t> because...</a:t>
            </a:r>
          </a:p>
          <a:p>
            <a:pPr marL="256032" indent="-155448">
              <a:spcAft>
                <a:spcPts val="0"/>
              </a:spcAft>
              <a:buChar char="•"/>
              <a:defRPr sz="1800" i="1"/>
            </a:pPr>
            <a:r>
              <a:rPr sz="1800" i="1" u="sng">
                <a:solidFill>
                  <a:srgbClr val="C55A11"/>
                </a:solidFill>
              </a:rPr>
              <a:t>_______</a:t>
            </a:r>
            <a:r>
              <a:rPr sz="1800" i="1" u="none">
                <a:solidFill>
                  <a:srgbClr val="2E75B6"/>
                </a:solidFill>
              </a:rPr>
              <a:t> means that...</a:t>
            </a:r>
            <a:r>
              <a:rPr sz="1800" i="1" u="none"/>
              <a:t> because...</a:t>
            </a:r>
          </a:p>
          <a:p>
            <a:pPr marL="256032" indent="-155448">
              <a:spcAft>
                <a:spcPts val="0"/>
              </a:spcAft>
              <a:buChar char="•"/>
              <a:defRPr sz="1800" i="1"/>
            </a:pPr>
            <a:r>
              <a:rPr sz="1800" i="1" u="none"/>
              <a:t>I see </a:t>
            </a:r>
            <a:r>
              <a:rPr sz="1800" i="1" u="sng">
                <a:solidFill>
                  <a:srgbClr val="C55A11"/>
                </a:solidFill>
              </a:rPr>
              <a:t>_______.</a:t>
            </a:r>
            <a:r>
              <a:rPr sz="1800" i="1" u="none">
                <a:solidFill>
                  <a:srgbClr val="2E75B6"/>
                </a:solidFill>
              </a:rPr>
              <a:t> This supports my claim that...</a:t>
            </a:r>
            <a:r>
              <a:rPr sz="1800" i="1" u="none"/>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are </a:t>
            </a:r>
            <a:r>
              <a:rPr sz="1100" b="1">
                <a:solidFill>
                  <a:srgbClr val="7030A0"/>
                </a:solidFill>
              </a:rPr>
              <a:t>wants</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b="1">
                <a:solidFill>
                  <a:srgbClr val="7030A0"/>
                </a:solidFill>
              </a:rPr>
              <a:t>Wants</a:t>
            </a:r>
            <a:r>
              <a:rPr sz="1100" i="1"/>
              <a:t> are...</a:t>
            </a:r>
          </a:p>
        </p:txBody>
      </p:sp>
      <p:pic>
        <p:nvPicPr>
          <p:cNvPr id="9" name="Picture 8" descr="Soc4101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wants</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Reminder!</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83w.png"/>
          <p:cNvPicPr>
            <a:picLocks noChangeAspect="1"/>
          </p:cNvPicPr>
          <p:nvPr/>
        </p:nvPicPr>
        <p:blipFill>
          <a:blip r:embed="rId9"/>
          <a:stretch>
            <a:fillRect/>
          </a:stretch>
        </p:blipFill>
        <p:spPr>
          <a:xfrm>
            <a:off x="4873752" y="658368"/>
            <a:ext cx="1435608"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wants...</a:t>
            </a:r>
            <a:r>
              <a:rPr i="1"/>
              <a:t>
From this visual, I can infer… </a:t>
            </a:r>
            <a:r>
              <a:t>(use </a:t>
            </a:r>
            <a:r>
              <a:rPr b="1">
                <a:solidFill>
                  <a:srgbClr val="7030A0"/>
                </a:solidFill>
              </a:rPr>
              <a:t>wants</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101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wants</a:t>
            </a:r>
            <a:r>
              <a:t>. Include 3-5 other vocabulary words in your paragraph. You may include the following stems:</a:t>
            </a:r>
          </a:p>
          <a:p>
            <a:pPr marL="182880" indent="-128016">
              <a:spcAft>
                <a:spcPts val="0"/>
              </a:spcAft>
              <a:buChar char="•"/>
            </a:pPr>
            <a:r>
              <a:rPr sz="2000" i="1" b="1">
                <a:solidFill>
                  <a:srgbClr val="7030A0"/>
                </a:solidFill>
              </a:rPr>
              <a:t>Wants</a:t>
            </a:r>
            <a:r>
              <a:rPr sz="2000" i="1"/>
              <a:t> are...</a:t>
            </a:r>
          </a:p>
          <a:p>
            <a:pPr marL="182880" indent="-128016">
              <a:spcAft>
                <a:spcPts val="0"/>
              </a:spcAft>
              <a:buChar char="•"/>
            </a:pPr>
            <a:r>
              <a:rPr sz="2000" i="1" b="1">
                <a:solidFill>
                  <a:srgbClr val="7030A0"/>
                </a:solidFill>
              </a:rPr>
              <a:t>Wants</a:t>
            </a:r>
            <a:r>
              <a:rPr sz="2000" i="1"/>
              <a:t> are related to </a:t>
            </a:r>
            <a:r>
              <a:rPr sz="2000" i="1" b="1">
                <a:solidFill>
                  <a:srgbClr val="7030A0"/>
                </a:solidFill>
              </a:rPr>
              <a:t>needs</a:t>
            </a:r>
            <a:r>
              <a:rPr sz="2000" i="1"/>
              <a:t> because ...</a:t>
            </a:r>
          </a:p>
          <a:p>
            <a:pPr marL="182880" indent="-128016">
              <a:spcAft>
                <a:spcPts val="0"/>
              </a:spcAft>
              <a:buChar char="•"/>
            </a:pPr>
            <a:r>
              <a:rPr sz="2000" i="1"/>
              <a:t>People in early Texas had different </a:t>
            </a:r>
            <a:r>
              <a:rPr sz="2000" i="1" b="1">
                <a:solidFill>
                  <a:srgbClr val="7030A0"/>
                </a:solidFill>
              </a:rPr>
              <a:t>wants</a:t>
            </a:r>
            <a:r>
              <a:rPr sz="2000" i="1"/>
              <a:t> because...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1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1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thinks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wants</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402336"/>
          </a:xfrm>
          <a:prstGeom prst="rect">
            <a:avLst/>
          </a:prstGeom>
          <a:noFill/>
        </p:spPr>
        <p:txBody>
          <a:bodyPr wrap="square">
            <a:noAutofit/>
          </a:bodyPr>
          <a:lstStyle/>
          <a:p>
            <a:pPr>
              <a:defRPr sz="2000"/>
            </a:pPr>
            <a:r>
              <a:rPr sz="2000">
                <a:solidFill>
                  <a:srgbClr val="000000"/>
                </a:solidFill>
              </a:rPr>
              <a:t>Today we will talk about </a:t>
            </a:r>
            <a:r>
              <a:rPr sz="2000" b="1">
                <a:solidFill>
                  <a:srgbClr val="7030A0"/>
                </a:solidFill>
              </a:rPr>
              <a:t>wants</a:t>
            </a:r>
            <a:r>
              <a:rPr sz="20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500"/>
            </a:pPr>
            <a:r>
              <a:rPr sz="1500"/>
              <a:t>Why do you think people from different cultures had different </a:t>
            </a:r>
            <a:r>
              <a:rPr sz="1500" b="1">
                <a:solidFill>
                  <a:srgbClr val="7030A0"/>
                </a:solidFill>
              </a:rPr>
              <a:t>wants</a:t>
            </a:r>
            <a:r>
              <a:rPr sz="1500"/>
              <a:t> in early Texas?</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sz="1700"/>
            </a:pPr>
            <a:r>
              <a:rPr sz="1700" i="1"/>
              <a:t>People in early Texas had different </a:t>
            </a:r>
            <a:r>
              <a:rPr sz="1700" i="1" b="1">
                <a:solidFill>
                  <a:srgbClr val="7030A0"/>
                </a:solidFill>
              </a:rPr>
              <a:t>wants</a:t>
            </a:r>
            <a:r>
              <a:rPr sz="1700" i="1"/>
              <a:t> because...</a:t>
            </a:r>
          </a:p>
        </p:txBody>
      </p:sp>
      <p:pic>
        <p:nvPicPr>
          <p:cNvPr id="38" name="Picture 37" descr="Soc4101w.png"/>
          <p:cNvPicPr>
            <a:picLocks noChangeAspect="1"/>
          </p:cNvPicPr>
          <p:nvPr/>
        </p:nvPicPr>
        <p:blipFill>
          <a:blip r:embed="rId23"/>
          <a:stretch>
            <a:fillRect/>
          </a:stretch>
        </p:blipFill>
        <p:spPr>
          <a:xfrm>
            <a:off x="9144000" y="1133856"/>
            <a:ext cx="3054096" cy="2286000"/>
          </a:xfrm>
          <a:prstGeom prst="rect">
            <a:avLst/>
          </a:prstGeom>
        </p:spPr>
      </p:pic>
      <p:pic>
        <p:nvPicPr>
          <p:cNvPr id="39" name="Picture 38" descr="Soc4083w.png"/>
          <p:cNvPicPr>
            <a:picLocks noChangeAspect="1"/>
          </p:cNvPicPr>
          <p:nvPr/>
        </p:nvPicPr>
        <p:blipFill>
          <a:blip r:embed="rId24"/>
          <a:stretch>
            <a:fillRect/>
          </a:stretch>
        </p:blipFill>
        <p:spPr>
          <a:xfrm>
            <a:off x="9144000" y="3438144"/>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1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are </a:t>
            </a:r>
            <a:r>
              <a:rPr sz="1800" b="1">
                <a:solidFill>
                  <a:srgbClr val="7030A0"/>
                </a:solidFill>
              </a:rPr>
              <a:t>wants</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Wants</a:t>
            </a:r>
            <a:r>
              <a:rPr sz="1800" i="1"/>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8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are </a:t>
            </a:r>
            <a:r>
              <a:rPr sz="1800" b="1">
                <a:solidFill>
                  <a:srgbClr val="7030A0"/>
                </a:solidFill>
              </a:rPr>
              <a:t>needs</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Needs</a:t>
            </a:r>
            <a:r>
              <a:rPr sz="1800" i="1"/>
              <a:t> are...</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8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1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Relational Question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How are </a:t>
            </a:r>
            <a:r>
              <a:rPr sz="1800" b="1">
                <a:solidFill>
                  <a:srgbClr val="7030A0"/>
                </a:solidFill>
              </a:rPr>
              <a:t>wants</a:t>
            </a:r>
            <a:r>
              <a:rPr sz="1800"/>
              <a:t> related to </a:t>
            </a:r>
            <a:r>
              <a:rPr sz="1800" b="1">
                <a:solidFill>
                  <a:srgbClr val="7030A0"/>
                </a:solidFill>
              </a:rPr>
              <a:t>needs</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b="1">
                <a:solidFill>
                  <a:srgbClr val="7030A0"/>
                </a:solidFill>
              </a:rPr>
              <a:t>Wants</a:t>
            </a:r>
            <a:r>
              <a:rPr sz="1800" i="1"/>
              <a:t> are related to </a:t>
            </a:r>
            <a:r>
              <a:rPr sz="1800" i="1" b="1">
                <a:solidFill>
                  <a:srgbClr val="7030A0"/>
                </a:solidFill>
              </a:rPr>
              <a:t>needs</a:t>
            </a:r>
            <a:r>
              <a:rPr sz="1800" i="1"/>
              <a:t> because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