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Make a connection to “proton” and write “atoms contain protons” next to the connecting line.</a:t>
            </a:r>
          </a:p>
          <a:p>
            <a:r>
              <a:t>Make a connection to “molecule” and write “atoms make up molecules” next to the connecting line.</a:t>
            </a:r>
          </a:p>
          <a:p>
            <a:r>
              <a:t>Make a connection to “matter” and write “atoms are the smallest units of matter” next to the connecting line.</a:t>
            </a:r>
          </a:p>
          <a:p>
            <a:r>
              <a:t>Make a connection to “nucleus” and write “the center of an atom is the nucleus” next to the connecting line.</a:t>
            </a:r>
          </a:p>
          <a:p/>
          <a:p>
            <a:r>
              <a:t>Alternatively, students can create a custom Vocab Connection Web (Teaching Science to English Learners by Fleenor and Beene, 2019, p.53) in which any connection can be made between any two words – there does not have a to a “central” word.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p>
            <a:r>
              <a:t>We recommend having students share whole-group and then extending what they noticed and wondered using questions like this:</a:t>
            </a:r>
          </a:p>
          <a:p>
            <a:r>
              <a:t>• So you're saying...</a:t>
            </a:r>
          </a:p>
          <a:p>
            <a:r>
              <a:t>• Did anybody else notice...?</a:t>
            </a:r>
          </a:p>
          <a:p>
            <a:r>
              <a:t>• I also noticed that. Why do you think that...?</a:t>
            </a:r>
          </a:p>
          <a:p>
            <a:r>
              <a:t>• I didn't hear anyone mention... did anyone notice...?</a:t>
            </a:r>
          </a:p>
          <a:p/>
          <a:p>
            <a:r>
              <a:t>• So you were wondering about...</a:t>
            </a:r>
          </a:p>
          <a:p>
            <a:r>
              <a:t>• Why were you wondering that?</a:t>
            </a:r>
          </a:p>
          <a:p>
            <a:r>
              <a:t>• That's interesting because...</a:t>
            </a:r>
          </a:p>
          <a:p>
            <a:r>
              <a:t>• Did anyone wonder about...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There are several different styles of writing objectives, and please adjust these objectives to meet the norms of your campus or district. Our approach is to make objectives simple so that energy can be focused on the student interaction with the objectives.
This activity is called Gearing Up for the Guiding Question and is described in more detail in Teaching Science to English Learners by Stephen Fleenor and Tina Beene (p.24-25).</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0.xml"/><Relationship Id="rId35" Type="http://schemas.openxmlformats.org/officeDocument/2006/relationships/slide" Target="slide11.xml"/><Relationship Id="rId36" Type="http://schemas.openxmlformats.org/officeDocument/2006/relationships/slide" Target="slide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0.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0.png"/><Relationship Id="rId22" Type="http://schemas.openxmlformats.org/officeDocument/2006/relationships/image" Target="../media/image61.png"/><Relationship Id="rId23" Type="http://schemas.openxmlformats.org/officeDocument/2006/relationships/image" Target="../media/image62.png"/><Relationship Id="rId24"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slide" Target="slide12.xml"/><Relationship Id="rId6" Type="http://schemas.openxmlformats.org/officeDocument/2006/relationships/slide" Target="slide14.xml"/><Relationship Id="rId7" Type="http://schemas.openxmlformats.org/officeDocument/2006/relationships/slide" Target="slide15.xml"/><Relationship Id="rId8" Type="http://schemas.openxmlformats.org/officeDocument/2006/relationships/slide" Target="slide16.xml"/><Relationship Id="rId9" Type="http://schemas.openxmlformats.org/officeDocument/2006/relationships/slide" Target="slide20.xml"/><Relationship Id="rId10" Type="http://schemas.openxmlformats.org/officeDocument/2006/relationships/slide" Target="slide21.xml"/><Relationship Id="rId11" Type="http://schemas.openxmlformats.org/officeDocument/2006/relationships/slide" Target="slide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5.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0.xml"/><Relationship Id="rId8" Type="http://schemas.openxmlformats.org/officeDocument/2006/relationships/image" Target="../media/image71.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6.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6.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Navigating This Lesson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Notes for the Teacher</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How to structure conversations and accommodate for students learning English.</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Warm-Up</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Have students write and/or share what they notice and wonder about the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Objectives Conversation</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Introduce the lesson language and connect to the exit ticket question.</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Observational Conversation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Students build class-wide understanding of the term with their own definitions.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Relational Conversation</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Describe the relationship between this term and another key term.</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Inferential Conversation + Exit Ticket</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Discuss the exit ticket question, then answer it in writing or verbally.</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Extension Activities</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these at the beginning, middle, or end of a lesson, or for review.</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Word Wall Visuals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Print and add these visuals to your unit word wall.</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Show 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103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Inferential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are some </a:t>
            </a:r>
            <a:r>
              <a:rPr sz="1800" b="1">
                <a:solidFill>
                  <a:srgbClr val="7030A0"/>
                </a:solidFill>
              </a:rPr>
              <a:t>wants</a:t>
            </a:r>
            <a:r>
              <a:rPr sz="1800"/>
              <a:t> you have?</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Some </a:t>
            </a:r>
            <a:r>
              <a:rPr sz="1800" i="1" b="1">
                <a:solidFill>
                  <a:srgbClr val="7030A0"/>
                </a:solidFill>
              </a:rPr>
              <a:t>wants</a:t>
            </a:r>
            <a:r>
              <a:rPr sz="1800" i="1"/>
              <a:t> I have are…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an alternative closure/exit ticket to the lesson. Have students write everything they’ve learned about the vocabulary word, structured with the sentence stems of their structured conversations and key vocabulary.</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Jump to this slide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wants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square">
            <a:noAutofit/>
          </a:bodyPr>
          <a:lstStyle/>
          <a:p>
            <a:pPr algn="ctr">
              <a:defRPr sz="8000">
                <a:solidFill>
                  <a:srgbClr val="7030A0"/>
                </a:solidFill>
              </a:defRPr>
            </a:pPr>
            <a:r>
              <a:rPr/>
              <a:t>wants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wants</a:t>
            </a:r>
            <a:r>
              <a:rPr sz="2000" i="1"/>
              <a:t>
• My visual is…
• It relates to what I’ve learned about </a:t>
            </a:r>
            <a:r>
              <a:rPr b="1" i="1" sz="2000">
                <a:solidFill>
                  <a:srgbClr val="7030A0"/>
                </a:solidFill>
              </a:rPr>
              <a:t>wants</a:t>
            </a:r>
            <a:r>
              <a:rPr sz="2000"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wants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wants.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Fill It In</a:t>
            </a:r>
          </a:p>
        </p:txBody>
      </p:sp>
      <p:sp>
        <p:nvSpPr>
          <p:cNvPr id="4" name="TextBox 3"/>
          <p:cNvSpPr txBox="1"/>
          <p:nvPr/>
        </p:nvSpPr>
        <p:spPr>
          <a:xfrm>
            <a:off x="1" y="365760"/>
            <a:ext cx="3044952" cy="1764792"/>
          </a:xfrm>
          <a:prstGeom prst="rect">
            <a:avLst/>
          </a:prstGeom>
          <a:noFill/>
        </p:spPr>
        <p:txBody>
          <a:bodyPr wrap="square">
            <a:noAutofit/>
          </a:bodyPr>
          <a:lstStyle/>
          <a:p>
            <a:pPr>
              <a:defRPr sz="1500"/>
            </a:pPr>
            <a:r>
              <a:rPr sz="1500"/>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Choose a question:</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One thing I don't know is...</a:t>
            </a:r>
          </a:p>
          <a:p>
            <a:pPr marL="256032" indent="-155448">
              <a:spcAft>
                <a:spcPts val="1000"/>
              </a:spcAft>
              <a:buChar char="•"/>
              <a:defRPr sz="1800" i="1"/>
            </a:pPr>
            <a:r>
              <a:rPr sz="1800" i="1"/>
              <a:t>One thing I wonder is...</a:t>
            </a:r>
          </a:p>
          <a:p>
            <a:pPr marL="256032" indent="-155448">
              <a:spcAft>
                <a:spcPts val="1000"/>
              </a:spcAft>
              <a:buChar char="•"/>
              <a:defRPr sz="1800" i="1"/>
            </a:pPr>
            <a:r>
              <a:rPr sz="1800" i="1"/>
              <a:t>I did not understand when we talked about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886968"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1956816"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Signal: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Share: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832104"/>
            <a:ext cx="2697480" cy="841248"/>
          </a:xfrm>
          <a:prstGeom prst="rect">
            <a:avLst/>
          </a:prstGeom>
          <a:noFill/>
        </p:spPr>
        <p:txBody>
          <a:bodyPr wrap="square">
            <a:noAutofit/>
          </a:bodyPr>
          <a:lstStyle/>
          <a:p>
            <a:pPr>
              <a:defRPr/>
            </a:pPr>
            <a:r>
              <a:rPr sz="1700" i="0"/>
              <a:t>What are some </a:t>
            </a:r>
            <a:r>
              <a:rPr sz="1700" i="0" b="1">
                <a:solidFill>
                  <a:srgbClr val="7030A0"/>
                </a:solidFill>
              </a:rPr>
              <a:t>wants</a:t>
            </a:r>
            <a:r>
              <a:rPr sz="1700" i="0"/>
              <a:t> you have?</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Provide </a:t>
            </a:r>
            <a:r>
              <a:rPr sz="1800" b="1" u="sng">
                <a:solidFill>
                  <a:srgbClr val="C55A11"/>
                </a:solidFill>
              </a:rPr>
              <a:t>Evidence:</a:t>
            </a:r>
          </a:p>
          <a:p>
            <a:pPr marL="256032" indent="-155448">
              <a:spcAft>
                <a:spcPts val="0"/>
              </a:spcAft>
              <a:buChar char="•"/>
              <a:defRPr sz="1800" i="1">
                <a:solidFill>
                  <a:srgbClr val="C55A11"/>
                </a:solidFill>
              </a:defRPr>
            </a:pPr>
            <a:r>
              <a:rPr sz="1800" i="1">
                <a:solidFill>
                  <a:srgbClr val="C55A11"/>
                </a:solidFill>
              </a:rPr>
              <a:t>I see that...</a:t>
            </a:r>
          </a:p>
          <a:p>
            <a:pPr marL="256032" indent="-155448">
              <a:spcAft>
                <a:spcPts val="0"/>
              </a:spcAft>
              <a:buChar char="•"/>
              <a:defRPr sz="1800" i="1">
                <a:solidFill>
                  <a:srgbClr val="C55A11"/>
                </a:solidFill>
              </a:defRPr>
            </a:pPr>
            <a:r>
              <a:rPr sz="1800" i="1">
                <a:solidFill>
                  <a:srgbClr val="C55A11"/>
                </a:solidFill>
              </a:rPr>
              <a:t>I know that...</a:t>
            </a:r>
          </a:p>
          <a:p>
            <a:pPr marL="256032" indent="-155448">
              <a:spcAft>
                <a:spcPts val="0"/>
              </a:spcAft>
              <a:buChar char="•"/>
              <a:defRPr sz="1800" i="1">
                <a:solidFill>
                  <a:srgbClr val="C55A11"/>
                </a:solidFill>
              </a:defRPr>
            </a:pPr>
            <a:r>
              <a:rPr sz="1800" i="1">
                <a:solidFill>
                  <a:srgbClr val="C55A11"/>
                </a:solidFill>
              </a:rPr>
              <a:t>I read that...</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78407"/>
            <a:ext cx="2697480" cy="841248"/>
          </a:xfrm>
          <a:prstGeom prst="rect">
            <a:avLst/>
          </a:prstGeom>
          <a:noFill/>
        </p:spPr>
        <p:txBody>
          <a:bodyPr wrap="square">
            <a:noAutofit/>
          </a:bodyPr>
          <a:lstStyle/>
          <a:p>
            <a:pPr>
              <a:defRPr/>
            </a:pPr>
            <a:r>
              <a:rPr sz="1700" i="0"/>
              <a:t>What are some </a:t>
            </a:r>
            <a:r>
              <a:rPr sz="1700" i="0" b="1">
                <a:solidFill>
                  <a:srgbClr val="7030A0"/>
                </a:solidFill>
              </a:rPr>
              <a:t>wants</a:t>
            </a:r>
            <a:r>
              <a:rPr sz="1700" i="0"/>
              <a:t> you have?</a:t>
            </a:r>
          </a:p>
        </p:txBody>
      </p:sp>
      <p:sp>
        <p:nvSpPr>
          <p:cNvPr id="6" name="TextBox 5"/>
          <p:cNvSpPr txBox="1"/>
          <p:nvPr/>
        </p:nvSpPr>
        <p:spPr>
          <a:xfrm>
            <a:off x="91440" y="2048256"/>
            <a:ext cx="1097280" cy="292608"/>
          </a:xfrm>
          <a:prstGeom prst="rect">
            <a:avLst/>
          </a:prstGeom>
          <a:noFill/>
        </p:spPr>
        <p:txBody>
          <a:bodyPr wrap="none">
            <a:spAutoFit/>
          </a:bodyPr>
          <a:lstStyle/>
          <a:p>
            <a:pPr>
              <a:defRPr sz="1800" b="1" i="0" u="sng">
                <a:solidFill>
                  <a:srgbClr val="2E75B6"/>
                </a:solidFill>
              </a:defRPr>
            </a:pPr>
            <a:r>
              <a:t>Claim</a:t>
            </a:r>
          </a:p>
        </p:txBody>
      </p:sp>
      <p:sp>
        <p:nvSpPr>
          <p:cNvPr id="7" name="__dynamic_autofit__TextBox 6"/>
          <p:cNvSpPr txBox="1"/>
          <p:nvPr/>
        </p:nvSpPr>
        <p:spPr>
          <a:xfrm>
            <a:off x="91440" y="2395728"/>
            <a:ext cx="2953512" cy="1490472"/>
          </a:xfrm>
          <a:prstGeom prst="rect">
            <a:avLst/>
          </a:prstGeom>
          <a:noFill/>
        </p:spPr>
        <p:txBody>
          <a:bodyPr wrap="square">
            <a:noAutofit/>
          </a:bodyPr>
          <a:lstStyle/>
          <a:p>
            <a:pPr>
              <a:defRPr/>
            </a:pPr>
            <a:r>
              <a:rPr sz="1700" i="1">
                <a:solidFill>
                  <a:srgbClr val="2E75B6"/>
                </a:solidFill>
              </a:rPr>
              <a:t>Some </a:t>
            </a:r>
            <a:r>
              <a:rPr sz="1700" i="1" b="1">
                <a:solidFill>
                  <a:srgbClr val="7030A0"/>
                </a:solidFill>
              </a:rPr>
              <a:t>wants</a:t>
            </a:r>
            <a:r>
              <a:rPr sz="1700" i="1">
                <a:solidFill>
                  <a:srgbClr val="2E75B6"/>
                </a:solidFill>
              </a:rPr>
              <a:t> I have are… because…</a:t>
            </a:r>
          </a:p>
        </p:txBody>
      </p:sp>
      <p:pic>
        <p:nvPicPr>
          <p:cNvPr id="8" name="Picture 7" descr="noun-write-1439720.png"/>
          <p:cNvPicPr>
            <a:picLocks noChangeAspect="1"/>
          </p:cNvPicPr>
          <p:nvPr/>
        </p:nvPicPr>
        <p:blipFill>
          <a:blip r:embed="rId3"/>
          <a:stretch>
            <a:fillRect/>
          </a:stretch>
        </p:blipFill>
        <p:spPr>
          <a:xfrm>
            <a:off x="923544" y="3310128"/>
            <a:ext cx="1207008" cy="12070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493776"/>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813816"/>
            <a:ext cx="2697480" cy="804672"/>
          </a:xfrm>
          <a:prstGeom prst="rect">
            <a:avLst/>
          </a:prstGeom>
          <a:noFill/>
        </p:spPr>
        <p:txBody>
          <a:bodyPr wrap="square">
            <a:noAutofit/>
          </a:bodyPr>
          <a:lstStyle/>
          <a:p>
            <a:pPr>
              <a:defRPr/>
            </a:pPr>
            <a:r>
              <a:rPr sz="1700" i="0"/>
              <a:t>What are some </a:t>
            </a:r>
            <a:r>
              <a:rPr sz="1700" i="0" b="1">
                <a:solidFill>
                  <a:srgbClr val="7030A0"/>
                </a:solidFill>
              </a:rPr>
              <a:t>wants</a:t>
            </a:r>
            <a:r>
              <a:rPr sz="1700" i="0"/>
              <a:t> you have?</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Make a </a:t>
            </a:r>
            <a:r>
              <a:rPr sz="1800" b="1" u="sng">
                <a:solidFill>
                  <a:srgbClr val="2E75B6"/>
                </a:solidFill>
              </a:rPr>
              <a:t>Claim</a:t>
            </a:r>
            <a:r>
              <a:rPr sz="1800" b="0" u="sng"/>
              <a:t> with </a:t>
            </a:r>
            <a:r>
              <a:rPr sz="1800" b="1" u="sng">
                <a:solidFill>
                  <a:srgbClr val="548235"/>
                </a:solidFill>
              </a:rPr>
              <a:t>Reasoning:</a:t>
            </a:r>
          </a:p>
          <a:p>
            <a:pPr marL="256032" indent="-155448">
              <a:spcAft>
                <a:spcPts val="0"/>
              </a:spcAft>
              <a:buChar char="•"/>
              <a:defRPr sz="1800" i="1"/>
            </a:pPr>
            <a:r>
              <a:rPr sz="1800" i="1" u="sng"/>
              <a:t>Based on the fact that </a:t>
            </a:r>
            <a:r>
              <a:rPr sz="1800" i="1" u="sng">
                <a:solidFill>
                  <a:srgbClr val="C55A11"/>
                </a:solidFill>
              </a:rPr>
              <a:t>_______</a:t>
            </a:r>
            <a:r>
              <a:rPr sz="1800" i="1" u="none"/>
              <a:t>, </a:t>
            </a:r>
            <a:r>
              <a:rPr sz="1800" i="1" u="none">
                <a:solidFill>
                  <a:srgbClr val="2E75B6"/>
                </a:solidFill>
              </a:rPr>
              <a:t>I infer that...</a:t>
            </a:r>
            <a:r>
              <a:rPr sz="1800" i="1" u="none"/>
              <a:t> because...</a:t>
            </a:r>
          </a:p>
          <a:p>
            <a:pPr marL="256032" indent="-155448">
              <a:spcAft>
                <a:spcPts val="0"/>
              </a:spcAft>
              <a:buChar char="•"/>
              <a:defRPr sz="1800" i="1"/>
            </a:pPr>
            <a:r>
              <a:rPr sz="1800" i="1" u="sng">
                <a:solidFill>
                  <a:srgbClr val="C55A11"/>
                </a:solidFill>
              </a:rPr>
              <a:t>_______</a:t>
            </a:r>
            <a:r>
              <a:rPr sz="1800" i="1" u="none">
                <a:solidFill>
                  <a:srgbClr val="2E75B6"/>
                </a:solidFill>
              </a:rPr>
              <a:t> means that...</a:t>
            </a:r>
            <a:r>
              <a:rPr sz="1800" i="1" u="none"/>
              <a:t> because...</a:t>
            </a:r>
          </a:p>
          <a:p>
            <a:pPr marL="256032" indent="-155448">
              <a:spcAft>
                <a:spcPts val="0"/>
              </a:spcAft>
              <a:buChar char="•"/>
              <a:defRPr sz="1800" i="1"/>
            </a:pPr>
            <a:r>
              <a:rPr sz="1800" i="1" u="none"/>
              <a:t>I see </a:t>
            </a:r>
            <a:r>
              <a:rPr sz="1800" i="1" u="sng">
                <a:solidFill>
                  <a:srgbClr val="C55A11"/>
                </a:solidFill>
              </a:rPr>
              <a:t>_______.</a:t>
            </a:r>
            <a:r>
              <a:rPr sz="1800" i="1" u="none">
                <a:solidFill>
                  <a:srgbClr val="2E75B6"/>
                </a:solidFill>
              </a:rPr>
              <a:t> This supports my claim that...</a:t>
            </a:r>
            <a:r>
              <a:rPr sz="1800" i="1" u="none"/>
              <a:t> because...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Structuring Conversations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This may sound like...</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What are </a:t>
            </a:r>
            <a:r>
              <a:rPr sz="1100" b="1">
                <a:solidFill>
                  <a:srgbClr val="7030A0"/>
                </a:solidFill>
              </a:rPr>
              <a:t>wants</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b="1">
                <a:solidFill>
                  <a:srgbClr val="7030A0"/>
                </a:solidFill>
              </a:rPr>
              <a:t>Wants</a:t>
            </a:r>
            <a:r>
              <a:rPr sz="1100" i="1"/>
              <a:t> are…</a:t>
            </a:r>
          </a:p>
        </p:txBody>
      </p:sp>
      <p:pic>
        <p:nvPicPr>
          <p:cNvPr id="9" name="Picture 8" descr="Soc1038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Class, let’s pronounce this word out loud: (read </a:t>
            </a:r>
            <a:r>
              <a:rPr sz="1600" b="1" i="0" u="none">
                <a:solidFill>
                  <a:srgbClr val="7030A0"/>
                </a:solidFill>
              </a:rPr>
              <a:t>wants</a:t>
            </a:r>
            <a:r>
              <a:rPr sz="1600" b="1" i="0" u="none"/>
              <a:t> out loud slowly).</a:t>
            </a:r>
          </a:p>
          <a:p>
            <a:pPr marL="283464" indent="-201168">
              <a:spcAft>
                <a:spcPts val="600"/>
              </a:spcAft>
              <a:buAutoNum type="arabicPeriod" startAt="2"/>
            </a:pPr>
            <a:r>
              <a:rPr sz="1600" b="1" i="0" u="none"/>
              <a:t>Can everybody </a:t>
            </a:r>
            <a:r>
              <a:rPr sz="1600" b="1" i="0" u="none">
                <a:solidFill>
                  <a:srgbClr val="0070C0"/>
                </a:solidFill>
              </a:rPr>
              <a:t>_______ </a:t>
            </a:r>
            <a:r>
              <a:rPr sz="1600" b="1" i="0" u="none">
                <a:solidFill>
                  <a:srgbClr val="0070C0"/>
                </a:solidFill>
              </a:rPr>
              <a:t>(signal)</a:t>
            </a:r>
            <a:r>
              <a:rPr sz="1600" b="1" i="0" u="none"/>
              <a:t>? Think about this question. When you are ready to finish this sentence, </a:t>
            </a:r>
            <a:r>
              <a:rPr sz="1600" b="1" i="0" u="none">
                <a:solidFill>
                  <a:srgbClr val="009999"/>
                </a:solidFill>
              </a:rPr>
              <a:t>_______ </a:t>
            </a:r>
            <a:r>
              <a:rPr sz="1600" b="1" i="0" u="none">
                <a:solidFill>
                  <a:srgbClr val="009999"/>
                </a:solidFill>
              </a:rPr>
              <a:t>(stem)</a:t>
            </a:r>
            <a:r>
              <a:rPr sz="1600" b="1" i="0" u="none"/>
              <a:t>, show me by </a:t>
            </a:r>
            <a:r>
              <a:rPr sz="1600" b="1" i="0" u="none">
                <a:solidFill>
                  <a:srgbClr val="0070C0"/>
                </a:solidFill>
              </a:rPr>
              <a:t>_______ </a:t>
            </a:r>
            <a:r>
              <a:rPr sz="1600" b="1" i="0" u="none">
                <a:solidFill>
                  <a:srgbClr val="0070C0"/>
                </a:solidFill>
              </a:rPr>
              <a:t>(undo the signal).</a:t>
            </a:r>
          </a:p>
          <a:p>
            <a:pPr marL="283464" indent="-201168">
              <a:spcAft>
                <a:spcPts val="600"/>
              </a:spcAft>
              <a:buAutoNum type="arabicPeriod" startAt="3"/>
            </a:pPr>
            <a:r>
              <a:rPr sz="1600" b="1" i="0" u="none"/>
              <a:t>You are going to share with </a:t>
            </a:r>
            <a:r>
              <a:rPr sz="1600" b="1" i="0" u="none">
                <a:solidFill>
                  <a:srgbClr val="548235"/>
                </a:solidFill>
              </a:rPr>
              <a:t>_______ </a:t>
            </a:r>
            <a:r>
              <a:rPr sz="1600" b="1" i="0" u="none">
                <a:solidFill>
                  <a:srgbClr val="548235"/>
                </a:solidFill>
              </a:rPr>
              <a:t>(share)</a:t>
            </a:r>
            <a:r>
              <a:rPr sz="1600" b="1" i="0" u="none"/>
              <a:t>. The person in your group that will go first is </a:t>
            </a:r>
            <a:r>
              <a:rPr sz="1600" b="1" i="0" u="none">
                <a:solidFill>
                  <a:srgbClr val="BF9000"/>
                </a:solidFill>
              </a:rPr>
              <a:t>_______.</a:t>
            </a:r>
          </a:p>
          <a:p>
            <a:pPr marL="283464" indent="-201168">
              <a:spcAft>
                <a:spcPts val="600"/>
              </a:spcAft>
              <a:buAutoNum type="arabicPeriod" startAt="4"/>
            </a:pPr>
            <a:r>
              <a:rPr sz="1600" b="1" i="0" u="none"/>
              <a:t>I’m going to </a:t>
            </a:r>
            <a:r>
              <a:rPr sz="1600" b="1" i="0" u="none">
                <a:solidFill>
                  <a:srgbClr val="C00000"/>
                </a:solidFill>
              </a:rPr>
              <a:t>_______ </a:t>
            </a:r>
            <a:r>
              <a:rPr sz="1600" b="1" i="0" u="none">
                <a:solidFill>
                  <a:srgbClr val="C00000"/>
                </a:solidFill>
              </a:rPr>
              <a:t>(assess)</a:t>
            </a:r>
            <a:r>
              <a:rPr sz="1600" b="1" i="0" u="none"/>
              <a:t>. It’s okay if you say what you said or what your partner said, as long as you use </a:t>
            </a:r>
            <a:r>
              <a:rPr sz="1600" b="1" i="0" u="none">
                <a:solidFill>
                  <a:srgbClr val="7030A0"/>
                </a:solidFill>
              </a:rPr>
              <a:t>________ </a:t>
            </a:r>
            <a:r>
              <a:rPr sz="1600" b="1" i="0" u="none">
                <a:solidFill>
                  <a:srgbClr val="7030A0"/>
                </a:solidFill>
              </a:rPr>
              <a:t>(vocabulary word)</a:t>
            </a:r>
            <a:r>
              <a:rPr sz="1600" b="1" i="0" u="none"/>
              <a:t> in a complete sentence. I recommend you use the sentence stem, </a:t>
            </a:r>
            <a:r>
              <a:rPr sz="1600" b="1" i="0" u="none">
                <a:solidFill>
                  <a:srgbClr val="009999"/>
                </a:solidFill>
              </a:rPr>
              <a:t>________ </a:t>
            </a:r>
            <a:r>
              <a:rPr sz="1600" b="1" i="0" u="none">
                <a:solidFill>
                  <a:srgbClr val="009999"/>
                </a:solidFill>
              </a:rPr>
              <a:t>(stem).</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What does this look like?</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Reminder!</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This lesson should only be used by teachers who have an </a:t>
            </a:r>
            <a:r>
              <a:rPr sz="1800" b="1">
                <a:solidFill>
                  <a:srgbClr val="FFFFFF"/>
                </a:solidFill>
              </a:rPr>
              <a:t>active VNG license.</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wants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1020w.png"/>
          <p:cNvPicPr>
            <a:picLocks noChangeAspect="1"/>
          </p:cNvPicPr>
          <p:nvPr/>
        </p:nvPicPr>
        <p:blipFill>
          <a:blip r:embed="rId9"/>
          <a:stretch>
            <a:fillRect/>
          </a:stretch>
        </p:blipFill>
        <p:spPr>
          <a:xfrm>
            <a:off x="4873752" y="658368"/>
            <a:ext cx="1435608"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wants...</a:t>
            </a:r>
            <a:r>
              <a:rPr i="1"/>
              <a:t>
From this visual, I can infer… </a:t>
            </a:r>
            <a:r>
              <a:t>(use </a:t>
            </a:r>
            <a:r>
              <a:rPr b="1">
                <a:solidFill>
                  <a:srgbClr val="7030A0"/>
                </a:solidFill>
              </a:rPr>
              <a:t>wants</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8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Writing</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Write a paragraph describing the term </a:t>
            </a:r>
            <a:r>
              <a:rPr b="1" sz="2000">
                <a:solidFill>
                  <a:srgbClr val="7030A0"/>
                </a:solidFill>
              </a:rPr>
              <a:t>wants</a:t>
            </a:r>
            <a:r>
              <a:t>. Include 3-5 other vocabulary words in your paragraph. You may include the following stems:</a:t>
            </a:r>
          </a:p>
          <a:p>
            <a:pPr marL="182880" indent="-128016">
              <a:spcAft>
                <a:spcPts val="0"/>
              </a:spcAft>
              <a:buChar char="•"/>
            </a:pPr>
            <a:r>
              <a:rPr sz="2000" i="1" b="1">
                <a:solidFill>
                  <a:srgbClr val="7030A0"/>
                </a:solidFill>
              </a:rPr>
              <a:t>Wants</a:t>
            </a:r>
            <a:r>
              <a:rPr sz="2000" i="1"/>
              <a:t> are…</a:t>
            </a:r>
          </a:p>
          <a:p>
            <a:pPr marL="182880" indent="-128016">
              <a:spcAft>
                <a:spcPts val="0"/>
              </a:spcAft>
              <a:buChar char="•"/>
            </a:pPr>
            <a:r>
              <a:rPr sz="2000" i="1" b="1">
                <a:solidFill>
                  <a:srgbClr val="7030A0"/>
                </a:solidFill>
              </a:rPr>
              <a:t>Wants</a:t>
            </a:r>
            <a:r>
              <a:rPr sz="2000" i="1"/>
              <a:t> are different from </a:t>
            </a:r>
            <a:r>
              <a:rPr sz="2000" i="1" b="1">
                <a:solidFill>
                  <a:srgbClr val="7030A0"/>
                </a:solidFill>
              </a:rPr>
              <a:t>needs</a:t>
            </a:r>
            <a:r>
              <a:rPr sz="2000" i="1"/>
              <a:t> because…</a:t>
            </a:r>
          </a:p>
          <a:p>
            <a:pPr marL="182880" indent="-128016">
              <a:spcAft>
                <a:spcPts val="0"/>
              </a:spcAft>
              <a:buChar char="•"/>
            </a:pPr>
            <a:r>
              <a:rPr sz="2000" i="1"/>
              <a:t>Some </a:t>
            </a:r>
            <a:r>
              <a:rPr sz="2000" i="1" b="1">
                <a:solidFill>
                  <a:srgbClr val="7030A0"/>
                </a:solidFill>
              </a:rPr>
              <a:t>wants</a:t>
            </a:r>
            <a:r>
              <a:rPr sz="2000" i="1"/>
              <a:t> I have are… because…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1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1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using a randomization system</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b="0" i="0" u="none">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b="0" i="0" u="none">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b="0" i="0" u="none">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b="0" i="0" u="none">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b="0" i="0" u="none">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b="0" i="0" u="none">
                <a:latin typeface="Calibri"/>
              </a:defRPr>
            </a:pPr>
            <a:r>
              <a:t>Student A/B/C/D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b="0" i="0" u="none">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b="0" i="0" u="none">
                <a:latin typeface="Calibri"/>
              </a:defRPr>
            </a:pPr>
            <a:r>
              <a:t>closest to window</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r>
              <a:rPr b="0" i="0" sz="1800"/>
              <a:t> </a:t>
            </a:r>
            <a:r>
              <a:rPr b="0" i="1" sz="1800"/>
              <a:t>Does your beginner read in Spanish?</a:t>
            </a:r>
            <a:r>
              <a:rPr b="0" i="0" sz="1800"/>
              <a:t>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things you notice in this image.
</a:t>
            </a:r>
            <a:r>
              <a:rPr b="0" i="1"/>
              <a:t>I notice…
</a:t>
            </a:r>
            <a:r>
              <a:rPr b="1" i="0"/>
              <a:t>1 thing you wonder about in this image.
</a:t>
            </a:r>
            <a:r>
              <a:rPr b="0"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103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Objectives Conversation</a:t>
            </a:r>
          </a:p>
          <a:p>
            <a:pPr>
              <a:spcAft>
                <a:spcPts val="1000"/>
              </a:spcAft>
            </a:pPr>
            <a:r>
              <a:rPr sz="1800" b="0">
                <a:solidFill>
                  <a:srgbClr val="000000"/>
                </a:solidFill>
              </a:rPr>
              <a:t>Based on the </a:t>
            </a:r>
            <a:r>
              <a:rPr sz="1800" b="1">
                <a:solidFill>
                  <a:srgbClr val="000000"/>
                </a:solidFill>
              </a:rPr>
              <a:t>language objective</a:t>
            </a:r>
            <a:r>
              <a:rPr sz="1800" b="0">
                <a:solidFill>
                  <a:srgbClr val="000000"/>
                </a:solidFill>
              </a:rPr>
              <a:t> and the images,
complete one of these:</a:t>
            </a:r>
          </a:p>
          <a:p>
            <a:pPr marL="256032" indent="-146304">
              <a:spcAft>
                <a:spcPts val="800"/>
              </a:spcAft>
              <a:buChar char="•"/>
              <a:defRPr>
                <a:solidFill>
                  <a:srgbClr val="548235"/>
                </a:solidFill>
              </a:defRPr>
            </a:pPr>
            <a:r>
              <a:rPr sz="1800" i="1">
                <a:solidFill>
                  <a:srgbClr val="548235"/>
                </a:solidFill>
              </a:rPr>
              <a:t>I think the question is asking...</a:t>
            </a:r>
          </a:p>
          <a:p>
            <a:pPr marL="256032" indent="-146304">
              <a:spcAft>
                <a:spcPts val="800"/>
              </a:spcAft>
              <a:buChar char="•"/>
              <a:defRPr>
                <a:solidFill>
                  <a:srgbClr val="000000"/>
                </a:solidFill>
              </a:defRPr>
            </a:pPr>
            <a:r>
              <a:rPr sz="1800" i="1">
                <a:solidFill>
                  <a:srgbClr val="000000"/>
                </a:solidFill>
              </a:rPr>
              <a:t>I think that the term _____ means... because...</a:t>
            </a:r>
          </a:p>
          <a:p>
            <a:pPr marL="256032" indent="-146304">
              <a:spcAft>
                <a:spcPts val="800"/>
              </a:spcAft>
              <a:buChar char="•"/>
              <a:defRPr>
                <a:solidFill>
                  <a:srgbClr val="548235"/>
                </a:solidFill>
              </a:defRPr>
            </a:pPr>
            <a:r>
              <a:rPr sz="1800" i="1">
                <a:solidFill>
                  <a:srgbClr val="548235"/>
                </a:solidFill>
              </a:rPr>
              <a:t>The picture makes me thinks of... because...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Today’s Focus: </a:t>
            </a:r>
            <a:r>
              <a:rPr sz="2700" b="1">
                <a:solidFill>
                  <a:srgbClr val="7030A0"/>
                </a:solidFill>
              </a:rPr>
              <a:t>wants</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Content Objective</a:t>
            </a:r>
          </a:p>
        </p:txBody>
      </p:sp>
      <p:sp>
        <p:nvSpPr>
          <p:cNvPr id="33" name="__dynamic_autofit__TextBox 32"/>
          <p:cNvSpPr txBox="1"/>
          <p:nvPr/>
        </p:nvSpPr>
        <p:spPr>
          <a:xfrm>
            <a:off x="3401568" y="1874519"/>
            <a:ext cx="5440680" cy="402336"/>
          </a:xfrm>
          <a:prstGeom prst="rect">
            <a:avLst/>
          </a:prstGeom>
          <a:noFill/>
        </p:spPr>
        <p:txBody>
          <a:bodyPr wrap="square">
            <a:noAutofit/>
          </a:bodyPr>
          <a:lstStyle/>
          <a:p>
            <a:pPr>
              <a:defRPr sz="2000"/>
            </a:pPr>
            <a:r>
              <a:rPr sz="2000">
                <a:solidFill>
                  <a:srgbClr val="000000"/>
                </a:solidFill>
              </a:rPr>
              <a:t>Today we will talk about </a:t>
            </a:r>
            <a:r>
              <a:rPr sz="2000" b="1">
                <a:solidFill>
                  <a:srgbClr val="7030A0"/>
                </a:solidFill>
              </a:rPr>
              <a:t>wants</a:t>
            </a:r>
            <a:r>
              <a:rPr sz="20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Language Objective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In complete sentences, I can answer this question using the vocabulary words to the right:</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a:pPr>
            <a:r>
              <a:rPr sz="2400"/>
              <a:t>What are some </a:t>
            </a:r>
            <a:r>
              <a:rPr sz="2400" b="1">
                <a:solidFill>
                  <a:srgbClr val="7030A0"/>
                </a:solidFill>
              </a:rPr>
              <a:t>wants</a:t>
            </a:r>
            <a:r>
              <a:rPr sz="2400"/>
              <a:t> you have?</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a:pPr>
            <a:r>
              <a:rPr sz="2000" i="1"/>
              <a:t>Some </a:t>
            </a:r>
            <a:r>
              <a:rPr sz="2000" i="1" b="1">
                <a:solidFill>
                  <a:srgbClr val="7030A0"/>
                </a:solidFill>
              </a:rPr>
              <a:t>wants</a:t>
            </a:r>
            <a:r>
              <a:rPr sz="2000" i="1"/>
              <a:t> I have are… because…</a:t>
            </a:r>
          </a:p>
        </p:txBody>
      </p:sp>
      <p:pic>
        <p:nvPicPr>
          <p:cNvPr id="38" name="Picture 37" descr="Soc1038w.png"/>
          <p:cNvPicPr>
            <a:picLocks noChangeAspect="1"/>
          </p:cNvPicPr>
          <p:nvPr/>
        </p:nvPicPr>
        <p:blipFill>
          <a:blip r:embed="rId23"/>
          <a:stretch>
            <a:fillRect/>
          </a:stretch>
        </p:blipFill>
        <p:spPr>
          <a:xfrm>
            <a:off x="9144000" y="1133856"/>
            <a:ext cx="3054096" cy="2286000"/>
          </a:xfrm>
          <a:prstGeom prst="rect">
            <a:avLst/>
          </a:prstGeom>
        </p:spPr>
      </p:pic>
      <p:pic>
        <p:nvPicPr>
          <p:cNvPr id="39" name="Picture 38" descr="Soc1020w.png"/>
          <p:cNvPicPr>
            <a:picLocks noChangeAspect="1"/>
          </p:cNvPicPr>
          <p:nvPr/>
        </p:nvPicPr>
        <p:blipFill>
          <a:blip r:embed="rId24"/>
          <a:stretch>
            <a:fillRect/>
          </a:stretch>
        </p:blipFill>
        <p:spPr>
          <a:xfrm>
            <a:off x="9144000" y="3438144"/>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103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What are </a:t>
            </a:r>
            <a:r>
              <a:rPr sz="1800" b="1">
                <a:solidFill>
                  <a:srgbClr val="7030A0"/>
                </a:solidFill>
              </a:rPr>
              <a:t>wants</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Wants</a:t>
            </a:r>
            <a:r>
              <a:rPr sz="1800" i="1"/>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1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are </a:t>
            </a:r>
            <a:r>
              <a:rPr sz="1800" b="1">
                <a:solidFill>
                  <a:srgbClr val="7030A0"/>
                </a:solidFill>
              </a:rPr>
              <a:t>needs</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Needs</a:t>
            </a:r>
            <a:r>
              <a:rPr sz="1800" i="1"/>
              <a:t> are …</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1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103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Relational Question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How are </a:t>
            </a:r>
            <a:r>
              <a:rPr sz="1800" b="1">
                <a:solidFill>
                  <a:srgbClr val="7030A0"/>
                </a:solidFill>
              </a:rPr>
              <a:t>wants</a:t>
            </a:r>
            <a:r>
              <a:rPr sz="1800"/>
              <a:t> different from </a:t>
            </a:r>
            <a:r>
              <a:rPr sz="1800" b="1">
                <a:solidFill>
                  <a:srgbClr val="7030A0"/>
                </a:solidFill>
              </a:rPr>
              <a:t>needs</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b="1">
                <a:solidFill>
                  <a:srgbClr val="7030A0"/>
                </a:solidFill>
              </a:rPr>
              <a:t>Wants</a:t>
            </a:r>
            <a:r>
              <a:rPr sz="1800" i="1"/>
              <a:t> are different from </a:t>
            </a:r>
            <a:r>
              <a:rPr sz="1800" i="1" b="1">
                <a:solidFill>
                  <a:srgbClr val="7030A0"/>
                </a:solidFill>
              </a:rPr>
              <a:t>needs</a:t>
            </a:r>
            <a:r>
              <a:rPr sz="1800" i="1"/>
              <a: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