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Haz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Relationship Id="rId3" Type="http://schemas.openxmlformats.org/officeDocument/2006/relationships/image" Target="../media/image42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10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3.png"/><Relationship Id="rId20" Type="http://schemas.openxmlformats.org/officeDocument/2006/relationships/image" Target="../media/image44.png"/><Relationship Id="rId21" Type="http://schemas.openxmlformats.org/officeDocument/2006/relationships/image" Target="../media/image45.png"/><Relationship Id="rId22" Type="http://schemas.openxmlformats.org/officeDocument/2006/relationships/image" Target="../media/image46.png"/><Relationship Id="rId23" Type="http://schemas.openxmlformats.org/officeDocument/2006/relationships/notesSlide" Target="../notesSlides/notesSlide11.xml"/><Relationship Id="rId24" Type="http://schemas.openxmlformats.org/officeDocument/2006/relationships/image" Target="../media/image3.png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7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46.png"/><Relationship Id="rId24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7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3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51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46.png"/><Relationship Id="rId24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52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46.png"/><Relationship Id="rId24" Type="http://schemas.openxmlformats.org/officeDocument/2006/relationships/notesSlide" Target="../notesSlides/notesSlide15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53.png"/><Relationship Id="rId9" Type="http://schemas.openxmlformats.org/officeDocument/2006/relationships/image" Target="../media/image54.png"/><Relationship Id="rId10" Type="http://schemas.openxmlformats.org/officeDocument/2006/relationships/image" Target="../media/image55.png"/><Relationship Id="rId11" Type="http://schemas.openxmlformats.org/officeDocument/2006/relationships/image" Target="../media/image56.png"/><Relationship Id="rId12" Type="http://schemas.openxmlformats.org/officeDocument/2006/relationships/image" Target="../media/image57.png"/><Relationship Id="rId13" Type="http://schemas.openxmlformats.org/officeDocument/2006/relationships/image" Target="../media/image58.png"/><Relationship Id="rId14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7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59.png"/><Relationship Id="rId22" Type="http://schemas.openxmlformats.org/officeDocument/2006/relationships/image" Target="../media/image60.png"/><Relationship Id="rId23" Type="http://schemas.openxmlformats.org/officeDocument/2006/relationships/image" Target="../media/image61.png"/><Relationship Id="rId24" Type="http://schemas.openxmlformats.org/officeDocument/2006/relationships/image" Target="../media/image62.png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3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4.png"/><Relationship Id="rId7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3.png"/><Relationship Id="rId20" Type="http://schemas.openxmlformats.org/officeDocument/2006/relationships/image" Target="../media/image44.png"/><Relationship Id="rId21" Type="http://schemas.openxmlformats.org/officeDocument/2006/relationships/image" Target="../media/image45.png"/><Relationship Id="rId22" Type="http://schemas.openxmlformats.org/officeDocument/2006/relationships/image" Target="../media/image46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3.png"/><Relationship Id="rId20" Type="http://schemas.openxmlformats.org/officeDocument/2006/relationships/image" Target="../media/image44.png"/><Relationship Id="rId21" Type="http://schemas.openxmlformats.org/officeDocument/2006/relationships/image" Target="../media/image45.png"/><Relationship Id="rId22" Type="http://schemas.openxmlformats.org/officeDocument/2006/relationships/image" Target="../media/image46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3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4.xml"/><Relationship Id="rId8" Type="http://schemas.openxmlformats.org/officeDocument/2006/relationships/image" Target="../media/image66.png"/><Relationship Id="rId9" Type="http://schemas.openxmlformats.org/officeDocument/2006/relationships/image" Target="../media/image47.png"/><Relationship Id="rId10" Type="http://schemas.openxmlformats.org/officeDocument/2006/relationships/image" Target="../media/image51.png"/><Relationship Id="rId11" Type="http://schemas.openxmlformats.org/officeDocument/2006/relationships/image" Target="../media/image52.png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5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6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7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22.png"/><Relationship Id="rId9" Type="http://schemas.openxmlformats.org/officeDocument/2006/relationships/image" Target="../media/image36.png"/><Relationship Id="rId10" Type="http://schemas.openxmlformats.org/officeDocument/2006/relationships/image" Target="../media/image10.png"/><Relationship Id="rId11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image" Target="../media/image40.png"/><Relationship Id="rId12" Type="http://schemas.openxmlformats.org/officeDocument/2006/relationships/image" Target="../media/image41.png"/><Relationship Id="rId13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2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2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Relationship Id="rId3" Type="http://schemas.openxmlformats.org/officeDocument/2006/relationships/image" Target="../media/image42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TU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Ce063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Ce067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688336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notas sobre los </a:t>
            </a:r>
            <a:r>
              <a:rPr b="1">
                <a:solidFill>
                  <a:srgbClr val="7030A0"/>
                </a:solidFill>
              </a:rPr>
              <a:t>elementos</a:t>
            </a:r>
            <a:r>
              <a:t> del mismo </a:t>
            </a:r>
            <a:r>
              <a:rPr b="1">
                <a:solidFill>
                  <a:srgbClr val="7030A0"/>
                </a:solidFill>
              </a:rPr>
              <a:t>grupo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Yo noto que los </a:t>
            </a:r>
            <a:r>
              <a:rPr b="1">
                <a:solidFill>
                  <a:srgbClr val="7030A0"/>
                </a:solidFill>
              </a:rPr>
              <a:t>elementos</a:t>
            </a:r>
            <a:r>
              <a:t> del mismo </a:t>
            </a:r>
            <a:r>
              <a:rPr b="1">
                <a:solidFill>
                  <a:srgbClr val="7030A0"/>
                </a:solidFill>
              </a:rPr>
              <a:t>grupo</a:t>
            </a:r>
            <a:r>
              <a:t>…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Ce132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30552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tienen en común todos los </a:t>
            </a:r>
            <a:r>
              <a:rPr b="1">
                <a:solidFill>
                  <a:srgbClr val="7030A0"/>
                </a:solidFill>
              </a:rPr>
              <a:t>elementos</a:t>
            </a:r>
            <a:r>
              <a:t> del mismo </a:t>
            </a:r>
            <a:r>
              <a:rPr b="1">
                <a:solidFill>
                  <a:srgbClr val="7030A0"/>
                </a:solidFill>
              </a:rPr>
              <a:t>período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Todos los </a:t>
            </a:r>
            <a:r>
              <a:rPr b="1">
                <a:solidFill>
                  <a:srgbClr val="7030A0"/>
                </a:solidFill>
              </a:rPr>
              <a:t>elementos</a:t>
            </a:r>
            <a:r>
              <a:t> del mismo </a:t>
            </a:r>
            <a:r>
              <a:rPr b="1">
                <a:solidFill>
                  <a:srgbClr val="7030A0"/>
                </a:solidFill>
              </a:rPr>
              <a:t>período</a:t>
            </a:r>
            <a:r>
              <a:t>…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Ce132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Ce067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¿En qué se diferencia un </a:t>
            </a:r>
            <a:r>
              <a:rPr b="1">
                <a:solidFill>
                  <a:srgbClr val="7030A0"/>
                </a:solidFill>
              </a:rPr>
              <a:t>grupo</a:t>
            </a:r>
            <a:r>
              <a:t> de un </a:t>
            </a:r>
            <a:r>
              <a:rPr b="1">
                <a:solidFill>
                  <a:srgbClr val="7030A0"/>
                </a:solidFill>
              </a:rPr>
              <a:t>período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grupo</a:t>
            </a:r>
            <a:r>
              <a:t> es diferente de un </a:t>
            </a:r>
            <a:r>
              <a:rPr b="1">
                <a:solidFill>
                  <a:srgbClr val="7030A0"/>
                </a:solidFill>
              </a:rPr>
              <a:t>período</a:t>
            </a:r>
            <a:r>
              <a:t> porque...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Ce059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muestra la </a:t>
            </a:r>
            <a:r>
              <a:rPr b="1">
                <a:solidFill>
                  <a:srgbClr val="7030A0"/>
                </a:solidFill>
              </a:rPr>
              <a:t>Tabla Periódica</a:t>
            </a:r>
            <a:r>
              <a:t> que cada </a:t>
            </a:r>
            <a:r>
              <a:rPr b="1">
                <a:solidFill>
                  <a:srgbClr val="7030A0"/>
                </a:solidFill>
              </a:rPr>
              <a:t>elemento</a:t>
            </a:r>
            <a:r>
              <a:t> es único?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</a:t>
            </a:r>
            <a:r>
              <a:rPr b="1">
                <a:solidFill>
                  <a:srgbClr val="7030A0"/>
                </a:solidFill>
              </a:rPr>
              <a:t>Tabla Periódica</a:t>
            </a:r>
            <a:r>
              <a:t> muestra que cada </a:t>
            </a:r>
            <a:r>
              <a:rPr b="1">
                <a:solidFill>
                  <a:srgbClr val="7030A0"/>
                </a:solidFill>
              </a:rPr>
              <a:t>elemento</a:t>
            </a:r>
            <a:r>
              <a:t> es único al…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Ce063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865376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ayudan los </a:t>
            </a:r>
            <a:r>
              <a:rPr b="1">
                <a:solidFill>
                  <a:srgbClr val="7030A0"/>
                </a:solidFill>
              </a:rPr>
              <a:t>niveles de energía</a:t>
            </a:r>
            <a:r>
              <a:t> a organizar los </a:t>
            </a:r>
            <a:r>
              <a:rPr b="1">
                <a:solidFill>
                  <a:srgbClr val="7030A0"/>
                </a:solidFill>
              </a:rPr>
              <a:t>electrones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Los </a:t>
            </a:r>
            <a:r>
              <a:rPr b="1">
                <a:solidFill>
                  <a:srgbClr val="7030A0"/>
                </a:solidFill>
              </a:rPr>
              <a:t>niveles de energía</a:t>
            </a:r>
            <a:r>
              <a:t> ayudan a organizar los </a:t>
            </a:r>
            <a:r>
              <a:rPr b="1">
                <a:solidFill>
                  <a:srgbClr val="7030A0"/>
                </a:solidFill>
              </a:rPr>
              <a:t>electrones</a:t>
            </a:r>
            <a:r>
              <a:t> mediante…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000"/>
              <a:t>¿Por qué cada </a:t>
            </a:r>
            <a:r>
              <a:rPr b="1" sz="2000">
                <a:solidFill>
                  <a:srgbClr val="7030A0"/>
                </a:solidFill>
              </a:rPr>
              <a:t>elemento</a:t>
            </a:r>
            <a:r>
              <a:rPr b="1" sz="2000"/>
              <a:t> de una </a:t>
            </a:r>
            <a:r>
              <a:rPr b="1" sz="2000">
                <a:solidFill>
                  <a:srgbClr val="7030A0"/>
                </a:solidFill>
              </a:rPr>
              <a:t>familia</a:t>
            </a:r>
            <a:r>
              <a:rPr b="1" sz="2000"/>
              <a:t> tiene un </a:t>
            </a:r>
            <a:r>
              <a:rPr b="1" sz="2000">
                <a:solidFill>
                  <a:srgbClr val="7030A0"/>
                </a:solidFill>
              </a:rPr>
              <a:t>nivel de energía</a:t>
            </a:r>
            <a:r>
              <a:rPr b="1" sz="2000"/>
              <a:t> diferente?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Cada </a:t>
            </a:r>
            <a:r>
              <a:rPr b="1" sz="2000" i="1">
                <a:solidFill>
                  <a:srgbClr val="7030A0"/>
                </a:solidFill>
              </a:rPr>
              <a:t>elemento</a:t>
            </a:r>
            <a:r>
              <a:rPr i="1"/>
              <a:t> de una </a:t>
            </a:r>
            <a:r>
              <a:rPr b="1" sz="2000" i="1">
                <a:solidFill>
                  <a:srgbClr val="7030A0"/>
                </a:solidFill>
              </a:rPr>
              <a:t>familia</a:t>
            </a:r>
            <a:r>
              <a:rPr i="1"/>
              <a:t> tiene un </a:t>
            </a:r>
            <a:r>
              <a:rPr b="1" sz="2000" i="1">
                <a:solidFill>
                  <a:srgbClr val="7030A0"/>
                </a:solidFill>
              </a:rPr>
              <a:t>nivel de energía</a:t>
            </a:r>
            <a:r>
              <a:rPr i="1"/>
              <a:t> diferente porque…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SCe067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Ce132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Ce059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SCe063w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44000" y="6858000"/>
            <a:ext cx="3054096" cy="2286000"/>
          </a:xfrm>
          <a:prstGeom prst="rect">
            <a:avLst/>
          </a:prstGeom>
        </p:spPr>
      </p:pic>
      <p:pic>
        <p:nvPicPr>
          <p:cNvPr id="11" name="Picture 10" descr="not_read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2" name="Picture 11" descr="almost_ready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3" name="Picture 12" descr="completely_ready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4" name="Picture 13" descr="face_sa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5" name="Picture 14" descr="face_neutral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6" name="Picture 15" descr="face_happy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No estoy listo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Bastante listo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Completamente listo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¿Qué tan preparado estás para responder a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Ce067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865376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58568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¿Por qué cada </a:t>
            </a:r>
            <a:r>
              <a:rPr b="1">
                <a:solidFill>
                  <a:srgbClr val="7030A0"/>
                </a:solidFill>
              </a:rPr>
              <a:t>elemento</a:t>
            </a:r>
            <a:r>
              <a:t> de una </a:t>
            </a:r>
            <a:r>
              <a:rPr b="1">
                <a:solidFill>
                  <a:srgbClr val="7030A0"/>
                </a:solidFill>
              </a:rPr>
              <a:t>familia</a:t>
            </a:r>
            <a:r>
              <a:t> tiene un </a:t>
            </a:r>
            <a:r>
              <a:rPr b="1">
                <a:solidFill>
                  <a:srgbClr val="7030A0"/>
                </a:solidFill>
              </a:rPr>
              <a:t>nivel de energía</a:t>
            </a:r>
            <a:r>
              <a:t> diferente?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Cada </a:t>
            </a:r>
            <a:r>
              <a:rPr b="1">
                <a:solidFill>
                  <a:srgbClr val="7030A0"/>
                </a:solidFill>
              </a:rPr>
              <a:t>elemento</a:t>
            </a:r>
            <a:r>
              <a:t> de una </a:t>
            </a:r>
            <a:r>
              <a:rPr b="1">
                <a:solidFill>
                  <a:srgbClr val="7030A0"/>
                </a:solidFill>
              </a:rPr>
              <a:t>familia</a:t>
            </a:r>
            <a:r>
              <a:t> tiene un </a:t>
            </a:r>
            <a:r>
              <a:rPr b="1">
                <a:solidFill>
                  <a:srgbClr val="7030A0"/>
                </a:solidFill>
              </a:rPr>
              <a:t>nivel de energía</a:t>
            </a:r>
            <a:r>
              <a:t> diferente porque…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Utilice cualquiera o todas las actividades en las siguientes diapositivas, ya sea entre conversaciones estructuradas o después de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53619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¡Dibújalo!</a:t>
            </a:r>
            <a:r>
              <a:rPr sz="2000"/>
              <a:t>
Pide a los estudiantes que dibujen la palabra del vocabulario y la etiqueten con términos clave de la lección para reforzar su comprensión y vocabulario académico.
</a:t>
            </a:r>
            <a:r>
              <a:rPr b="1" sz="2000"/>
              <a:t>•   Completa la imagen</a:t>
            </a:r>
            <a:r>
              <a:rPr sz="2000"/>
              <a:t> 
Haz esto antes de mostrar la imagen completa para una actividad de predicción, o después de mostrar la imagen para un ejercicio de recordación.
</a:t>
            </a:r>
            <a:r>
              <a:rPr b="1" sz="2000"/>
              <a:t>•   Rellénalo</a:t>
            </a:r>
            <a:r>
              <a:rPr sz="2000"/>
              <a:t>
Al igual que “Completa la imagen”, esta actividad también es excelente como vista previa o revisión.
</a:t>
            </a:r>
            <a:r>
              <a:rPr b="1" sz="2000"/>
              <a:t>•   Conversación de preguntas</a:t>
            </a:r>
            <a:r>
              <a:rPr sz="2000"/>
              <a:t>
Fomente el diálogo abierto sobre la imagen con preguntas y predicciones.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Mapa de palabras</a:t>
            </a:r>
            <a:r>
              <a:rPr sz="2000"/>
              <a:t>
Haz que los estudiantes hagan conexiones con otras palabras en esta unidad, o con otras palabras en unidades anteriores. Excelente como revisión de la unidad!
</a:t>
            </a:r>
            <a:r>
              <a:rPr b="1" sz="2000"/>
              <a:t>•   Párrafo ambulante</a:t>
            </a:r>
            <a:r>
              <a:rPr sz="2000"/>
              <a:t> 
¡Haz que los estudiantes se muevan y escriban! Se puede hacer en cualquier momento de la lección, pero es una excelente revisión al final de la lección.
</a:t>
            </a:r>
            <a:r>
              <a:rPr b="1" sz="2000"/>
              <a:t>•   Escritura</a:t>
            </a:r>
            <a:r>
              <a:rPr sz="2000"/>
              <a:t>
Esto es muy recomendable después de que se completen las conversaciones estructuradas, como un cierre/boleta de salida de la lección. Haz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Ce067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Dibújalo!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</a:t>
            </a:r>
            <a:r>
              <a:rPr b="1">
                <a:solidFill>
                  <a:srgbClr val="7030A0"/>
                </a:solidFill>
              </a:rPr>
              <a:t>familia/grupo (Tabla Periódica)</a:t>
            </a:r>
            <a:r>
              <a:t>. Label your visual with the terms: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6659">
                <a:solidFill>
                  <a:srgbClr val="7030A0"/>
                </a:solidFill>
              </a:defRPr>
            </a:pPr>
            <a:r>
              <a:t>familia/grupo (Tabla Periódica)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Ce067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familia/grupo (Tabla Periódica).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Ce067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esta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Ce067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pregunta: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688336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Ce067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42316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Ce067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2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familia/grupo (Tabla Periódica)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Ce132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pic>
        <p:nvPicPr>
          <p:cNvPr id="21" name="Picture 20" descr="SCe059i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37192" y="658368"/>
            <a:ext cx="1438656" cy="1078992"/>
          </a:xfrm>
          <a:prstGeom prst="rect">
            <a:avLst/>
          </a:prstGeom>
        </p:spPr>
      </p:pic>
      <p:pic>
        <p:nvPicPr>
          <p:cNvPr id="22" name="Picture 21" descr="SCe063i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37192" y="5559552"/>
            <a:ext cx="1438656" cy="1078992"/>
          </a:xfrm>
          <a:prstGeom prst="rect">
            <a:avLst/>
          </a:prstGeom>
        </p:spPr>
      </p:pic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Ce067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familia/grupo (Tabla Periódica)...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familia/grupo (Tabla Periódica)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Ce067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Ce067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familia/grupo (Tabla Periódica)</a:t>
            </a:r>
            <a:r>
              <a:t>.
Incluye otras 3-5 palabras de vocabulario en tu párrafo. Puedes incluir los siguientes inicios de oración:​
​</a:t>
            </a:r>
            <a:r>
              <a:rPr i="1"/>
              <a:t>•   Yo noto que los </a:t>
            </a:r>
            <a:r>
              <a:rPr i="1" b="1">
                <a:solidFill>
                  <a:srgbClr val="7030A0"/>
                </a:solidFill>
              </a:rPr>
              <a:t>elementos</a:t>
            </a:r>
            <a:r>
              <a:rPr i="1"/>
              <a:t> del mismo </a:t>
            </a:r>
            <a:r>
              <a:rPr i="1" b="1">
                <a:solidFill>
                  <a:srgbClr val="7030A0"/>
                </a:solidFill>
              </a:rPr>
              <a:t>grupo</a:t>
            </a:r>
            <a:r>
              <a:rPr i="1"/>
              <a:t>…
</a:t>
            </a:r>
            <a:r>
              <a:rPr i="1"/>
              <a:t>•   Un </a:t>
            </a:r>
            <a:r>
              <a:rPr i="1" b="1">
                <a:solidFill>
                  <a:srgbClr val="7030A0"/>
                </a:solidFill>
              </a:rPr>
              <a:t>grupo</a:t>
            </a:r>
            <a:r>
              <a:rPr i="1"/>
              <a:t> es diferente de un </a:t>
            </a:r>
            <a:r>
              <a:rPr i="1" b="1">
                <a:solidFill>
                  <a:srgbClr val="7030A0"/>
                </a:solidFill>
              </a:rPr>
              <a:t>período</a:t>
            </a:r>
            <a:r>
              <a:rPr i="1"/>
              <a:t> porque...
</a:t>
            </a:r>
            <a:r>
              <a:rPr i="1"/>
              <a:t>•   Cada </a:t>
            </a:r>
            <a:r>
              <a:rPr i="1" b="1">
                <a:solidFill>
                  <a:srgbClr val="7030A0"/>
                </a:solidFill>
              </a:rPr>
              <a:t>elemento</a:t>
            </a:r>
            <a:r>
              <a:rPr i="1"/>
              <a:t> de una </a:t>
            </a:r>
            <a:r>
              <a:rPr i="1" b="1">
                <a:solidFill>
                  <a:srgbClr val="7030A0"/>
                </a:solidFill>
              </a:rPr>
              <a:t>familia</a:t>
            </a:r>
            <a:r>
              <a:rPr i="1"/>
              <a:t> tiene un </a:t>
            </a:r>
            <a:r>
              <a:rPr i="1" b="1">
                <a:solidFill>
                  <a:srgbClr val="7030A0"/>
                </a:solidFill>
              </a:rPr>
              <a:t>nivel de energía</a:t>
            </a:r>
            <a:r>
              <a:rPr i="1"/>
              <a:t> diferente porque…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4000"/>
              <a:t/>
            </a:r>
            <a:r>
              <a:rPr b="1" sz="4000"/>
              <a:t>Acomodaciones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Siéntelos junto a los estudiantes que siguen las instrucciones bien</a:t>
            </a:r>
            <a:r>
              <a:rPr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Haz que los estudiantes </a:t>
            </a:r>
            <a:r>
              <a:rPr b="1" sz="1800"/>
              <a:t>repitan las palabras de vocabulario</a:t>
            </a:r>
            <a:r>
              <a:rPr sz="1800"/>
              <a:t> después de ti, pronunciándolas </a:t>
            </a:r>
            <a:r>
              <a:rPr b="1" sz="1800"/>
              <a:t>juntos como clase</a:t>
            </a:r>
            <a:r>
              <a:rPr sz="1800"/>
              <a:t>. Es aún más efectivo para los principiantes si </a:t>
            </a:r>
            <a:r>
              <a:rPr b="1" sz="1800"/>
              <a:t>divides cada sílaba</a:t>
            </a:r>
            <a:r>
              <a:rPr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Permita que los estudiantes translingüen</a:t>
            </a:r>
            <a:r>
              <a:rPr sz="1800"/>
              <a:t>, o usen varios idiomas dentro de una sola oración. </a:t>
            </a:r>
            <a:r>
              <a:rPr b="1" sz="1800"/>
              <a:t>Enfatice que usen la palabra de vocabulario tal como se presenta</a:t>
            </a:r>
            <a:r>
              <a:rPr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Haga que los estudiantes participen en conversaciones estructuradas, pero </a:t>
            </a:r>
            <a:r>
              <a:rPr b="1" sz="1800"/>
              <a:t>asegúrese de que estén listos antes de incluirlos en el grupo de aleatorización</a:t>
            </a:r>
            <a:r>
              <a:rPr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Comparta las imágenes y los inicios de oraciones</a:t>
            </a:r>
            <a:r>
              <a:rPr sz="1800"/>
              <a:t> con los estudiantes </a:t>
            </a:r>
            <a:r>
              <a:rPr b="1" sz="1800"/>
              <a:t>el día anterior</a:t>
            </a:r>
            <a:r>
              <a:rPr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SCe067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8778240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familia/grupo (Tabla Periódica).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877824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¿Por qué cada elemento de una familia tiene un nivel de energía diferente?</a:t>
            </a:r>
            <a:r>
              <a:t>
</a:t>
            </a:r>
            <a:r>
              <a:rPr i="1"/>
              <a:t>Cada elemento de una familia tiene un nivel de energía diferente porque…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8" name="Picture 7" descr="SCe067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9" name="Picture 8" descr="SCe132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10" name="Picture 9" descr="SCe059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1" name="Picture 10" descr="SCe063w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44000" y="6858000"/>
            <a:ext cx="3054096" cy="2286000"/>
          </a:xfrm>
          <a:prstGeom prst="rect">
            <a:avLst/>
          </a:prstGeom>
        </p:spPr>
      </p:pic>
      <p:pic>
        <p:nvPicPr>
          <p:cNvPr id="12" name="Picture 11" descr="pacman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60920" y="2075688"/>
            <a:ext cx="1199803" cy="689956"/>
          </a:xfrm>
          <a:prstGeom prst="rect">
            <a:avLst/>
          </a:prstGeom>
        </p:spPr>
      </p:pic>
      <p:pic>
        <p:nvPicPr>
          <p:cNvPr id="13" name="Picture 12" descr="bracket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88736" y="2039112"/>
            <a:ext cx="969264" cy="758952"/>
          </a:xfrm>
          <a:prstGeom prst="rect">
            <a:avLst/>
          </a:prstGeom>
        </p:spPr>
      </p:pic>
      <p:pic>
        <p:nvPicPr>
          <p:cNvPr id="14" name="Picture 13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62472" y="2075688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907024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800"/>
              <a:t>¿Por qué cada </a:t>
            </a:r>
            <a:r>
              <a:rPr b="1" sz="2800">
                <a:solidFill>
                  <a:srgbClr val="7030A0"/>
                </a:solidFill>
              </a:rPr>
              <a:t>elemento</a:t>
            </a:r>
            <a:r>
              <a:rPr b="1" sz="2800"/>
              <a:t> de una </a:t>
            </a:r>
            <a:r>
              <a:rPr b="1" sz="2800">
                <a:solidFill>
                  <a:srgbClr val="7030A0"/>
                </a:solidFill>
              </a:rPr>
              <a:t>familia</a:t>
            </a:r>
            <a:r>
              <a:rPr b="1" sz="2800"/>
              <a:t> tiene un </a:t>
            </a:r>
            <a:r>
              <a:rPr b="1" sz="2800">
                <a:solidFill>
                  <a:srgbClr val="7030A0"/>
                </a:solidFill>
              </a:rPr>
              <a:t>nivel de energía</a:t>
            </a:r>
            <a:r>
              <a:rPr b="1" sz="2800"/>
              <a:t> diferente?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SCe067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Ce132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Ce059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SCe063w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44000" y="6858000"/>
            <a:ext cx="3054096" cy="2286000"/>
          </a:xfrm>
          <a:prstGeom prst="rect">
            <a:avLst/>
          </a:prstGeom>
        </p:spPr>
      </p:pic>
      <p:pic>
        <p:nvPicPr>
          <p:cNvPr id="11" name="Picture 10" descr="es_signal_horizontal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2" name="Picture 11" descr="green_b_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3" name="Picture 12" descr="green_b_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4" name="Picture 13" descr="green_b_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5" name="Picture 14" descr="green_b_4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Ce067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Ce132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Ce059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