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54.png"/><Relationship Id="rId9" Type="http://schemas.openxmlformats.org/officeDocument/2006/relationships/image" Target="../media/image43.png"/><Relationship Id="rId10"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2.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C13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has </a:t>
            </a:r>
            <a:r>
              <a:rPr b="1">
                <a:solidFill>
                  <a:srgbClr val="7030A0"/>
                </a:solidFill>
              </a:rPr>
              <a:t>periodic law</a:t>
            </a:r>
            <a:r>
              <a:t> changed over the years?</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Periodic law</a:t>
            </a:r>
            <a:r>
              <a:t> has changed by...</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10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main group</a:t>
            </a:r>
            <a:r>
              <a:t> </a:t>
            </a:r>
            <a:r>
              <a:rPr b="1">
                <a:solidFill>
                  <a:srgbClr val="7030A0"/>
                </a:solidFill>
              </a:rPr>
              <a:t>elements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main group</a:t>
            </a:r>
            <a:r>
              <a:t> </a:t>
            </a:r>
            <a:r>
              <a:rPr b="1">
                <a:solidFill>
                  <a:srgbClr val="7030A0"/>
                </a:solidFill>
              </a:rPr>
              <a:t>elements</a:t>
            </a:r>
            <a:r>
              <a:t>...
</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10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13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main group</a:t>
            </a:r>
            <a:r>
              <a:t> </a:t>
            </a:r>
            <a:r>
              <a:rPr b="1">
                <a:solidFill>
                  <a:srgbClr val="7030A0"/>
                </a:solidFill>
              </a:rPr>
              <a:t>metals</a:t>
            </a:r>
            <a:r>
              <a:t> related to </a:t>
            </a:r>
            <a:r>
              <a:rPr b="1">
                <a:solidFill>
                  <a:srgbClr val="7030A0"/>
                </a:solidFill>
              </a:rPr>
              <a:t>periodic law</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Main group</a:t>
            </a:r>
            <a:r>
              <a:t> </a:t>
            </a:r>
            <a:r>
              <a:rPr b="1">
                <a:solidFill>
                  <a:srgbClr val="7030A0"/>
                </a:solidFill>
              </a:rPr>
              <a:t>metals</a:t>
            </a:r>
            <a:r>
              <a:t> are related to </a:t>
            </a:r>
            <a:r>
              <a:rPr b="1">
                <a:solidFill>
                  <a:srgbClr val="7030A0"/>
                </a:solidFill>
              </a:rPr>
              <a:t>periodic law</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107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metals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metals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107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13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main group</a:t>
            </a:r>
            <a:r>
              <a:t> </a:t>
            </a:r>
            <a:r>
              <a:rPr b="1">
                <a:solidFill>
                  <a:srgbClr val="7030A0"/>
                </a:solidFill>
              </a:rPr>
              <a:t>metals</a:t>
            </a:r>
            <a:r>
              <a:t> related to </a:t>
            </a:r>
            <a:r>
              <a:rPr b="1">
                <a:solidFill>
                  <a:srgbClr val="7030A0"/>
                </a:solidFill>
              </a:rPr>
              <a:t>periodic law</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Main group</a:t>
            </a:r>
            <a:r>
              <a:t> </a:t>
            </a:r>
            <a:r>
              <a:rPr b="1">
                <a:solidFill>
                  <a:srgbClr val="7030A0"/>
                </a:solidFill>
              </a:rPr>
              <a:t>metals</a:t>
            </a:r>
            <a:r>
              <a:t> are related to </a:t>
            </a:r>
            <a:r>
              <a:rPr b="1">
                <a:solidFill>
                  <a:srgbClr val="7030A0"/>
                </a:solidFill>
              </a:rPr>
              <a:t>periodic law</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13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main group</a:t>
            </a:r>
            <a:r>
              <a:t> </a:t>
            </a:r>
            <a:r>
              <a:rPr b="1">
                <a:solidFill>
                  <a:srgbClr val="7030A0"/>
                </a:solidFill>
              </a:rPr>
              <a:t>metals</a:t>
            </a:r>
            <a:r>
              <a:t> related to </a:t>
            </a:r>
            <a:r>
              <a:rPr b="1">
                <a:solidFill>
                  <a:srgbClr val="7030A0"/>
                </a:solidFill>
              </a:rPr>
              <a:t>periodic law</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Main group</a:t>
            </a:r>
            <a:r>
              <a:t> </a:t>
            </a:r>
            <a:r>
              <a:rPr b="1">
                <a:solidFill>
                  <a:srgbClr val="7030A0"/>
                </a:solidFill>
              </a:rPr>
              <a:t>metals</a:t>
            </a:r>
            <a:r>
              <a:t> are related to </a:t>
            </a:r>
            <a:r>
              <a:rPr b="1">
                <a:solidFill>
                  <a:srgbClr val="7030A0"/>
                </a:solidFill>
              </a:rPr>
              <a:t>periodic law</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13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the modern understanding of </a:t>
            </a:r>
            <a:r>
              <a:rPr b="1">
                <a:solidFill>
                  <a:srgbClr val="7030A0"/>
                </a:solidFill>
              </a:rPr>
              <a:t>periodic law</a:t>
            </a:r>
            <a:r>
              <a:t> more advantageous than the earlier understandings of </a:t>
            </a:r>
            <a:r>
              <a:rPr b="1">
                <a:solidFill>
                  <a:srgbClr val="7030A0"/>
                </a:solidFill>
              </a:rPr>
              <a:t>periodic law</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modern understanding of </a:t>
            </a:r>
            <a:r>
              <a:rPr b="1">
                <a:solidFill>
                  <a:srgbClr val="7030A0"/>
                </a:solidFill>
              </a:rPr>
              <a:t>periodic law</a:t>
            </a:r>
            <a:r>
              <a:t> is more advantageous than the earlier understandings of </a:t>
            </a:r>
            <a:r>
              <a:rPr b="1">
                <a:solidFill>
                  <a:srgbClr val="7030A0"/>
                </a:solidFill>
              </a:rPr>
              <a:t>periodic law</a:t>
            </a:r>
            <a:r>
              <a:t> because...</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periodic law.</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1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13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periodic law</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C102i.png"/>
          <p:cNvPicPr>
            <a:picLocks noChangeAspect="1"/>
          </p:cNvPicPr>
          <p:nvPr/>
        </p:nvPicPr>
        <p:blipFill>
          <a:blip r:embed="rId9"/>
          <a:stretch>
            <a:fillRect/>
          </a:stretch>
        </p:blipFill>
        <p:spPr>
          <a:xfrm>
            <a:off x="4873752" y="658368"/>
            <a:ext cx="1438656" cy="1078992"/>
          </a:xfrm>
          <a:prstGeom prst="rect">
            <a:avLst/>
          </a:prstGeom>
        </p:spPr>
      </p:pic>
      <p:pic>
        <p:nvPicPr>
          <p:cNvPr id="25" name="Picture 24" descr="SC107i.png"/>
          <p:cNvPicPr>
            <a:picLocks noChangeAspect="1"/>
          </p:cNvPicPr>
          <p:nvPr/>
        </p:nvPicPr>
        <p:blipFill>
          <a:blip r:embed="rId10"/>
          <a:stretch>
            <a:fillRect/>
          </a:stretch>
        </p:blipFill>
        <p:spPr>
          <a:xfrm>
            <a:off x="9537192" y="658368"/>
            <a:ext cx="1438656" cy="1078992"/>
          </a:xfrm>
          <a:prstGeom prst="rect">
            <a:avLst/>
          </a:prstGeom>
        </p:spPr>
      </p:pic>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periodic law...</a:t>
            </a:r>
            <a:r>
              <a:rPr i="1"/>
              <a:t>
From this visual, I can infer… </a:t>
            </a:r>
            <a:r>
              <a:rPr i="0"/>
              <a:t>(use </a:t>
            </a:r>
            <a:r>
              <a:rPr b="1">
                <a:solidFill>
                  <a:srgbClr val="7030A0"/>
                </a:solidFill>
              </a:rPr>
              <a:t>periodic law</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13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periodic law</a:t>
            </a:r>
            <a:r>
              <a:t>.
Include 3-5 other vocabulary words in your paragraph. You may include the following stems:​
</a:t>
            </a:r>
            <a:r>
              <a:rPr i="1"/>
              <a:t>•   </a:t>
            </a:r>
            <a:r>
              <a:rPr i="1" b="1">
                <a:solidFill>
                  <a:srgbClr val="7030A0"/>
                </a:solidFill>
              </a:rPr>
              <a:t>Periodic law</a:t>
            </a:r>
            <a:r>
              <a:rPr i="1"/>
              <a:t> has changed by...
</a:t>
            </a:r>
            <a:r>
              <a:rPr i="1"/>
              <a:t>•   </a:t>
            </a:r>
            <a:r>
              <a:rPr i="1" b="1">
                <a:solidFill>
                  <a:srgbClr val="7030A0"/>
                </a:solidFill>
              </a:rPr>
              <a:t>Main group</a:t>
            </a:r>
            <a:r>
              <a:rPr i="1"/>
              <a:t> </a:t>
            </a:r>
            <a:r>
              <a:rPr i="1" b="1">
                <a:solidFill>
                  <a:srgbClr val="7030A0"/>
                </a:solidFill>
              </a:rPr>
              <a:t>metals</a:t>
            </a:r>
            <a:r>
              <a:rPr i="1"/>
              <a:t> are related to </a:t>
            </a:r>
            <a:r>
              <a:rPr i="1" b="1">
                <a:solidFill>
                  <a:srgbClr val="7030A0"/>
                </a:solidFill>
              </a:rPr>
              <a:t>periodic law</a:t>
            </a:r>
            <a:r>
              <a:rPr i="1"/>
              <a:t> because...
</a:t>
            </a:r>
            <a:r>
              <a:rPr i="1"/>
              <a:t>•   The modern understanding of </a:t>
            </a:r>
            <a:r>
              <a:rPr i="1" b="1">
                <a:solidFill>
                  <a:srgbClr val="7030A0"/>
                </a:solidFill>
              </a:rPr>
              <a:t>periodic law</a:t>
            </a:r>
            <a:r>
              <a:rPr i="1"/>
              <a:t> is more advantageous than the earlier understandings of </a:t>
            </a:r>
            <a:r>
              <a:rPr i="1" b="1">
                <a:solidFill>
                  <a:srgbClr val="7030A0"/>
                </a:solidFill>
              </a:rPr>
              <a:t>periodic law</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C133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periodic law.</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the modern understanding of periodic law more advantageous than the earlier understandings of periodic law?</a:t>
            </a:r>
            <a:r>
              <a:t>
</a:t>
            </a:r>
            <a:r>
              <a:rPr i="1"/>
              <a:t>The modern understanding of periodic law is more advantageous than the earlier understandings of periodic law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C133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C10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C107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is the modern understanding of periodic law more advantageous than the earlier understandings of periodic law?</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term ____ is important to the question because...</a:t>
            </a:r>
          </a:p>
          <a:p>
            <a:pPr>
              <a:lnSpc>
                <a:spcPct val="150000"/>
              </a:lnSpc>
              <a:defRPr i="1" sz="2400">
                <a:solidFill>
                  <a:srgbClr val="548235"/>
                </a:solidFill>
              </a:defRPr>
            </a:pPr>
            <a:r>
              <a:t>•   The terms ____ and ____ are related because...</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C133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C10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C107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10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