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5.png"/><Relationship Id="rId20" Type="http://schemas.openxmlformats.org/officeDocument/2006/relationships/image" Target="../media/image46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notesSlide" Target="../notesSlides/notesSlide13.xml"/><Relationship Id="rId24" Type="http://schemas.openxmlformats.org/officeDocument/2006/relationships/image" Target="../media/image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9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53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4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57.png"/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3" Type="http://schemas.openxmlformats.org/officeDocument/2006/relationships/image" Target="../media/image60.png"/><Relationship Id="rId14" Type="http://schemas.openxmlformats.org/officeDocument/2006/relationships/image" Target="../media/image61.png"/><Relationship Id="rId15" Type="http://schemas.openxmlformats.org/officeDocument/2006/relationships/image" Target="../media/image62.png"/><Relationship Id="rId1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63.png"/><Relationship Id="rId22" Type="http://schemas.openxmlformats.org/officeDocument/2006/relationships/image" Target="../media/image64.png"/><Relationship Id="rId23" Type="http://schemas.openxmlformats.org/officeDocument/2006/relationships/image" Target="../media/image65.png"/><Relationship Id="rId24" Type="http://schemas.openxmlformats.org/officeDocument/2006/relationships/image" Target="../media/image66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7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8.png"/><Relationship Id="rId7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5.png"/><Relationship Id="rId20" Type="http://schemas.openxmlformats.org/officeDocument/2006/relationships/image" Target="../media/image46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5.png"/><Relationship Id="rId20" Type="http://schemas.openxmlformats.org/officeDocument/2006/relationships/image" Target="../media/image46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9.xml"/><Relationship Id="rId8" Type="http://schemas.openxmlformats.org/officeDocument/2006/relationships/image" Target="../media/image70.png"/><Relationship Id="rId9" Type="http://schemas.openxmlformats.org/officeDocument/2006/relationships/image" Target="../media/image49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image" Target="../media/image55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0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1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22.png"/><Relationship Id="rId11" Type="http://schemas.openxmlformats.org/officeDocument/2006/relationships/image" Target="../media/image38.png"/><Relationship Id="rId12" Type="http://schemas.openxmlformats.org/officeDocument/2006/relationships/image" Target="../media/image10.png"/><Relationship Id="rId13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image" Target="../media/image43.png"/><Relationship Id="rId15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4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1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8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9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21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significa…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0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00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21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es diferente de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8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 significa...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08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21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es diferente de un </a:t>
            </a:r>
            <a:r>
              <a:rPr b="1">
                <a:solidFill>
                  <a:srgbClr val="7030A0"/>
                </a:solidFill>
              </a:rPr>
              <a:t>alelo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dominante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1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genotipo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genotipo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8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es...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9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Pheno- significa "aparecer". ¿Qué es el </a:t>
            </a:r>
            <a:r>
              <a:rPr b="1">
                <a:solidFill>
                  <a:srgbClr val="7030A0"/>
                </a:solidFill>
              </a:rPr>
              <a:t>fenotipo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fenotipo</a:t>
            </a:r>
            <a:r>
              <a:t> es…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Si un </a:t>
            </a:r>
            <a:r>
              <a:rPr b="1" sz="2000">
                <a:solidFill>
                  <a:srgbClr val="7030A0"/>
                </a:solidFill>
              </a:rPr>
              <a:t>organismo</a:t>
            </a:r>
            <a:r>
              <a:rPr b="1" sz="2000"/>
              <a:t> tiene un </a:t>
            </a:r>
            <a:r>
              <a:rPr b="1" sz="2000">
                <a:solidFill>
                  <a:srgbClr val="7030A0"/>
                </a:solidFill>
              </a:rPr>
              <a:t>fenotipo</a:t>
            </a:r>
            <a:r>
              <a:rPr b="1" sz="2000"/>
              <a:t> </a:t>
            </a:r>
            <a:r>
              <a:rPr b="1" sz="2000">
                <a:solidFill>
                  <a:srgbClr val="7030A0"/>
                </a:solidFill>
              </a:rPr>
              <a:t>recesivo</a:t>
            </a:r>
            <a:r>
              <a:rPr b="1" sz="2000"/>
              <a:t>, ¿qué significa eso sobre el </a:t>
            </a:r>
            <a:r>
              <a:rPr b="1" sz="2000">
                <a:solidFill>
                  <a:srgbClr val="7030A0"/>
                </a:solidFill>
              </a:rPr>
              <a:t>genotipo</a:t>
            </a:r>
            <a:r>
              <a:rPr b="1" sz="2000"/>
              <a:t> de ese </a:t>
            </a:r>
            <a:r>
              <a:rPr b="1" sz="2000">
                <a:solidFill>
                  <a:srgbClr val="7030A0"/>
                </a:solidFill>
              </a:rPr>
              <a:t>organismo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un </a:t>
            </a:r>
            <a:r>
              <a:rPr b="1" sz="2000" i="1">
                <a:solidFill>
                  <a:srgbClr val="7030A0"/>
                </a:solidFill>
              </a:rPr>
              <a:t>organismo</a:t>
            </a:r>
            <a:r>
              <a:rPr i="1"/>
              <a:t> tiene un </a:t>
            </a:r>
            <a:r>
              <a:rPr b="1" sz="2000" i="1">
                <a:solidFill>
                  <a:srgbClr val="7030A0"/>
                </a:solidFill>
              </a:rPr>
              <a:t>fenotipo</a:t>
            </a:r>
            <a:r>
              <a:rPr i="1"/>
              <a:t> </a:t>
            </a:r>
            <a:r>
              <a:rPr b="1" sz="2000" i="1">
                <a:solidFill>
                  <a:srgbClr val="7030A0"/>
                </a:solidFill>
              </a:rPr>
              <a:t>recesivo</a:t>
            </a:r>
            <a:r>
              <a:rPr i="1"/>
              <a:t>, significa…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21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00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8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Be115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SBe186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9904" y="0"/>
            <a:ext cx="3054096" cy="2286000"/>
          </a:xfrm>
          <a:prstGeom prst="rect">
            <a:avLst/>
          </a:prstGeom>
        </p:spPr>
      </p:pic>
      <p:pic>
        <p:nvPicPr>
          <p:cNvPr id="12" name="Picture 11" descr="SBe193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11430000"/>
            <a:ext cx="3054096" cy="2286000"/>
          </a:xfrm>
          <a:prstGeom prst="rect">
            <a:avLst/>
          </a:prstGeom>
        </p:spPr>
      </p:pic>
      <p:pic>
        <p:nvPicPr>
          <p:cNvPr id="13" name="Picture 12" descr="not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almost_read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5" name="Picture 14" descr="completely_read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6" name="Picture 15" descr="face_sa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7" name="Picture 16" descr="face_neutral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8" name="Picture 17" descr="face_happy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1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Si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tiene un </a:t>
            </a:r>
            <a:r>
              <a:rPr b="1">
                <a:solidFill>
                  <a:srgbClr val="7030A0"/>
                </a:solidFill>
              </a:rPr>
              <a:t>fenotipo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, ¿qué significa eso sobre el </a:t>
            </a:r>
            <a:r>
              <a:rPr b="1">
                <a:solidFill>
                  <a:srgbClr val="7030A0"/>
                </a:solidFill>
              </a:rPr>
              <a:t>genotipo</a:t>
            </a:r>
            <a:r>
              <a:t> de ese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tiene un </a:t>
            </a:r>
            <a:r>
              <a:rPr b="1">
                <a:solidFill>
                  <a:srgbClr val="7030A0"/>
                </a:solidFill>
              </a:rPr>
              <a:t>fenotipo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, significa…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1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recesivo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1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recesivo.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1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21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21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1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00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Be08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Be115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pic>
        <p:nvPicPr>
          <p:cNvPr id="23" name="Picture 22" descr="SBe186i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3752" y="5559552"/>
            <a:ext cx="1438656" cy="10789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1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recesivo...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1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1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recesivo</a:t>
            </a:r>
            <a:r>
              <a:t>.
Incluye otras 3-5 palabras de vocabulario en tu párrafo. Puedes incluir los siguientes inicios de oración:​
​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Recesivo</a:t>
            </a:r>
            <a:r>
              <a:rPr i="1"/>
              <a:t> significa…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alelo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recesivo</a:t>
            </a:r>
            <a:r>
              <a:rPr i="1"/>
              <a:t> es diferente de un </a:t>
            </a:r>
            <a:r>
              <a:rPr i="1" b="1">
                <a:solidFill>
                  <a:srgbClr val="7030A0"/>
                </a:solidFill>
              </a:rPr>
              <a:t>alelo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dominante</a:t>
            </a:r>
            <a:r>
              <a:rPr i="1"/>
              <a:t> porque...
</a:t>
            </a:r>
            <a:r>
              <a:rPr i="1"/>
              <a:t>•   Si un </a:t>
            </a:r>
            <a:r>
              <a:rPr i="1" b="1">
                <a:solidFill>
                  <a:srgbClr val="7030A0"/>
                </a:solidFill>
              </a:rPr>
              <a:t>organismo</a:t>
            </a:r>
            <a:r>
              <a:rPr i="1"/>
              <a:t> tiene un </a:t>
            </a:r>
            <a:r>
              <a:rPr i="1" b="1">
                <a:solidFill>
                  <a:srgbClr val="7030A0"/>
                </a:solidFill>
              </a:rPr>
              <a:t>fenotipo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recesivo</a:t>
            </a:r>
            <a:r>
              <a:rPr i="1"/>
              <a:t>, significa…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21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recesivo.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Si un organismo tiene un fenotipo recesivo, ¿qué significa eso sobre el genotipo de ese organismo?</a:t>
            </a:r>
            <a:r>
              <a:t>
</a:t>
            </a:r>
            <a:r>
              <a:rPr i="1"/>
              <a:t>Si un organismo tiene un fenotipo recesivo, significa…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21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Be00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Be08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Be115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SBe186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0" y="9144000"/>
            <a:ext cx="3054096" cy="2286000"/>
          </a:xfrm>
          <a:prstGeom prst="rect">
            <a:avLst/>
          </a:prstGeom>
        </p:spPr>
      </p:pic>
      <p:pic>
        <p:nvPicPr>
          <p:cNvPr id="13" name="Picture 12" descr="SBe193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11430000"/>
            <a:ext cx="3054096" cy="2286000"/>
          </a:xfrm>
          <a:prstGeom prst="rect">
            <a:avLst/>
          </a:prstGeom>
        </p:spPr>
      </p:pic>
      <p:pic>
        <p:nvPicPr>
          <p:cNvPr id="14" name="Picture 13" descr="pacman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5" name="Picture 14" descr="bracket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Si un </a:t>
            </a:r>
            <a:r>
              <a:rPr b="1" sz="2800">
                <a:solidFill>
                  <a:srgbClr val="7030A0"/>
                </a:solidFill>
              </a:rPr>
              <a:t>organismo</a:t>
            </a:r>
            <a:r>
              <a:rPr b="1" sz="2800"/>
              <a:t> tiene un </a:t>
            </a:r>
            <a:r>
              <a:rPr b="1" sz="2800">
                <a:solidFill>
                  <a:srgbClr val="7030A0"/>
                </a:solidFill>
              </a:rPr>
              <a:t>fenotipo</a:t>
            </a:r>
            <a:r>
              <a:rPr b="1" sz="2800"/>
              <a:t> </a:t>
            </a:r>
            <a:r>
              <a:rPr b="1" sz="2800">
                <a:solidFill>
                  <a:srgbClr val="7030A0"/>
                </a:solidFill>
              </a:rPr>
              <a:t>recesivo</a:t>
            </a:r>
            <a:r>
              <a:rPr b="1" sz="2800"/>
              <a:t>, ¿qué significa eso sobre el </a:t>
            </a:r>
            <a:r>
              <a:rPr b="1" sz="2800">
                <a:solidFill>
                  <a:srgbClr val="7030A0"/>
                </a:solidFill>
              </a:rPr>
              <a:t>genotipo</a:t>
            </a:r>
            <a:r>
              <a:rPr b="1" sz="2800"/>
              <a:t> de ese </a:t>
            </a:r>
            <a:r>
              <a:rPr b="1" sz="2800">
                <a:solidFill>
                  <a:srgbClr val="7030A0"/>
                </a:solidFill>
              </a:rPr>
              <a:t>organismo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21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00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8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Be115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SBe186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9904" y="0"/>
            <a:ext cx="3054096" cy="2286000"/>
          </a:xfrm>
          <a:prstGeom prst="rect">
            <a:avLst/>
          </a:prstGeom>
        </p:spPr>
      </p:pic>
      <p:pic>
        <p:nvPicPr>
          <p:cNvPr id="12" name="Picture 11" descr="SBe193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11430000"/>
            <a:ext cx="3054096" cy="2286000"/>
          </a:xfrm>
          <a:prstGeom prst="rect">
            <a:avLst/>
          </a:prstGeom>
        </p:spPr>
      </p:pic>
      <p:pic>
        <p:nvPicPr>
          <p:cNvPr id="13" name="Picture 12" descr="es_signal_horizont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4" name="Picture 13" descr="green_b_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5" name="Picture 14" descr="green_b_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6" name="Picture 15" descr="green_b_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7" name="Picture 16" descr="green_b_4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1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0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