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3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notesSlide" Target="../notesSlides/notesSlide11.xml"/><Relationship Id="rId24" Type="http://schemas.openxmlformats.org/officeDocument/2006/relationships/image" Target="../media/image3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7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7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1.png"/><Relationship Id="rId6" Type="http://schemas.openxmlformats.org/officeDocument/2006/relationships/hyperlink" Target="https://thevisualnonglossary.com/admn/cd_interface/docs_generate/download_reading.php?file=Reading%20Passage_mutaci%C3%B3n_SBe165.docx" TargetMode="External"/><Relationship Id="rId7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54.png"/><Relationship Id="rId9" Type="http://schemas.openxmlformats.org/officeDocument/2006/relationships/image" Target="../media/image55.png"/><Relationship Id="rId10" Type="http://schemas.openxmlformats.org/officeDocument/2006/relationships/image" Target="../media/image56.png"/><Relationship Id="rId11" Type="http://schemas.openxmlformats.org/officeDocument/2006/relationships/image" Target="../media/image57.png"/><Relationship Id="rId12" Type="http://schemas.openxmlformats.org/officeDocument/2006/relationships/image" Target="../media/image58.png"/><Relationship Id="rId13" Type="http://schemas.openxmlformats.org/officeDocument/2006/relationships/image" Target="../media/image59.png"/><Relationship Id="rId1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9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60.png"/><Relationship Id="rId22" Type="http://schemas.openxmlformats.org/officeDocument/2006/relationships/image" Target="../media/image61.png"/><Relationship Id="rId23" Type="http://schemas.openxmlformats.org/officeDocument/2006/relationships/image" Target="../media/image62.png"/><Relationship Id="rId24" Type="http://schemas.openxmlformats.org/officeDocument/2006/relationships/image" Target="../media/image63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4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5.png"/><Relationship Id="rId7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6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3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3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6.xml"/><Relationship Id="rId8" Type="http://schemas.openxmlformats.org/officeDocument/2006/relationships/image" Target="../media/image67.png"/><Relationship Id="rId9" Type="http://schemas.openxmlformats.org/officeDocument/2006/relationships/image" Target="../media/image47.png"/><Relationship Id="rId10" Type="http://schemas.openxmlformats.org/officeDocument/2006/relationships/image" Target="../media/image52.png"/><Relationship Id="rId11" Type="http://schemas.openxmlformats.org/officeDocument/2006/relationships/image" Target="../media/image53.pn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7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8.xml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9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22.png"/><Relationship Id="rId9" Type="http://schemas.openxmlformats.org/officeDocument/2006/relationships/image" Target="../media/image36.png"/><Relationship Id="rId10" Type="http://schemas.openxmlformats.org/officeDocument/2006/relationships/image" Target="../media/image10.png"/><Relationship Id="rId11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image" Target="../media/image41.png"/><Relationship Id="rId13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5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Be165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mutación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mutación</a:t>
            </a:r>
            <a:r>
              <a:t> es…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Be107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gen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gen</a:t>
            </a:r>
            <a:r>
              <a:t> es...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Be107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Be165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una </a:t>
            </a:r>
            <a:r>
              <a:rPr b="1">
                <a:solidFill>
                  <a:srgbClr val="7030A0"/>
                </a:solidFill>
              </a:rPr>
              <a:t>mutación</a:t>
            </a:r>
            <a:r>
              <a:t> con un </a:t>
            </a:r>
            <a:r>
              <a:rPr b="1">
                <a:solidFill>
                  <a:srgbClr val="7030A0"/>
                </a:solidFill>
              </a:rPr>
              <a:t>gen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mutación</a:t>
            </a:r>
            <a:r>
              <a:t> está relacionada con un </a:t>
            </a:r>
            <a:r>
              <a:rPr b="1">
                <a:solidFill>
                  <a:srgbClr val="7030A0"/>
                </a:solidFill>
              </a:rPr>
              <a:t>gen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6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Lectura Estructurada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0"/>
              <a:t>Mientras leemos, exploraremos cómo ocurren las mutaciones y qué efectos pueden tener.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1865376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Presta atención a: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2167128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r>
              <a:rPr i="0"/>
              <a:t>• </a:t>
            </a:r>
            <a:r>
              <a:rPr sz="1800" i="0"/>
              <a:t>qué es una </a:t>
            </a:r>
            <a:r>
              <a:rPr sz="1800" b="1" i="0">
                <a:solidFill>
                  <a:srgbClr val="7030A0"/>
                </a:solidFill>
              </a:rPr>
              <a:t>mutación</a:t>
            </a:r>
          </a:p>
          <a:p>
            <a:r>
              <a:rPr i="0"/>
              <a:t>• </a:t>
            </a:r>
            <a:r>
              <a:rPr sz="1800" i="0"/>
              <a:t>dónde ocurren las </a:t>
            </a:r>
            <a:r>
              <a:rPr sz="1800" b="1" i="0">
                <a:solidFill>
                  <a:srgbClr val="7030A0"/>
                </a:solidFill>
              </a:rPr>
              <a:t>mutaciones</a:t>
            </a:r>
          </a:p>
          <a:p>
            <a:r>
              <a:rPr i="0"/>
              <a:t>• </a:t>
            </a:r>
            <a:r>
              <a:rPr sz="1800" i="0"/>
              <a:t>qué puede causar una </a:t>
            </a:r>
            <a:r>
              <a:rPr sz="1800" b="1" i="0">
                <a:solidFill>
                  <a:srgbClr val="7030A0"/>
                </a:solidFill>
              </a:rPr>
              <a:t>mutación</a:t>
            </a:r>
          </a:p>
          <a:p>
            <a:r>
              <a:rPr i="0"/>
              <a:t>• </a:t>
            </a:r>
            <a:r>
              <a:rPr sz="1800" i="0"/>
              <a:t>cómo afectan las </a:t>
            </a:r>
            <a:r>
              <a:rPr sz="1800" b="1" i="0">
                <a:solidFill>
                  <a:srgbClr val="7030A0"/>
                </a:solidFill>
              </a:rPr>
              <a:t>mutaciones</a:t>
            </a:r>
            <a:r>
              <a:rPr sz="1800" i="0"/>
              <a:t> a los organismos</a:t>
            </a:r>
          </a:p>
          <a:p>
            <a:r>
              <a:rPr i="0"/>
              <a:t>• </a:t>
            </a:r>
            <a:r>
              <a:rPr sz="1800" i="0"/>
              <a:t>cómo se pueden transmitir las </a:t>
            </a:r>
            <a:r>
              <a:rPr sz="1800" b="1" i="0">
                <a:solidFill>
                  <a:srgbClr val="7030A0"/>
                </a:solidFill>
              </a:rPr>
              <a:t>mutaciones</a:t>
            </a:r>
            <a:r>
              <a:rPr sz="1800" i="0"/>
              <a:t>
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9" name="Picture 8" descr="boo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3664" y="5458968"/>
            <a:ext cx="1161288" cy="11612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5852160"/>
            <a:ext cx="18288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 u="sng">
                <a:solidFill>
                  <a:srgbClr val="0070C0"/>
                </a:solidFill>
                <a:hlinkClick r:id="rId6"/>
              </a:rPr>
              <a:t>Reading Passage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Conversación Post-Lectura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0"/>
              <a:t>¿Cómo puede un pequeño cambio en el </a:t>
            </a:r>
            <a:r>
              <a:rPr sz="1800" b="1" i="0">
                <a:solidFill>
                  <a:srgbClr val="7030A0"/>
                </a:solidFill>
              </a:rPr>
              <a:t>ADN</a:t>
            </a:r>
            <a:r>
              <a:rPr sz="1800" i="0"/>
              <a:t> causar una gran diferencia en un organismo?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2121408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1"/>
              <a:t>Frase inicial:</a:t>
            </a:r>
            <a:r>
              <a:rPr sz="1800" i="1"/>
              <a:t> </a:t>
            </a:r>
            <a:r>
              <a:rPr sz="1800" i="1"/>
              <a:t>Un pequeño cambio en el </a:t>
            </a:r>
            <a:r>
              <a:rPr sz="1800" b="1" i="1">
                <a:solidFill>
                  <a:srgbClr val="7030A0"/>
                </a:solidFill>
              </a:rPr>
              <a:t>ADN</a:t>
            </a:r>
            <a:r>
              <a:rPr sz="1800" i="1"/>
              <a:t> puede causar una gran diferencia porque…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7" name="Picture 6" descr="SBe16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8" name="Picture 7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10" name="Picture 9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11" name="Picture 10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12" name="Picture 11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3" name="Picture 12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4" name="Picture 13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6" name="Picture 15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8" name="Picture 17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9" name="Picture 18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20" name="Picture 19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21" name="Picture 20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22" name="Picture 21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8" name="Connector 27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30" name="Picture 29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1" name="Picture 30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2" name="Picture 31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Be04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célula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célula</a:t>
            </a:r>
            <a:r>
              <a:t> es…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Be157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ocurre durante la </a:t>
            </a:r>
            <a:r>
              <a:rPr b="1">
                <a:solidFill>
                  <a:srgbClr val="7030A0"/>
                </a:solidFill>
              </a:rPr>
              <a:t>mitosis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la </a:t>
            </a:r>
            <a:r>
              <a:rPr b="1">
                <a:solidFill>
                  <a:srgbClr val="7030A0"/>
                </a:solidFill>
              </a:rPr>
              <a:t>mitosis</a:t>
            </a:r>
            <a:r>
              <a:t>, ...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¿Qué predices que sucederá cuando una </a:t>
            </a:r>
            <a:r>
              <a:rPr b="1" sz="2000">
                <a:solidFill>
                  <a:srgbClr val="7030A0"/>
                </a:solidFill>
              </a:rPr>
              <a:t>célula</a:t>
            </a:r>
            <a:r>
              <a:rPr b="1" sz="2000"/>
              <a:t> </a:t>
            </a:r>
            <a:r>
              <a:rPr b="1" sz="2000">
                <a:solidFill>
                  <a:srgbClr val="7030A0"/>
                </a:solidFill>
              </a:rPr>
              <a:t>mutada</a:t>
            </a:r>
            <a:r>
              <a:rPr b="1" sz="2000"/>
              <a:t> se someta a la </a:t>
            </a:r>
            <a:r>
              <a:rPr b="1" sz="2000">
                <a:solidFill>
                  <a:srgbClr val="7030A0"/>
                </a:solidFill>
              </a:rPr>
              <a:t>mitosis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Cuando una </a:t>
            </a:r>
            <a:r>
              <a:rPr b="1" sz="2000" i="1">
                <a:solidFill>
                  <a:srgbClr val="7030A0"/>
                </a:solidFill>
              </a:rPr>
              <a:t>célula</a:t>
            </a:r>
            <a:r>
              <a:rPr i="1"/>
              <a:t> </a:t>
            </a:r>
            <a:r>
              <a:rPr b="1" sz="2000" i="1">
                <a:solidFill>
                  <a:srgbClr val="7030A0"/>
                </a:solidFill>
              </a:rPr>
              <a:t>mutada</a:t>
            </a:r>
            <a:r>
              <a:rPr i="1"/>
              <a:t> sufre </a:t>
            </a:r>
            <a:r>
              <a:rPr b="1" sz="2000" i="1">
                <a:solidFill>
                  <a:srgbClr val="7030A0"/>
                </a:solidFill>
              </a:rPr>
              <a:t>mitosis</a:t>
            </a:r>
            <a:r>
              <a:rPr i="1"/>
              <a:t>, predigo…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Be16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Be10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Be040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SBe157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0" y="6858000"/>
            <a:ext cx="3054096" cy="2286000"/>
          </a:xfrm>
          <a:prstGeom prst="rect">
            <a:avLst/>
          </a:prstGeom>
        </p:spPr>
      </p:pic>
      <p:pic>
        <p:nvPicPr>
          <p:cNvPr id="11" name="Picture 10" descr="no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almost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completely_ready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4" name="Picture 13" descr="face_sa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neutral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6" name="Picture 15" descr="face_happy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Be165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predices que sucederá cuando una </a:t>
            </a:r>
            <a:r>
              <a:rPr b="1">
                <a:solidFill>
                  <a:srgbClr val="7030A0"/>
                </a:solidFill>
              </a:rPr>
              <a:t>célula</a:t>
            </a:r>
            <a:r>
              <a:t> </a:t>
            </a:r>
            <a:r>
              <a:rPr b="1">
                <a:solidFill>
                  <a:srgbClr val="7030A0"/>
                </a:solidFill>
              </a:rPr>
              <a:t>mutada</a:t>
            </a:r>
            <a:r>
              <a:t> se someta a la </a:t>
            </a:r>
            <a:r>
              <a:rPr b="1">
                <a:solidFill>
                  <a:srgbClr val="7030A0"/>
                </a:solidFill>
              </a:rPr>
              <a:t>mitosis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Cuando una </a:t>
            </a:r>
            <a:r>
              <a:rPr b="1">
                <a:solidFill>
                  <a:srgbClr val="7030A0"/>
                </a:solidFill>
              </a:rPr>
              <a:t>célula</a:t>
            </a:r>
            <a:r>
              <a:t> </a:t>
            </a:r>
            <a:r>
              <a:rPr b="1">
                <a:solidFill>
                  <a:srgbClr val="7030A0"/>
                </a:solidFill>
              </a:rPr>
              <a:t>mutada</a:t>
            </a:r>
            <a:r>
              <a:t> sufre </a:t>
            </a:r>
            <a:r>
              <a:rPr b="1">
                <a:solidFill>
                  <a:srgbClr val="7030A0"/>
                </a:solidFill>
              </a:rPr>
              <a:t>mitosis</a:t>
            </a:r>
            <a:r>
              <a:t>, predigo…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6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mutación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mutación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6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mutación.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65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Be165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Be165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6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mutación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Be10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SBe040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pic>
        <p:nvPicPr>
          <p:cNvPr id="22" name="Picture 21" descr="SBe157i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37192" y="5559552"/>
            <a:ext cx="1438656" cy="1078992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6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mutación...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mutación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6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6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mutación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mutación</a:t>
            </a:r>
            <a:r>
              <a:rPr i="1"/>
              <a:t> es…
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mutación</a:t>
            </a:r>
            <a:r>
              <a:rPr i="1"/>
              <a:t> está relacionada con un </a:t>
            </a:r>
            <a:r>
              <a:rPr i="1" b="1">
                <a:solidFill>
                  <a:srgbClr val="7030A0"/>
                </a:solidFill>
              </a:rPr>
              <a:t>gen</a:t>
            </a:r>
            <a:r>
              <a:rPr i="1"/>
              <a:t> porque…
</a:t>
            </a:r>
            <a:r>
              <a:rPr i="1"/>
              <a:t>•   Cuando una </a:t>
            </a:r>
            <a:r>
              <a:rPr i="1" b="1">
                <a:solidFill>
                  <a:srgbClr val="7030A0"/>
                </a:solidFill>
              </a:rPr>
              <a:t>célula</a:t>
            </a:r>
            <a:r>
              <a:rPr i="1"/>
              <a:t> </a:t>
            </a:r>
            <a:r>
              <a:rPr i="1" b="1">
                <a:solidFill>
                  <a:srgbClr val="7030A0"/>
                </a:solidFill>
              </a:rPr>
              <a:t>mutada</a:t>
            </a:r>
            <a:r>
              <a:rPr i="1"/>
              <a:t> sufre </a:t>
            </a:r>
            <a:r>
              <a:rPr i="1" b="1">
                <a:solidFill>
                  <a:srgbClr val="7030A0"/>
                </a:solidFill>
              </a:rPr>
              <a:t>mitosis</a:t>
            </a:r>
            <a:r>
              <a:rPr i="1"/>
              <a:t>, predigo…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Be165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728" y="155448"/>
            <a:ext cx="538581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/>
            </a:pPr>
            <a:r>
              <a:t>Enfoque de hoy:</a:t>
            </a:r>
            <a:r>
              <a:rPr>
                <a:solidFill>
                  <a:srgbClr val="7030A0"/>
                </a:solidFill>
              </a:rPr>
              <a:t>mutación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5448" y="841248"/>
            <a:ext cx="511149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" y="3108960"/>
            <a:ext cx="419709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5448" y="2926080"/>
            <a:ext cx="6355080" cy="23042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En oraciones completas, puedo responder esta pregunta usando las palabras de vocabulario a la derecha: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448" y="4663440"/>
            <a:ext cx="5751576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t>¿Qué predices que sucederá cuando una </a:t>
            </a:r>
            <a:r>
              <a:rPr b="1" sz="1800">
                <a:solidFill>
                  <a:srgbClr val="7030A0"/>
                </a:solidFill>
              </a:rPr>
              <a:t>célula</a:t>
            </a:r>
            <a:r>
              <a:t> </a:t>
            </a:r>
            <a:r>
              <a:rPr b="1" sz="1800">
                <a:solidFill>
                  <a:srgbClr val="7030A0"/>
                </a:solidFill>
              </a:rPr>
              <a:t>mutada</a:t>
            </a:r>
            <a:r>
              <a:t> se someta a la </a:t>
            </a:r>
            <a:r>
              <a:rPr b="1" sz="1800">
                <a:solidFill>
                  <a:srgbClr val="7030A0"/>
                </a:solidFill>
              </a:rPr>
              <a:t>mitosis</a:t>
            </a:r>
            <a: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448" y="5605272"/>
            <a:ext cx="5751576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Cuando una </a:t>
            </a:r>
            <a:r>
              <a:rPr b="1" sz="1800" i="1">
                <a:solidFill>
                  <a:srgbClr val="7030A0"/>
                </a:solidFill>
              </a:rPr>
              <a:t>célula</a:t>
            </a:r>
            <a:r>
              <a:rPr i="1"/>
              <a:t> </a:t>
            </a:r>
            <a:r>
              <a:rPr b="1" sz="1800" i="1">
                <a:solidFill>
                  <a:srgbClr val="7030A0"/>
                </a:solidFill>
              </a:rPr>
              <a:t>mutada</a:t>
            </a:r>
            <a:r>
              <a:rPr i="1"/>
              <a:t> sufre </a:t>
            </a:r>
            <a:r>
              <a:rPr b="1" sz="1800" i="1">
                <a:solidFill>
                  <a:srgbClr val="7030A0"/>
                </a:solidFill>
              </a:rPr>
              <a:t>mitosis</a:t>
            </a:r>
            <a:r>
              <a:rPr i="1"/>
              <a:t>, predigo…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5448" y="1371600"/>
            <a:ext cx="5907024" cy="119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r>
              <a:rPr sz="2400" i="0"/>
              <a:t>Podemos identificar cómo los cambios en el </a:t>
            </a:r>
            <a:r>
              <a:rPr sz="2400" b="1" i="0">
                <a:solidFill>
                  <a:srgbClr val="7030A0"/>
                </a:solidFill>
              </a:rPr>
              <a:t>ADN</a:t>
            </a:r>
            <a:r>
              <a:rPr sz="2400" i="0"/>
              <a:t>, como las </a:t>
            </a:r>
            <a:r>
              <a:rPr sz="2400" b="1" i="0">
                <a:solidFill>
                  <a:srgbClr val="7030A0"/>
                </a:solidFill>
              </a:rPr>
              <a:t>mutaciones</a:t>
            </a:r>
            <a:r>
              <a:rPr sz="2400" i="0"/>
              <a:t>, afectan a los organismos y evaluar la importancia de esos cambios.</a:t>
            </a:r>
          </a:p>
        </p:txBody>
      </p:sp>
      <p:pic>
        <p:nvPicPr>
          <p:cNvPr id="10" name="Picture 9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11" name="Picture 10" descr="SBe16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12" name="Picture 11" descr="SBe10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3" name="Picture 12" descr="SBe040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4" name="Picture 13" descr="SBe157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0" y="6858000"/>
            <a:ext cx="3054096" cy="2286000"/>
          </a:xfrm>
          <a:prstGeom prst="rect">
            <a:avLst/>
          </a:prstGeom>
        </p:spPr>
      </p:pic>
      <p:pic>
        <p:nvPicPr>
          <p:cNvPr id="15" name="Picture 14" descr="pacman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62672" y="5833872"/>
            <a:ext cx="1197864" cy="694944"/>
          </a:xfrm>
          <a:prstGeom prst="rect">
            <a:avLst/>
          </a:prstGeom>
        </p:spPr>
      </p:pic>
      <p:pic>
        <p:nvPicPr>
          <p:cNvPr id="16" name="Picture 15" descr="bracket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90488" y="5797296"/>
            <a:ext cx="969264" cy="758952"/>
          </a:xfrm>
          <a:prstGeom prst="rect">
            <a:avLst/>
          </a:prstGeom>
        </p:spPr>
      </p:pic>
      <p:pic>
        <p:nvPicPr>
          <p:cNvPr id="17" name="Picture 16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64224" y="5833872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¿Qué predices que sucederá cuando una </a:t>
            </a:r>
            <a:r>
              <a:rPr b="1" sz="2800">
                <a:solidFill>
                  <a:srgbClr val="7030A0"/>
                </a:solidFill>
              </a:rPr>
              <a:t>célula</a:t>
            </a:r>
            <a:r>
              <a:rPr b="1" sz="2800"/>
              <a:t> </a:t>
            </a:r>
            <a:r>
              <a:rPr b="1" sz="2800">
                <a:solidFill>
                  <a:srgbClr val="7030A0"/>
                </a:solidFill>
              </a:rPr>
              <a:t>mutada</a:t>
            </a:r>
            <a:r>
              <a:rPr b="1" sz="2800"/>
              <a:t> se someta a la </a:t>
            </a:r>
            <a:r>
              <a:rPr b="1" sz="2800">
                <a:solidFill>
                  <a:srgbClr val="7030A0"/>
                </a:solidFill>
              </a:rPr>
              <a:t>mitosis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Be16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Be10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Be040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SBe157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0" y="6858000"/>
            <a:ext cx="3054096" cy="2286000"/>
          </a:xfrm>
          <a:prstGeom prst="rect">
            <a:avLst/>
          </a:prstGeom>
        </p:spPr>
      </p:pic>
      <p:pic>
        <p:nvPicPr>
          <p:cNvPr id="11" name="Picture 10" descr="es_signal_horizontal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2" name="Picture 11" descr="green_b_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3" name="Picture 12" descr="green_b_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4" name="Picture 13" descr="green_b_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5" name="Picture 14" descr="green_b_4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6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0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4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