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1.xml"/><Relationship Id="rId35" Type="http://schemas.openxmlformats.org/officeDocument/2006/relationships/slide" Target="slide12.xml"/><Relationship Id="rId36" Type="http://schemas.openxmlformats.org/officeDocument/2006/relationships/slide" Target="slide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slide" Target="slide13.xml"/><Relationship Id="rId6" Type="http://schemas.openxmlformats.org/officeDocument/2006/relationships/slide" Target="slide15.xml"/><Relationship Id="rId7" Type="http://schemas.openxmlformats.org/officeDocument/2006/relationships/slide" Target="slide16.xml"/><Relationship Id="rId8" Type="http://schemas.openxmlformats.org/officeDocument/2006/relationships/slide" Target="slide17.xml"/><Relationship Id="rId9" Type="http://schemas.openxmlformats.org/officeDocument/2006/relationships/slide" Target="slide21.xml"/><Relationship Id="rId10" Type="http://schemas.openxmlformats.org/officeDocument/2006/relationships/slide" Target="slide22.xml"/><Relationship Id="rId11" Type="http://schemas.openxmlformats.org/officeDocument/2006/relationships/slide" Target="slide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1.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5175504" y="768096"/>
            <a:ext cx="475488" cy="475488"/>
          </a:xfrm>
          <a:prstGeom prst="rect">
            <a:avLst/>
          </a:prstGeom>
        </p:spPr>
      </p:pic>
      <p:sp>
        <p:nvSpPr>
          <p:cNvPr id="10" name="TextBox 9">
            <a:hlinkClick r:id="rId6"/>
          </p:cNvPr>
          <p:cNvSpPr txBox="1"/>
          <p:nvPr/>
        </p:nvSpPr>
        <p:spPr>
          <a:xfrm>
            <a:off x="5010912"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and/or share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5175504" y="1938528"/>
            <a:ext cx="475488" cy="475488"/>
          </a:xfrm>
          <a:prstGeom prst="rect">
            <a:avLst/>
          </a:prstGeom>
        </p:spPr>
      </p:pic>
      <p:sp>
        <p:nvSpPr>
          <p:cNvPr id="16" name="TextBox 15">
            <a:hlinkClick r:id="rId9"/>
          </p:cNvPr>
          <p:cNvSpPr txBox="1"/>
          <p:nvPr/>
        </p:nvSpPr>
        <p:spPr>
          <a:xfrm>
            <a:off x="5010912"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Introduce the lesson language and connect to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5175504" y="3108960"/>
            <a:ext cx="475488" cy="475488"/>
          </a:xfrm>
          <a:prstGeom prst="rect">
            <a:avLst/>
          </a:prstGeom>
        </p:spPr>
      </p:pic>
      <p:sp>
        <p:nvSpPr>
          <p:cNvPr id="22" name="TextBox 21">
            <a:hlinkClick r:id="rId12"/>
          </p:cNvPr>
          <p:cNvSpPr txBox="1"/>
          <p:nvPr/>
        </p:nvSpPr>
        <p:spPr>
          <a:xfrm>
            <a:off x="5010912"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build class-wide understanding of the term with their own definitions.</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5175504" y="4279392"/>
            <a:ext cx="475488" cy="475488"/>
          </a:xfrm>
          <a:prstGeom prst="rect">
            <a:avLst/>
          </a:prstGeom>
        </p:spPr>
      </p:pic>
      <p:sp>
        <p:nvSpPr>
          <p:cNvPr id="28" name="TextBox 27">
            <a:hlinkClick r:id="rId15"/>
          </p:cNvPr>
          <p:cNvSpPr txBox="1"/>
          <p:nvPr/>
        </p:nvSpPr>
        <p:spPr>
          <a:xfrm>
            <a:off x="5010912" y="4754880"/>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430000" y="768096"/>
            <a:ext cx="475488" cy="475488"/>
          </a:xfrm>
          <a:prstGeom prst="rect">
            <a:avLst/>
          </a:prstGeom>
        </p:spPr>
      </p:pic>
      <p:sp>
        <p:nvSpPr>
          <p:cNvPr id="34" name="TextBox 33">
            <a:hlinkClick r:id="rId18"/>
          </p:cNvPr>
          <p:cNvSpPr txBox="1"/>
          <p:nvPr/>
        </p:nvSpPr>
        <p:spPr>
          <a:xfrm>
            <a:off x="11265408" y="1243584"/>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Discuss the exit ticket question, then answer it in writing or verbally.</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430000" y="1938528"/>
            <a:ext cx="475488" cy="475488"/>
          </a:xfrm>
          <a:prstGeom prst="rect">
            <a:avLst/>
          </a:prstGeom>
        </p:spPr>
      </p:pic>
      <p:sp>
        <p:nvSpPr>
          <p:cNvPr id="40" name="TextBox 39">
            <a:hlinkClick r:id="rId21"/>
          </p:cNvPr>
          <p:cNvSpPr txBox="1"/>
          <p:nvPr/>
        </p:nvSpPr>
        <p:spPr>
          <a:xfrm>
            <a:off x="11265408" y="2414016"/>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Use these at the beginning, middle, or end of a lesson, or for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430000" y="3108960"/>
            <a:ext cx="475488" cy="475488"/>
          </a:xfrm>
          <a:prstGeom prst="rect">
            <a:avLst/>
          </a:prstGeom>
        </p:spPr>
      </p:pic>
      <p:sp>
        <p:nvSpPr>
          <p:cNvPr id="46" name="TextBox 45">
            <a:hlinkClick r:id="rId24"/>
          </p:cNvPr>
          <p:cNvSpPr txBox="1"/>
          <p:nvPr/>
        </p:nvSpPr>
        <p:spPr>
          <a:xfrm>
            <a:off x="11265408" y="3584448"/>
            <a:ext cx="804672" cy="219456"/>
          </a:xfrm>
          <a:prstGeom prst="rect">
            <a:avLst/>
          </a:prstGeom>
          <a:noFill/>
        </p:spPr>
        <p:txBody>
          <a:bodyPr wrap="none">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and add these visuals to your unit word wall.</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430000" y="4279392"/>
            <a:ext cx="475488" cy="475488"/>
          </a:xfrm>
          <a:prstGeom prst="rect">
            <a:avLst/>
          </a:prstGeom>
        </p:spPr>
      </p:pic>
      <p:sp>
        <p:nvSpPr>
          <p:cNvPr id="52" name="TextBox 51">
            <a:hlinkClick r:id="rId27"/>
          </p:cNvPr>
          <p:cNvSpPr txBox="1"/>
          <p:nvPr/>
        </p:nvSpPr>
        <p:spPr>
          <a:xfrm>
            <a:off x="11265408" y="4754880"/>
            <a:ext cx="804672" cy="219456"/>
          </a:xfrm>
          <a:prstGeom prst="rect">
            <a:avLst/>
          </a:prstGeom>
          <a:noFill/>
        </p:spPr>
        <p:txBody>
          <a:bodyPr wrap="none">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9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an </a:t>
            </a:r>
            <a:r>
              <a:rPr sz="1800" b="1">
                <a:solidFill>
                  <a:srgbClr val="7030A0"/>
                </a:solidFill>
              </a:rPr>
              <a:t>environment</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An </a:t>
            </a:r>
            <a:r>
              <a:rPr sz="1800" i="1" b="1">
                <a:solidFill>
                  <a:srgbClr val="7030A0"/>
                </a:solidFill>
              </a:rPr>
              <a:t>environment</a:t>
            </a:r>
            <a:r>
              <a:rPr sz="1800" i="1"/>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6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the role of the </a:t>
            </a:r>
            <a:r>
              <a:rPr sz="1800" b="1">
                <a:solidFill>
                  <a:srgbClr val="7030A0"/>
                </a:solidFill>
              </a:rPr>
              <a:t>environment</a:t>
            </a:r>
            <a:r>
              <a:rPr sz="1800"/>
              <a:t> in </a:t>
            </a:r>
            <a:r>
              <a:rPr sz="1800" b="1">
                <a:solidFill>
                  <a:srgbClr val="7030A0"/>
                </a:solidFill>
              </a:rPr>
              <a:t>natural selection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The role of the </a:t>
            </a:r>
            <a:r>
              <a:rPr sz="1800" i="1" b="1">
                <a:solidFill>
                  <a:srgbClr val="7030A0"/>
                </a:solidFill>
              </a:rPr>
              <a:t>environment</a:t>
            </a:r>
            <a:r>
              <a:rPr sz="1800" i="1"/>
              <a:t> in </a:t>
            </a:r>
            <a:r>
              <a:rPr sz="1800" i="1" b="1">
                <a:solidFill>
                  <a:srgbClr val="7030A0"/>
                </a:solidFill>
              </a:rPr>
              <a:t>natural selection</a:t>
            </a:r>
            <a:r>
              <a:rPr sz="1800" i="1"/>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natural selection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natural selection</a:t>
            </a:r>
            <a:r>
              <a:rPr sz="2000" i="1"/>
              <a:t>
• My visual is…
• It relates to what I’ve learned about </a:t>
            </a:r>
            <a:r>
              <a:rPr b="1" i="1" sz="2000">
                <a:solidFill>
                  <a:srgbClr val="7030A0"/>
                </a:solidFill>
              </a:rPr>
              <a:t>natural selection</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natural selection</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natural selection.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66928"/>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914400"/>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512064"/>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832104"/>
            <a:ext cx="2697480" cy="1380744"/>
          </a:xfrm>
          <a:prstGeom prst="rect">
            <a:avLst/>
          </a:prstGeom>
          <a:noFill/>
        </p:spPr>
        <p:txBody>
          <a:bodyPr wrap="square">
            <a:noAutofit/>
          </a:bodyPr>
          <a:lstStyle/>
          <a:p>
            <a:pPr>
              <a:defRPr/>
            </a:pPr>
            <a:r>
              <a:rPr sz="1800" i="0"/>
              <a:t>What is the role of the </a:t>
            </a:r>
            <a:r>
              <a:rPr sz="1800" i="0" b="1">
                <a:solidFill>
                  <a:srgbClr val="7030A0"/>
                </a:solidFill>
              </a:rPr>
              <a:t>environment</a:t>
            </a:r>
            <a:r>
              <a:rPr sz="1800" i="0"/>
              <a:t> in </a:t>
            </a:r>
            <a:r>
              <a:rPr sz="1800" i="0" b="1">
                <a:solidFill>
                  <a:srgbClr val="7030A0"/>
                </a:solidFill>
              </a:rPr>
              <a:t>natural selection</a:t>
            </a:r>
            <a:r>
              <a:rPr sz="18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a:pPr>
            <a:r>
              <a:rPr sz="1800" i="0"/>
              <a:t>What is the role of the </a:t>
            </a:r>
            <a:r>
              <a:rPr sz="1800" i="0" b="1">
                <a:solidFill>
                  <a:srgbClr val="7030A0"/>
                </a:solidFill>
              </a:rPr>
              <a:t>environment</a:t>
            </a:r>
            <a:r>
              <a:rPr sz="1800" i="0"/>
              <a:t> in </a:t>
            </a:r>
            <a:r>
              <a:rPr sz="1800" i="0" b="1">
                <a:solidFill>
                  <a:srgbClr val="7030A0"/>
                </a:solidFill>
              </a:rPr>
              <a:t>natural selection</a:t>
            </a:r>
            <a:r>
              <a:rPr sz="1800" i="0"/>
              <a:t>?</a:t>
            </a:r>
          </a:p>
        </p:txBody>
      </p:sp>
      <p:sp>
        <p:nvSpPr>
          <p:cNvPr id="6" name="TextBox 5"/>
          <p:cNvSpPr txBox="1"/>
          <p:nvPr/>
        </p:nvSpPr>
        <p:spPr>
          <a:xfrm>
            <a:off x="91440" y="2551176"/>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898648"/>
            <a:ext cx="2953512" cy="1490472"/>
          </a:xfrm>
          <a:prstGeom prst="rect">
            <a:avLst/>
          </a:prstGeom>
          <a:noFill/>
        </p:spPr>
        <p:txBody>
          <a:bodyPr wrap="square">
            <a:noAutofit/>
          </a:bodyPr>
          <a:lstStyle/>
          <a:p>
            <a:pPr>
              <a:defRPr/>
            </a:pPr>
            <a:r>
              <a:rPr sz="1800" i="1">
                <a:solidFill>
                  <a:srgbClr val="2E75B6"/>
                </a:solidFill>
              </a:rPr>
              <a:t>The role of the </a:t>
            </a:r>
            <a:r>
              <a:rPr sz="1800" i="1" b="1">
                <a:solidFill>
                  <a:srgbClr val="7030A0"/>
                </a:solidFill>
              </a:rPr>
              <a:t>environment</a:t>
            </a:r>
            <a:r>
              <a:rPr sz="1800" i="1">
                <a:solidFill>
                  <a:srgbClr val="2E75B6"/>
                </a:solidFill>
              </a:rPr>
              <a:t> in </a:t>
            </a:r>
            <a:r>
              <a:rPr sz="1800" i="1" b="1">
                <a:solidFill>
                  <a:srgbClr val="7030A0"/>
                </a:solidFill>
              </a:rPr>
              <a:t>natural selection</a:t>
            </a:r>
            <a:r>
              <a:rPr sz="1800" i="1">
                <a:solidFill>
                  <a:srgbClr val="2E75B6"/>
                </a:solidFill>
              </a:rPr>
              <a:t> is...</a:t>
            </a:r>
          </a:p>
        </p:txBody>
      </p:sp>
      <p:pic>
        <p:nvPicPr>
          <p:cNvPr id="8" name="Picture 7" descr="noun-write-1439720.png"/>
          <p:cNvPicPr>
            <a:picLocks noChangeAspect="1"/>
          </p:cNvPicPr>
          <p:nvPr/>
        </p:nvPicPr>
        <p:blipFill>
          <a:blip r:embed="rId3"/>
          <a:stretch>
            <a:fillRect/>
          </a:stretch>
        </p:blipFill>
        <p:spPr>
          <a:xfrm>
            <a:off x="923544" y="4462272"/>
            <a:ext cx="1207008" cy="12070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occurs in </a:t>
            </a:r>
            <a:r>
              <a:rPr sz="1100" b="1">
                <a:solidFill>
                  <a:srgbClr val="7030A0"/>
                </a:solidFill>
              </a:rPr>
              <a:t>natural selection</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In </a:t>
            </a:r>
            <a:r>
              <a:rPr sz="1100" i="1" b="1">
                <a:solidFill>
                  <a:srgbClr val="7030A0"/>
                </a:solidFill>
              </a:rPr>
              <a:t>natural selection</a:t>
            </a:r>
            <a:r>
              <a:rPr sz="1100" i="1"/>
              <a:t>, ...</a:t>
            </a:r>
          </a:p>
        </p:txBody>
      </p:sp>
      <p:pic>
        <p:nvPicPr>
          <p:cNvPr id="9" name="Picture 8" descr="SB169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natural selection</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464040" y="4837176"/>
            <a:ext cx="1170432" cy="365760"/>
          </a:xfrm>
          <a:prstGeom prst="rect">
            <a:avLst/>
          </a:prstGeom>
          <a:noFill/>
        </p:spPr>
        <p:txBody>
          <a:bodyPr wrap="square">
            <a:spAutoFit/>
          </a:bodyPr>
          <a:lstStyle/>
          <a:p>
            <a:pPr>
              <a:defRPr sz="1800" b="0" i="0" u="sng">
                <a:solidFill>
                  <a:srgbClr val="FFFFFF"/>
                </a:solidFill>
              </a:defRPr>
            </a:pPr>
            <a:r>
              <a:t>Reminder!</a:t>
            </a:r>
          </a:p>
        </p:txBody>
      </p:sp>
      <p:sp>
        <p:nvSpPr>
          <p:cNvPr id="15" name="TextBox 14"/>
          <p:cNvSpPr txBox="1"/>
          <p:nvPr/>
        </p:nvSpPr>
        <p:spPr>
          <a:xfrm>
            <a:off x="8906256" y="5148072"/>
            <a:ext cx="2286000" cy="1197864"/>
          </a:xfrm>
          <a:prstGeom prst="rect">
            <a:avLst/>
          </a:prstGeom>
          <a:noFill/>
        </p:spPr>
        <p:txBody>
          <a:bodyPr wrap="square">
            <a:spAutoFit/>
          </a:bodyPr>
          <a:lstStyle/>
          <a:p>
            <a:pPr algn="ct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365760"/>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685800"/>
            <a:ext cx="2697480" cy="941832"/>
          </a:xfrm>
          <a:prstGeom prst="rect">
            <a:avLst/>
          </a:prstGeom>
          <a:noFill/>
        </p:spPr>
        <p:txBody>
          <a:bodyPr wrap="square">
            <a:noAutofit/>
          </a:bodyPr>
          <a:lstStyle/>
          <a:p>
            <a:pPr>
              <a:defRPr/>
            </a:pPr>
            <a:r>
              <a:rPr sz="1800" i="0"/>
              <a:t>What is the role of the </a:t>
            </a:r>
            <a:r>
              <a:rPr sz="1800" i="0" b="1">
                <a:solidFill>
                  <a:srgbClr val="7030A0"/>
                </a:solidFill>
              </a:rPr>
              <a:t>environment</a:t>
            </a:r>
            <a:r>
              <a:rPr sz="1800" i="0"/>
              <a:t> in </a:t>
            </a:r>
            <a:r>
              <a:rPr sz="1800" i="0" b="1">
                <a:solidFill>
                  <a:srgbClr val="7030A0"/>
                </a:solidFill>
              </a:rPr>
              <a:t>natural selection</a:t>
            </a:r>
            <a:r>
              <a:rPr sz="1800" i="0"/>
              <a:t>?</a:t>
            </a:r>
          </a:p>
        </p:txBody>
      </p:sp>
      <p:sp>
        <p:nvSpPr>
          <p:cNvPr id="6" name="TextBox 5"/>
          <p:cNvSpPr txBox="1"/>
          <p:nvPr/>
        </p:nvSpPr>
        <p:spPr>
          <a:xfrm>
            <a:off x="0" y="1563624"/>
            <a:ext cx="3054096" cy="2331720"/>
          </a:xfrm>
          <a:prstGeom prst="rect">
            <a:avLst/>
          </a:prstGeom>
          <a:noFill/>
        </p:spPr>
        <p:txBody>
          <a:bodyPr wrap="square">
            <a:spAutoFit/>
          </a:bodyPr>
          <a:lstStyle/>
          <a:p>
            <a:pPr>
              <a:spcAft>
                <a:spcPts val="200"/>
              </a:spcAft>
            </a:pPr>
            <a:r>
              <a:rPr sz="1800" b="0" u="sng"/>
              <a:t>Make a </a:t>
            </a:r>
            <a:r>
              <a:rPr sz="1800" b="1" u="sng">
                <a:solidFill>
                  <a:srgbClr val="2E75B6"/>
                </a:solidFill>
              </a:rPr>
              <a:t>Claim</a:t>
            </a:r>
            <a:r>
              <a:rPr sz="1800" b="0" u="sng"/>
              <a:t> with </a:t>
            </a:r>
            <a:r>
              <a:rPr sz="1800" b="1" u="sng">
                <a:solidFill>
                  <a:srgbClr val="548235"/>
                </a:solidFill>
              </a:rPr>
              <a:t>Reasoning:</a:t>
            </a:r>
          </a:p>
          <a:p>
            <a:pPr marL="256032" indent="-155448">
              <a:spcAft>
                <a:spcPts val="0"/>
              </a:spcAft>
              <a:buChar char="•"/>
              <a:defRPr sz="1800" i="1"/>
            </a:pPr>
            <a:r>
              <a:rPr sz="1800" i="1" u="none"/>
              <a:t>Based on the fact that </a:t>
            </a:r>
            <a:r>
              <a:rPr sz="1800" i="1" u="sng">
                <a:solidFill>
                  <a:srgbClr val="C55A11"/>
                </a:solidFill>
              </a:rPr>
              <a:t>_______</a:t>
            </a:r>
            <a:r>
              <a:rPr sz="1800" i="1" u="none"/>
              <a:t>, </a:t>
            </a:r>
            <a:r>
              <a:rPr sz="1800" i="1" u="none">
                <a:solidFill>
                  <a:srgbClr val="2E75B6"/>
                </a:solidFill>
              </a:rPr>
              <a:t>I infer that...</a:t>
            </a:r>
            <a:r>
              <a:rPr sz="1800" i="1" u="none"/>
              <a:t> because...</a:t>
            </a:r>
          </a:p>
          <a:p>
            <a:pPr marL="256032" indent="-155448">
              <a:spcAft>
                <a:spcPts val="0"/>
              </a:spcAft>
              <a:buChar char="•"/>
              <a:defRPr sz="1800" i="1"/>
            </a:pPr>
            <a:r>
              <a:rPr sz="1800" i="1" u="sng">
                <a:solidFill>
                  <a:srgbClr val="C55A11"/>
                </a:solidFill>
              </a:rPr>
              <a:t>_______</a:t>
            </a:r>
            <a:r>
              <a:rPr sz="1800" i="1" u="none">
                <a:solidFill>
                  <a:srgbClr val="2E75B6"/>
                </a:solidFill>
              </a:rPr>
              <a:t> means that...</a:t>
            </a:r>
            <a:r>
              <a:rPr sz="1800" i="1" u="none"/>
              <a:t> because...</a:t>
            </a:r>
          </a:p>
          <a:p>
            <a:pPr marL="256032" indent="-155448">
              <a:spcAft>
                <a:spcPts val="0"/>
              </a:spcAft>
              <a:buChar char="•"/>
              <a:defRPr sz="1800" i="1"/>
            </a:pPr>
            <a:r>
              <a:rPr sz="1800" i="1" u="none"/>
              <a:t>I see </a:t>
            </a:r>
            <a:r>
              <a:rPr sz="1800" i="1" u="sng">
                <a:solidFill>
                  <a:srgbClr val="C55A11"/>
                </a:solidFill>
              </a:rPr>
              <a:t>_______.</a:t>
            </a:r>
            <a:r>
              <a:rPr sz="1800" i="1" u="none">
                <a:solidFill>
                  <a:srgbClr val="2E75B6"/>
                </a:solidFill>
              </a:rPr>
              <a:t> This supports my claim that...</a:t>
            </a:r>
            <a:r>
              <a:rPr sz="1800" i="1" u="none"/>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se.png"/>
          <p:cNvPicPr>
            <a:picLocks noChangeAspect="1"/>
          </p:cNvPicPr>
          <p:nvPr/>
        </p:nvPicPr>
        <p:blipFill>
          <a:blip r:embed="rId23"/>
          <a:stretch>
            <a:fillRect/>
          </a:stretch>
        </p:blipFill>
        <p:spPr>
          <a:xfrm>
            <a:off x="2459736" y="6547104"/>
            <a:ext cx="565265" cy="310896"/>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natural selection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05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B090w.png"/>
          <p:cNvPicPr>
            <a:picLocks noChangeAspect="1"/>
          </p:cNvPicPr>
          <p:nvPr/>
        </p:nvPicPr>
        <p:blipFill>
          <a:blip r:embed="rId10"/>
          <a:stretch>
            <a:fillRect/>
          </a:stretch>
        </p:blipFill>
        <p:spPr>
          <a:xfrm>
            <a:off x="9537192" y="658368"/>
            <a:ext cx="1435608"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natural selection...</a:t>
            </a:r>
            <a:r>
              <a:rPr i="1"/>
              <a:t>
From this visual, I can infer… </a:t>
            </a:r>
            <a:r>
              <a:t>(use </a:t>
            </a:r>
            <a:r>
              <a:rPr b="1">
                <a:solidFill>
                  <a:srgbClr val="7030A0"/>
                </a:solidFill>
              </a:rPr>
              <a:t>natural selection</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9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natural selection</a:t>
            </a:r>
            <a:r>
              <a:t>. Include 3-5 other vocabulary words in your paragraph. You may include the following stems:</a:t>
            </a:r>
          </a:p>
          <a:p>
            <a:pPr marL="182880" indent="-128016">
              <a:spcAft>
                <a:spcPts val="0"/>
              </a:spcAft>
              <a:buChar char="•"/>
            </a:pPr>
            <a:r>
              <a:rPr sz="2000" i="1"/>
              <a:t>In </a:t>
            </a:r>
            <a:r>
              <a:rPr sz="2000" i="1" b="1">
                <a:solidFill>
                  <a:srgbClr val="7030A0"/>
                </a:solidFill>
              </a:rPr>
              <a:t>natural selection</a:t>
            </a:r>
            <a:r>
              <a:rPr sz="2000" i="1"/>
              <a:t>, ...</a:t>
            </a:r>
          </a:p>
          <a:p>
            <a:pPr marL="182880" indent="-128016">
              <a:spcAft>
                <a:spcPts val="0"/>
              </a:spcAft>
              <a:buChar char="•"/>
            </a:pPr>
            <a:r>
              <a:rPr sz="2000" i="1" b="1">
                <a:solidFill>
                  <a:srgbClr val="7030A0"/>
                </a:solidFill>
              </a:rPr>
              <a:t>Natural selection</a:t>
            </a:r>
            <a:r>
              <a:rPr sz="2000" i="1"/>
              <a:t> is related to </a:t>
            </a:r>
            <a:r>
              <a:rPr sz="2000" i="1" b="1">
                <a:solidFill>
                  <a:srgbClr val="7030A0"/>
                </a:solidFill>
              </a:rPr>
              <a:t>adaptation</a:t>
            </a:r>
            <a:r>
              <a:rPr sz="2000" i="1"/>
              <a:t> because…</a:t>
            </a:r>
          </a:p>
          <a:p>
            <a:pPr marL="182880" indent="-128016">
              <a:spcAft>
                <a:spcPts val="0"/>
              </a:spcAft>
              <a:buChar char="•"/>
            </a:pPr>
            <a:r>
              <a:rPr sz="2000" i="1"/>
              <a:t>The role of the </a:t>
            </a:r>
            <a:r>
              <a:rPr sz="2000" i="1" b="1">
                <a:solidFill>
                  <a:srgbClr val="7030A0"/>
                </a:solidFill>
              </a:rPr>
              <a:t>environment</a:t>
            </a:r>
            <a:r>
              <a:rPr sz="2000" i="1"/>
              <a:t> in </a:t>
            </a:r>
            <a:r>
              <a:rPr sz="2000" i="1" b="1">
                <a:solidFill>
                  <a:srgbClr val="7030A0"/>
                </a:solidFill>
              </a:rPr>
              <a:t>natural selection</a:t>
            </a:r>
            <a:r>
              <a:rPr sz="2000" i="1"/>
              <a:t> is...</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se.png"/>
          <p:cNvPicPr>
            <a:picLocks noChangeAspect="1"/>
          </p:cNvPicPr>
          <p:nvPr/>
        </p:nvPicPr>
        <p:blipFill>
          <a:blip r:embed="rId4"/>
          <a:stretch>
            <a:fillRect/>
          </a:stretch>
        </p:blipFill>
        <p:spPr>
          <a:xfrm>
            <a:off x="2459736" y="6547104"/>
            <a:ext cx="565265" cy="310896"/>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6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9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16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thinks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se.png"/>
          <p:cNvPicPr>
            <a:picLocks noChangeAspect="1"/>
          </p:cNvPicPr>
          <p:nvPr/>
        </p:nvPicPr>
        <p:blipFill>
          <a:blip r:embed="rId22"/>
          <a:stretch>
            <a:fillRect/>
          </a:stretch>
        </p:blipFill>
        <p:spPr>
          <a:xfrm>
            <a:off x="2240280" y="6547104"/>
            <a:ext cx="565265" cy="310896"/>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natural selection</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natural selection</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3977639"/>
            <a:ext cx="5303520" cy="566928"/>
          </a:xfrm>
          <a:prstGeom prst="rect">
            <a:avLst/>
          </a:prstGeom>
          <a:noFill/>
        </p:spPr>
        <p:txBody>
          <a:bodyPr wrap="square">
            <a:noAutofit/>
          </a:bodyPr>
          <a:lstStyle/>
          <a:p>
            <a:pPr>
              <a:defRPr sz="1600"/>
            </a:pPr>
            <a:r>
              <a:rPr sz="1600"/>
              <a:t>What is the role of the </a:t>
            </a:r>
            <a:r>
              <a:rPr sz="1600" b="1">
                <a:solidFill>
                  <a:srgbClr val="7030A0"/>
                </a:solidFill>
              </a:rPr>
              <a:t>environment</a:t>
            </a:r>
            <a:r>
              <a:rPr sz="1600"/>
              <a:t> in </a:t>
            </a:r>
            <a:r>
              <a:rPr sz="1600" b="1">
                <a:solidFill>
                  <a:srgbClr val="7030A0"/>
                </a:solidFill>
              </a:rPr>
              <a:t>natural selection</a:t>
            </a:r>
            <a:r>
              <a:rPr sz="1600"/>
              <a:t>?</a:t>
            </a:r>
          </a:p>
        </p:txBody>
      </p:sp>
      <p:sp>
        <p:nvSpPr>
          <p:cNvPr id="37" name="__dynamic_autofit__TextBox 36"/>
          <p:cNvSpPr txBox="1"/>
          <p:nvPr/>
        </p:nvSpPr>
        <p:spPr>
          <a:xfrm>
            <a:off x="3401568" y="4681728"/>
            <a:ext cx="5303520" cy="621792"/>
          </a:xfrm>
          <a:prstGeom prst="rect">
            <a:avLst/>
          </a:prstGeom>
          <a:noFill/>
        </p:spPr>
        <p:txBody>
          <a:bodyPr wrap="square">
            <a:noAutofit/>
          </a:bodyPr>
          <a:lstStyle/>
          <a:p>
            <a:pPr>
              <a:defRPr sz="1800"/>
            </a:pPr>
            <a:r>
              <a:rPr sz="1800" i="1"/>
              <a:t>The role of the </a:t>
            </a:r>
            <a:r>
              <a:rPr sz="1800" i="1" b="1">
                <a:solidFill>
                  <a:srgbClr val="7030A0"/>
                </a:solidFill>
              </a:rPr>
              <a:t>environment</a:t>
            </a:r>
            <a:r>
              <a:rPr sz="1800" i="1"/>
              <a:t> in </a:t>
            </a:r>
            <a:r>
              <a:rPr sz="1800" i="1" b="1">
                <a:solidFill>
                  <a:srgbClr val="7030A0"/>
                </a:solidFill>
              </a:rPr>
              <a:t>natural selection</a:t>
            </a:r>
            <a:r>
              <a:rPr sz="1800" i="1"/>
              <a:t> is...</a:t>
            </a:r>
          </a:p>
        </p:txBody>
      </p:sp>
      <p:pic>
        <p:nvPicPr>
          <p:cNvPr id="38" name="Picture 37" descr="SB169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B005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B090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6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occurs in </a:t>
            </a:r>
            <a:r>
              <a:rPr sz="1800" b="1">
                <a:solidFill>
                  <a:srgbClr val="7030A0"/>
                </a:solidFill>
              </a:rPr>
              <a:t>natural selection</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In </a:t>
            </a:r>
            <a:r>
              <a:rPr sz="1800" i="1" b="1">
                <a:solidFill>
                  <a:srgbClr val="7030A0"/>
                </a:solidFill>
              </a:rPr>
              <a:t>natural selection</a:t>
            </a:r>
            <a:r>
              <a:rPr sz="1800" i="1"/>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does it mean to </a:t>
            </a:r>
            <a:r>
              <a:rPr sz="1800" b="1">
                <a:solidFill>
                  <a:srgbClr val="7030A0"/>
                </a:solidFill>
              </a:rPr>
              <a:t>adapt</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To </a:t>
            </a:r>
            <a:r>
              <a:rPr sz="1800" i="1" b="1">
                <a:solidFill>
                  <a:srgbClr val="7030A0"/>
                </a:solidFill>
              </a:rPr>
              <a:t>adapt</a:t>
            </a:r>
            <a:r>
              <a:rPr sz="1800" i="1"/>
              <a:t> means…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6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is </a:t>
            </a:r>
            <a:r>
              <a:rPr sz="1800" b="1">
                <a:solidFill>
                  <a:srgbClr val="7030A0"/>
                </a:solidFill>
              </a:rPr>
              <a:t>natural selection</a:t>
            </a:r>
            <a:r>
              <a:rPr sz="1800"/>
              <a:t> related to </a:t>
            </a:r>
            <a:r>
              <a:rPr sz="1800" b="1">
                <a:solidFill>
                  <a:srgbClr val="7030A0"/>
                </a:solidFill>
              </a:rPr>
              <a:t>adaptation</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b="1">
                <a:solidFill>
                  <a:srgbClr val="7030A0"/>
                </a:solidFill>
              </a:rPr>
              <a:t>Natural selection</a:t>
            </a:r>
            <a:r>
              <a:rPr sz="1800" i="1"/>
              <a:t> is related to </a:t>
            </a:r>
            <a:r>
              <a:rPr sz="1800" i="1" b="1">
                <a:solidFill>
                  <a:srgbClr val="7030A0"/>
                </a:solidFill>
              </a:rPr>
              <a:t>adaptation</a:t>
            </a:r>
            <a:r>
              <a:rPr sz="1800" i="1"/>
              <a:t> because…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