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de predicción antes de presentar la palabra, o como repaso al final de la lección. Esta actividad se puede realizar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mostrara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Por ejemplo, si la palabra central es “átomo”, un estudiante podría:</a:t>
            </a:r>
          </a:p>
          <a:p>
            <a:r>
              <a:t>•   Hacer una conexión con “protón” y escribir “los átomos contienen protones” al lado de la línea de conexión.</a:t>
            </a:r>
          </a:p>
          <a:p>
            <a:r>
              <a:t>•   Hacer una conexión con “molécula” y escribir “los átomos componen las moléculas” al lado de la línea de conexión.</a:t>
            </a:r>
          </a:p>
          <a:p>
            <a:r>
              <a:t>•   Hacer una conexión con “materia” y escribir “los átomos son las unidades más pequeñas de la materia” al lado de la línea de conexión.</a:t>
            </a:r>
          </a:p>
          <a:p>
            <a:r>
              <a:t>•   Hacer una conexión con “núcleo” y escribir “el centro de un átomo es el núcleo” al lado de la línea de conexión.</a:t>
            </a:r>
          </a:p>
          <a:p/>
          <a:p>
            <a:r>
              <a:t>Alternativamente, los estudiantes pueden crear una Red de Conexión de Vocabulario (Teaching Science to English Learners by Fleenor y Beene, 2019, p.53) en la cual se puede hacer cualquier conexión entre dos palabras – no tiene que haber una palabra “central”.</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Cuando los estudiantes terminen, se recomienda que compartan sus párrafos con un compañero o grupo, con tiempo después para hacer cualquier edición a sus párrafos.</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a:p/>
          <a:p>
            <a:r>
              <a:t>Para un ejemplo modelado de apoyo a los estudiantes para prepararlos para la aleatorización, consulte 7 Steps to a Language-Rich Interactive Classroom de John Seidlitz y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Esto se puede hacer de forma independiente, con un compañero o los estudiantes pueden crear listas individuales y luego compartirlas con un compañero.</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Se recomienda que el objetivo del lenguaje sea la escritura (para los grados 2-12) con la conversación estructurada durante la clase.</a:t>
            </a:r>
          </a:p>
          <a:p/>
          <a:p/>
          <a:p>
            <a:pPr/>
            <a:r>
              <a:t>El objetivo de contenido puede modificarse para utilizar la terminología específica del estándar de aprendizaje.
</a:t>
            </a:r>
            <a:r>
              <a:t>Nota: estos objetivos se han simplificado para facilitar su implementación. Para obtener más información sobre los objetivos de contenido y lenguaje, consulte 7 Steps to a Language-Rich Interactive Classroom de John Seidlitz y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defRPr b="1"/>
            </a:pPr>
            <a:r>
              <a:t>Conversación estructurada</a:t>
            </a:r>
          </a:p>
          <a:p/>
          <a:p>
            <a:pPr/>
            <a:r>
              <a:t>Esta actividad se llama QSSSA y se describe con más detalle en Teaching Science to English Learners by Stephen Fleenor y Tina Beene (p.29)</a:t>
            </a:r>
          </a:p>
          <a:p/>
          <a:p>
            <a:pPr>
              <a:defRPr b="1" u="sng"/>
            </a:pPr>
            <a:r>
              <a:t>Guión:</a:t>
            </a:r>
          </a:p>
          <a:p>
            <a:pPr marL="256032" indent="-146304">
              <a:buChar char="•"/>
            </a:pPr>
            <a:r>
              <a:rPr b="0"/>
              <a:t>Clase, pronunciemos esta palabra en voz alta: </a:t>
            </a:r>
            <a:r>
              <a:rPr b="1"/>
              <a:t>(lee la palabra del vocabulario)</a:t>
            </a:r>
          </a:p>
          <a:p>
            <a:pPr marL="256032" indent="-146304">
              <a:buChar char="•"/>
            </a:pPr>
            <a:r>
              <a:rPr b="0"/>
              <a:t>¿Puede todo el mundo _______ </a:t>
            </a:r>
            <a:r>
              <a:rPr b="1"/>
              <a:t>(señal)</a:t>
            </a:r>
            <a:r>
              <a:rPr b="0"/>
              <a:t>. Piensa acerca de esta pregunta. Cuando estés listo para terminar esta frase, _______ </a:t>
            </a:r>
            <a:r>
              <a:rPr b="1"/>
              <a:t>(inicio de oración)</a:t>
            </a:r>
            <a:r>
              <a:rPr b="0"/>
              <a:t>, muéstramelo haciendo _______ </a:t>
            </a:r>
            <a:r>
              <a:rPr b="1"/>
              <a:t>(desactiva la señal).</a:t>
            </a:r>
          </a:p>
          <a:p>
            <a:pPr marL="256032" indent="-146304">
              <a:buChar char="•"/>
            </a:pPr>
            <a:r>
              <a:rPr b="0"/>
              <a:t>Vas a compartir con _______ </a:t>
            </a:r>
            <a:r>
              <a:rPr b="1"/>
              <a:t>(compartir)</a:t>
            </a:r>
            <a:r>
              <a:rPr b="0"/>
              <a:t>. La persona que irá primero es _______ </a:t>
            </a:r>
            <a:r>
              <a:rPr b="1"/>
              <a:t>(compartir).</a:t>
            </a:r>
          </a:p>
          <a:p>
            <a:pPr marL="256032" indent="-146304">
              <a:buChar char="•"/>
            </a:pPr>
            <a:r>
              <a:rPr b="0"/>
              <a:t>Voy a _______ </a:t>
            </a:r>
            <a:r>
              <a:rPr b="1"/>
              <a:t>(evaluar)</a:t>
            </a:r>
            <a:r>
              <a:rPr b="0"/>
              <a:t>. Está bien si compartes lo que tú dijiste o lo que dijo tu compañero, siempre y cuando uses ________ </a:t>
            </a:r>
            <a:r>
              <a:rPr b="1"/>
              <a:t>(palabra del vocabulario)</a:t>
            </a:r>
            <a:r>
              <a:rPr b="0"/>
              <a:t> en una oración completa. Te recomiendo usar el inicio de oración, ________ </a:t>
            </a:r>
            <a:r>
              <a:rPr b="1"/>
              <a:t>(inicio de oración).</a:t>
            </a:r>
          </a:p>
          <a:p/>
          <a:p>
            <a:pPr>
              <a:defRPr b="1" u="sng"/>
            </a:pPr>
            <a:r>
              <a:t>ELPS</a:t>
            </a:r>
          </a:p>
          <a:p>
            <a:pPr/>
            <a:r>
              <a:t>Escuchar:</a:t>
            </a:r>
          </a:p>
          <a:p>
            <a:pPr/>
            <a:r>
              <a:t>2(C) aprender nuevas estructuras de lenguaje, expresiones y vocabulario básico y académico escuchados durante la instrucción y las interacciones en el salón de clases;</a:t>
            </a:r>
          </a:p>
          <a:p>
            <a:pPr/>
            <a:r>
              <a:t>2(E) utilizar apoyo visual, contextual y lingüístico para mejorar y confirmar la comprensión del lenguaje hablado cada vez más complejo y elaborado;</a:t>
            </a:r>
          </a:p>
          <a:p>
            <a:pPr/>
            <a:r>
              <a:t>2(I) demostrar comprensión auditiva del español hablado cada vez más complejo siguiendo instrucciones, volviendo a contar o resumiendo mensajes hablados, respondiendo a preguntas y solicitudes, colaborando con compañeros y tomando notas acordes con el contenido y las necesidades del nivel de grado.</a:t>
            </a:r>
          </a:p>
          <a:p>
            <a:pPr/>
          </a:p>
          <a:p>
            <a:pPr/>
            <a:r>
              <a:t>Hablar:</a:t>
            </a:r>
          </a:p>
          <a:p>
            <a:pPr/>
            <a:r>
              <a:t>3(A) practicar la producción de sonidos de vocabulario recién adquirido, como vocales largas y cortas, letras silenciosas y grupos de consonantes, para pronunciar palabras en español de una manera cada vez más comprensible;</a:t>
            </a:r>
          </a:p>
          <a:p>
            <a:pPr/>
            <a:r>
              <a:t>3(B) amplíar y interiorizar el vocabulario inicial en español aprendiendo y usando palabras en español de alta frecuencia necesarias para identificar y describir personas, lugares y objetos, volviendo a contar historias simples e información básica representada o respaldada por imágenes, y aprendiendo y usando lenguaje de rutina necesario para la comunicación en el salón de clases;</a:t>
            </a:r>
          </a:p>
          <a:p>
            <a:pPr/>
            <a:r>
              <a:t>3(D) hablar usando vocabulario del área de contenido de nivel de grado en contexto para interiorizar nuevas palabras en español y desarrollar competencia en el lenguaje académico;</a:t>
            </a:r>
          </a:p>
          <a:p>
            <a:pPr/>
            <a:r>
              <a:t>3(E) compartir información en interacciones de aprendizaje cooperativo;</a:t>
            </a:r>
          </a:p>
          <a:p>
            <a:pPr/>
            <a:r>
              <a:t>3(G) expresar opiniones, ideas y sentimientos que van desde comunicar palabras y frases cortas hasta participar en discusiones extendidas sobre una variedad de temas sociales y académicos apropiados para el grado;</a:t>
            </a:r>
          </a:p>
          <a:p>
            <a:pPr/>
            <a:r>
              <a:t>3(J) responder oralmente a la información presentada en una amplia variedad de medios impresos, electrónicos, de audio y visuales para construir y reforzar el logro de conceptos y lenguaje.</a:t>
            </a:r>
          </a:p>
          <a:p>
            <a:pPr/>
          </a:p>
          <a:p>
            <a:pPr/>
            <a:r>
              <a:t>Lectura:</a:t>
            </a:r>
          </a:p>
          <a:p>
            <a:pPr/>
            <a:r>
              <a:t>4(D) utilizar apoyos previos a la lectura, como organizadores gráficos, ilustraciones y vocabulario relacionado con el tema enseñado previamente y otras actividades previas a la lectura para mejorar la comprensión del texto escrito;</a:t>
            </a:r>
          </a:p>
          <a:p>
            <a:pPr/>
            <a:r>
              <a:t>4(F) utilizar apoyo visual y contextual y apoyo de compañeros y maestros para leer texto de contenido de nivel de grado, mejorar y confirmar la comprensión y desarrollar vocabulario, comprensión de las estructuras del lenguaje y conocimientos previos necesarios para comprender un lenguaje cada vez más desafiante;</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defRPr b="1"/>
            </a:pPr>
            <a:r>
              <a:t>Conversación estructurada</a:t>
            </a:r>
          </a:p>
          <a:p/>
          <a:p>
            <a:pPr/>
            <a:r>
              <a:t>Esta actividad se llama QSSSA y se describe con más detalle en Teaching Science to English Learners by Stephen Fleenor y Tina Beene (p.29)</a:t>
            </a:r>
          </a:p>
          <a:p/>
          <a:p>
            <a:pPr>
              <a:defRPr b="1" u="sng"/>
            </a:pPr>
            <a:r>
              <a:t>Guión:</a:t>
            </a:r>
          </a:p>
          <a:p>
            <a:pPr marL="256032" indent="-146304">
              <a:buChar char="•"/>
            </a:pPr>
            <a:r>
              <a:rPr b="0"/>
              <a:t>Clase, pronunciemos esta palabra en voz alta: </a:t>
            </a:r>
            <a:r>
              <a:rPr b="1"/>
              <a:t>(lee la palabra del vocabulario)</a:t>
            </a:r>
          </a:p>
          <a:p>
            <a:pPr marL="256032" indent="-146304">
              <a:buChar char="•"/>
            </a:pPr>
            <a:r>
              <a:rPr b="0"/>
              <a:t>¿Puede todo el mundo _______ </a:t>
            </a:r>
            <a:r>
              <a:rPr b="1"/>
              <a:t>(señal)</a:t>
            </a:r>
            <a:r>
              <a:rPr b="0"/>
              <a:t>. Piensa acerca de esta pregunta. Cuando estés listo para terminar esta frase, _______ </a:t>
            </a:r>
            <a:r>
              <a:rPr b="1"/>
              <a:t>(inicio de oración)</a:t>
            </a:r>
            <a:r>
              <a:rPr b="0"/>
              <a:t>, muéstramelo haciendo _______ </a:t>
            </a:r>
            <a:r>
              <a:rPr b="1"/>
              <a:t>(desactiva la señal).</a:t>
            </a:r>
          </a:p>
          <a:p>
            <a:pPr marL="256032" indent="-146304">
              <a:buChar char="•"/>
            </a:pPr>
            <a:r>
              <a:rPr b="0"/>
              <a:t>Vas a compartir con _______ </a:t>
            </a:r>
            <a:r>
              <a:rPr b="1"/>
              <a:t>(compartir)</a:t>
            </a:r>
            <a:r>
              <a:rPr b="0"/>
              <a:t>. La persona que irá primero es _______ </a:t>
            </a:r>
            <a:r>
              <a:rPr b="1"/>
              <a:t>(compartir).</a:t>
            </a:r>
          </a:p>
          <a:p>
            <a:pPr marL="256032" indent="-146304">
              <a:buChar char="•"/>
            </a:pPr>
            <a:r>
              <a:rPr b="0"/>
              <a:t>Voy a _______ </a:t>
            </a:r>
            <a:r>
              <a:rPr b="1"/>
              <a:t>(evaluar)</a:t>
            </a:r>
            <a:r>
              <a:rPr b="0"/>
              <a:t>. Está bien si compartes lo que tú dijiste o lo que dijo tu compañero, siempre y cuando uses ________ </a:t>
            </a:r>
            <a:r>
              <a:rPr b="1"/>
              <a:t>(palabra del vocabulario)</a:t>
            </a:r>
            <a:r>
              <a:rPr b="0"/>
              <a:t> en una oración completa. Te recomiendo usar el inicio de oración, ________ </a:t>
            </a:r>
            <a:r>
              <a:rPr b="1"/>
              <a:t>(inicio de oración).</a:t>
            </a:r>
          </a:p>
          <a:p/>
          <a:p>
            <a:pPr>
              <a:defRPr b="1" u="sng"/>
            </a:pPr>
            <a:r>
              <a:t>ELPS</a:t>
            </a:r>
          </a:p>
          <a:p>
            <a:pPr/>
            <a:r>
              <a:t>Escuchar:</a:t>
            </a:r>
          </a:p>
          <a:p>
            <a:pPr/>
            <a:r>
              <a:t>2(C) aprender nuevas estructuras de lenguaje, expresiones y vocabulario básico y académico escuchados durante la instrucción y las interacciones en el salón de clases;</a:t>
            </a:r>
          </a:p>
          <a:p>
            <a:pPr/>
            <a:r>
              <a:t>2(E) utilizar apoyo visual, contextual y lingüístico para mejorar y confirmar la comprensión del lenguaje hablado cada vez más complejo y elaborado;</a:t>
            </a:r>
          </a:p>
          <a:p>
            <a:pPr/>
            <a:r>
              <a:t>2(I) demostrar comprensión auditiva del español hablado cada vez más complejo siguiendo instrucciones, volviendo a contar o resumiendo mensajes hablados, respondiendo a preguntas y solicitudes, colaborando con compañeros y tomando notas acordes con el contenido y las necesidades del nivel de grado.</a:t>
            </a:r>
          </a:p>
          <a:p>
            <a:pPr/>
          </a:p>
          <a:p>
            <a:pPr/>
            <a:r>
              <a:t>Hablar:</a:t>
            </a:r>
          </a:p>
          <a:p>
            <a:pPr/>
            <a:r>
              <a:t>3(A) practicar la producción de sonidos de vocabulario recién adquirido, como vocales largas y cortas, letras silenciosas y grupos de consonantes, para pronunciar palabras en español de una manera cada vez más comprensible;</a:t>
            </a:r>
          </a:p>
          <a:p>
            <a:pPr/>
            <a:r>
              <a:t>3(B) amplíar y interiorizar el vocabulario inicial en español aprendiendo y usando palabras en español de alta frecuencia necesarias para identificar y describir personas, lugares y objetos, volviendo a contar historias simples e información básica representada o respaldada por imágenes, y aprendiendo y usando lenguaje de rutina necesario para la comunicación en el salón de clases;</a:t>
            </a:r>
          </a:p>
          <a:p>
            <a:pPr/>
            <a:r>
              <a:t>3(D) hablar usando vocabulario del área de contenido de nivel de grado en contexto para interiorizar nuevas palabras en español y desarrollar competencia en el lenguaje académico;</a:t>
            </a:r>
          </a:p>
          <a:p>
            <a:pPr/>
            <a:r>
              <a:t>3(E) compartir información en interacciones de aprendizaje cooperativo;</a:t>
            </a:r>
          </a:p>
          <a:p>
            <a:pPr/>
            <a:r>
              <a:t>3(G) expresar opiniones, ideas y sentimientos que van desde comunicar palabras y frases cortas hasta participar en discusiones extendidas sobre una variedad de temas sociales y académicos apropiados para el grado;</a:t>
            </a:r>
          </a:p>
          <a:p>
            <a:pPr/>
            <a:r>
              <a:t>3(J) responder oralmente a la información presentada en una amplia variedad de medios impresos, electrónicos, de audio y visuales para construir y reforzar el logro de conceptos y lenguaje.</a:t>
            </a:r>
          </a:p>
          <a:p>
            <a:pPr/>
          </a:p>
          <a:p>
            <a:pPr/>
            <a:r>
              <a:t>Lectura:</a:t>
            </a:r>
          </a:p>
          <a:p>
            <a:pPr/>
            <a:r>
              <a:t>4(D) utilizar apoyos previos a la lectura, como organizadores gráficos, ilustraciones y vocabulario relacionado con el tema enseñado previamente y otras actividades previas a la lectura para mejorar la comprensión del texto escrito;</a:t>
            </a:r>
          </a:p>
          <a:p>
            <a:pPr/>
            <a:r>
              <a:t>4(F) utilizar apoyo visual y contextual y apoyo de compañeros y maestros para leer texto de contenido de nivel de grado, mejorar y confirmar la comprensión y desarrollar vocabulario, comprensión de las estructuras del lenguaje y conocimientos previos necesarios para comprender un lenguaje cada vez más desafiante;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0"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1"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21"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2" TargetMode="External"/><Relationship Id="rId28" Type="http://schemas.openxmlformats.org/officeDocument/2006/relationships/image" Target="../media/image19.png"/><Relationship Id="rId29" Type="http://schemas.openxmlformats.org/officeDocument/2006/relationships/image" Target="../media/image20.png"/><Relationship Id="rId30" Type="http://schemas.openxmlformats.org/officeDocument/2006/relationships/hyperlink" Target="https://thevisualnonglossary.com/backend_vng/public/qr/13" TargetMode="External"/><Relationship Id="rId31" Type="http://schemas.openxmlformats.org/officeDocument/2006/relationships/image" Target="../media/image21.png"/><Relationship Id="rId32" Type="http://schemas.openxmlformats.org/officeDocument/2006/relationships/image" Target="../media/image22.png"/><Relationship Id="rId33" Type="http://schemas.openxmlformats.org/officeDocument/2006/relationships/hyperlink" Target="https://thevisualnonglossary.com/backend_vng/public/qr/14" TargetMode="External"/><Relationship Id="rId34" Type="http://schemas.openxmlformats.org/officeDocument/2006/relationships/notesSlide" Target="../notesSlides/notesSlide1.xml"/><Relationship Id="rId35" Type="http://schemas.openxmlformats.org/officeDocument/2006/relationships/slide" Target="slide2.xml"/><Relationship Id="rId36" Type="http://schemas.openxmlformats.org/officeDocument/2006/relationships/slide" Target="slide5.xml"/><Relationship Id="rId37" Type="http://schemas.openxmlformats.org/officeDocument/2006/relationships/slide" Target="slide6.xml"/><Relationship Id="rId38" Type="http://schemas.openxmlformats.org/officeDocument/2006/relationships/slide" Target="slide7.xml"/><Relationship Id="rId39" Type="http://schemas.openxmlformats.org/officeDocument/2006/relationships/slide" Target="slide8.xml"/><Relationship Id="rId40" Type="http://schemas.openxmlformats.org/officeDocument/2006/relationships/slide" Target="slide11.xml"/><Relationship Id="rId41" Type="http://schemas.openxmlformats.org/officeDocument/2006/relationships/slide" Target="slide12.xml"/><Relationship Id="rId42" Type="http://schemas.openxmlformats.org/officeDocument/2006/relationships/slide" Target="slide13.xml"/><Relationship Id="rId43" Type="http://schemas.openxmlformats.org/officeDocument/2006/relationships/slide" Target="slide14.xml"/><Relationship Id="rId44" Type="http://schemas.openxmlformats.org/officeDocument/2006/relationships/slide" Target="slide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2.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32.png"/><Relationship Id="rId18" Type="http://schemas.openxmlformats.org/officeDocument/2006/relationships/image" Target="../media/image33.png"/><Relationship Id="rId19" Type="http://schemas.openxmlformats.org/officeDocument/2006/relationships/image" Target="../media/image34.png"/><Relationship Id="rId20" Type="http://schemas.openxmlformats.org/officeDocument/2006/relationships/image" Target="../media/image54.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1.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8" Type="http://schemas.openxmlformats.org/officeDocument/2006/relationships/image" Target="../media/image41.png"/><Relationship Id="rId19" Type="http://schemas.openxmlformats.org/officeDocument/2006/relationships/image" Target="../media/image42.png"/><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62.png"/><Relationship Id="rId24" Type="http://schemas.openxmlformats.org/officeDocument/2006/relationships/image" Target="../media/image24.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66.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51.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63.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64.png"/><Relationship Id="rId17" Type="http://schemas.openxmlformats.org/officeDocument/2006/relationships/image" Target="../media/image41.png"/><Relationship Id="rId18" Type="http://schemas.openxmlformats.org/officeDocument/2006/relationships/image" Target="../media/image42.png"/><Relationship Id="rId19" Type="http://schemas.openxmlformats.org/officeDocument/2006/relationships/image" Target="../media/image32.png"/><Relationship Id="rId20" Type="http://schemas.openxmlformats.org/officeDocument/2006/relationships/image" Target="../media/image33.png"/><Relationship Id="rId21" Type="http://schemas.openxmlformats.org/officeDocument/2006/relationships/image" Target="../media/image65.png"/><Relationship Id="rId22" Type="http://schemas.openxmlformats.org/officeDocument/2006/relationships/image" Target="../media/image34.png"/><Relationship Id="rId23" Type="http://schemas.openxmlformats.org/officeDocument/2006/relationships/hyperlink" Target="https://tea.texas.gov/curriculum-and-instruction/curriculum-standards/tea-science-teks-posters-8-5x11.pdf" TargetMode="External"/><Relationship Id="rId24" Type="http://schemas.openxmlformats.org/officeDocument/2006/relationships/image" Target="../media/image2.png"/><Relationship Id="rId25" Type="http://schemas.openxmlformats.org/officeDocument/2006/relationships/image" Target="../media/image1.png"/><Relationship Id="rId2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3.xml"/><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32.png"/><Relationship Id="rId19" Type="http://schemas.openxmlformats.org/officeDocument/2006/relationships/image" Target="../media/image33.png"/><Relationship Id="rId20" Type="http://schemas.openxmlformats.org/officeDocument/2006/relationships/image" Target="../media/image34.png"/><Relationship Id="rId21" Type="http://schemas.openxmlformats.org/officeDocument/2006/relationships/image" Target="../media/image67.png"/><Relationship Id="rId22" Type="http://schemas.openxmlformats.org/officeDocument/2006/relationships/image" Target="../media/image68.png"/><Relationship Id="rId23" Type="http://schemas.openxmlformats.org/officeDocument/2006/relationships/image" Target="../media/image69.png"/><Relationship Id="rId24"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4.xml"/><Relationship Id="rId5" Type="http://schemas.openxmlformats.org/officeDocument/2006/relationships/slide" Target="slide15.xml"/><Relationship Id="rId6" Type="http://schemas.openxmlformats.org/officeDocument/2006/relationships/slide" Target="slide17.xml"/><Relationship Id="rId7" Type="http://schemas.openxmlformats.org/officeDocument/2006/relationships/slide" Target="slide18.xml"/><Relationship Id="rId8" Type="http://schemas.openxmlformats.org/officeDocument/2006/relationships/slide" Target="slide19.xml"/><Relationship Id="rId9" Type="http://schemas.openxmlformats.org/officeDocument/2006/relationships/slide" Target="slide23.xml"/><Relationship Id="rId10" Type="http://schemas.openxmlformats.org/officeDocument/2006/relationships/slide" Target="slide24.xml"/><Relationship Id="rId11" Type="http://schemas.openxmlformats.org/officeDocument/2006/relationships/slide" Target="slide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1.png"/><Relationship Id="rId6" Type="http://schemas.openxmlformats.org/officeDocument/2006/relationships/image" Target="../media/image34.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1.png"/><Relationship Id="rId6" Type="http://schemas.openxmlformats.org/officeDocument/2006/relationships/image" Target="../media/image34.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4.png"/><Relationship Id="rId6" Type="http://schemas.openxmlformats.org/officeDocument/2006/relationships/image" Target="../media/image72.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73.png"/><Relationship Id="rId19" Type="http://schemas.openxmlformats.org/officeDocument/2006/relationships/image" Target="../media/image74.png"/><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hyperlink" Target="https://thevisualnonglossary.com/backend_vng/public/qr/15" TargetMode="External"/><Relationship Id="rId9" Type="http://schemas.openxmlformats.org/officeDocument/2006/relationships/image" Target="../media/image27.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73.png"/><Relationship Id="rId19" Type="http://schemas.openxmlformats.org/officeDocument/2006/relationships/image" Target="../media/image74.png"/><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73.png"/><Relationship Id="rId19" Type="http://schemas.openxmlformats.org/officeDocument/2006/relationships/image" Target="../media/image74.png"/><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73.png"/><Relationship Id="rId19" Type="http://schemas.openxmlformats.org/officeDocument/2006/relationships/image" Target="../media/image74.png"/><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3.xml"/><Relationship Id="rId8" Type="http://schemas.openxmlformats.org/officeDocument/2006/relationships/image" Target="../media/image77.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4.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4.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4.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78.png"/><Relationship Id="rId4" Type="http://schemas.openxmlformats.org/officeDocument/2006/relationships/image" Target="../media/image2.png"/><Relationship Id="rId5"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78.png"/><Relationship Id="rId4" Type="http://schemas.openxmlformats.org/officeDocument/2006/relationships/image" Target="../media/image2.png"/><Relationship Id="rId5"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png"/><Relationship Id="rId17" Type="http://schemas.openxmlformats.org/officeDocument/2006/relationships/image" Target="../media/image41.png"/><Relationship Id="rId18" Type="http://schemas.openxmlformats.org/officeDocument/2006/relationships/image" Target="../media/image42.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7.png"/><Relationship Id="rId10" Type="http://schemas.openxmlformats.org/officeDocument/2006/relationships/image" Target="../media/image48.png"/><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1.png"/><Relationship Id="rId4" Type="http://schemas.openxmlformats.org/officeDocument/2006/relationships/image" Target="../media/image46.png"/><Relationship Id="rId5" Type="http://schemas.openxmlformats.org/officeDocument/2006/relationships/image" Target="../media/image34.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2.png"/><Relationship Id="rId9" Type="http://schemas.openxmlformats.org/officeDocument/2006/relationships/image" Target="../media/image24.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7" Type="http://schemas.openxmlformats.org/officeDocument/2006/relationships/image" Target="../media/image54.png"/><Relationship Id="rId18" Type="http://schemas.openxmlformats.org/officeDocument/2006/relationships/image" Target="../media/image55.png"/><Relationship Id="rId19" Type="http://schemas.openxmlformats.org/officeDocument/2006/relationships/image" Target="../media/image56.png"/><Relationship Id="rId20" Type="http://schemas.openxmlformats.org/officeDocument/2006/relationships/image" Target="../media/image57.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8.png"/><Relationship Id="rId24" Type="http://schemas.openxmlformats.org/officeDocument/2006/relationships/image" Target="../media/image59.png"/><Relationship Id="rId2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54.png"/><Relationship Id="rId20" Type="http://schemas.openxmlformats.org/officeDocument/2006/relationships/image" Target="../media/image55.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hyperlink" Target="https://thevisualnonglossary.com/subjects/reading_passages/download_pdf.php?code=S8e243" TargetMode="External"/><Relationship Id="rId8" Type="http://schemas.openxmlformats.org/officeDocument/2006/relationships/hyperlink" Target="https://thevisualnonglossary.com/subjects/visual_landing.php?code=S8e243&amp;open=player" TargetMode="Externa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32.png"/><Relationship Id="rId18" Type="http://schemas.openxmlformats.org/officeDocument/2006/relationships/image" Target="../media/image33.png"/><Relationship Id="rId19" Type="http://schemas.openxmlformats.org/officeDocument/2006/relationships/image" Target="../media/image34.png"/><Relationship Id="rId20" Type="http://schemas.openxmlformats.org/officeDocument/2006/relationships/image" Target="../media/image54.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Navegando esta lección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Notas para el maestro</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Cómo estructurar conversaciones y hacer adaptaciones para estudiantes que están aprendiendo inglés.</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35"/>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9" name="Picture 8" descr="intro-to-the-vng-slide-decks-16.png"/>
          <p:cNvPicPr>
            <a:picLocks noChangeAspect="1"/>
          </p:cNvPicPr>
          <p:nvPr/>
        </p:nvPicPr>
        <p:blipFill>
          <a:blip r:embed="rId5"/>
          <a:stretch>
            <a:fillRect/>
          </a:stretch>
        </p:blipFill>
        <p:spPr>
          <a:xfrm>
            <a:off x="4956048" y="685800"/>
            <a:ext cx="914400" cy="914400"/>
          </a:xfrm>
          <a:prstGeom prst="rect">
            <a:avLst/>
          </a:prstGeom>
        </p:spPr>
      </p:pic>
      <p:sp>
        <p:nvSpPr>
          <p:cNvPr id="10" name="TextBox 9">
            <a:hlinkClick r:id="rId6"/>
          </p:cNvPr>
          <p:cNvSpPr txBox="1"/>
          <p:nvPr/>
        </p:nvSpPr>
        <p:spPr>
          <a:xfrm>
            <a:off x="5010912"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Calentamiento</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Pida a los estudiantes que anoten y/o compartan con un compañero lo que observan en la imagen y las dudas o ideas que esta les provoca.</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6"/>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15" name="Picture 14" descr="lesson-plan-warm-ups-7.png"/>
          <p:cNvPicPr>
            <a:picLocks noChangeAspect="1"/>
          </p:cNvPicPr>
          <p:nvPr/>
        </p:nvPicPr>
        <p:blipFill>
          <a:blip r:embed="rId8"/>
          <a:stretch>
            <a:fillRect/>
          </a:stretch>
        </p:blipFill>
        <p:spPr>
          <a:xfrm>
            <a:off x="4956048" y="1856232"/>
            <a:ext cx="914400" cy="914400"/>
          </a:xfrm>
          <a:prstGeom prst="rect">
            <a:avLst/>
          </a:prstGeom>
        </p:spPr>
      </p:pic>
      <p:sp>
        <p:nvSpPr>
          <p:cNvPr id="16" name="TextBox 15">
            <a:hlinkClick r:id="rId9"/>
          </p:cNvPr>
          <p:cNvSpPr txBox="1"/>
          <p:nvPr/>
        </p:nvSpPr>
        <p:spPr>
          <a:xfrm>
            <a:off x="5010912"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Conversación de Objetivos</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Pida a los estudiantes que utilicen el lenguaje de la lección y presente la pregunta del boleto de salida.</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7"/>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1" name="Picture 20" descr="lesson-plan-objectives-8.png"/>
          <p:cNvPicPr>
            <a:picLocks noChangeAspect="1"/>
          </p:cNvPicPr>
          <p:nvPr/>
        </p:nvPicPr>
        <p:blipFill>
          <a:blip r:embed="rId11"/>
          <a:stretch>
            <a:fillRect/>
          </a:stretch>
        </p:blipFill>
        <p:spPr>
          <a:xfrm>
            <a:off x="4956048" y="3026664"/>
            <a:ext cx="914400" cy="914400"/>
          </a:xfrm>
          <a:prstGeom prst="rect">
            <a:avLst/>
          </a:prstGeom>
        </p:spPr>
      </p:pic>
      <p:sp>
        <p:nvSpPr>
          <p:cNvPr id="22" name="TextBox 21">
            <a:hlinkClick r:id="rId12"/>
          </p:cNvPr>
          <p:cNvSpPr txBox="1"/>
          <p:nvPr/>
        </p:nvSpPr>
        <p:spPr>
          <a:xfrm>
            <a:off x="5010912"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Conversación de Observación</a:t>
            </a:r>
          </a:p>
        </p:txBody>
      </p:sp>
      <p:sp>
        <p:nvSpPr>
          <p:cNvPr id="24" name="TextBox 23"/>
          <p:cNvSpPr txBox="1"/>
          <p:nvPr/>
        </p:nvSpPr>
        <p:spPr>
          <a:xfrm>
            <a:off x="457200" y="4681728"/>
            <a:ext cx="2761488" cy="603504"/>
          </a:xfrm>
          <a:prstGeom prst="rect">
            <a:avLst/>
          </a:prstGeom>
          <a:noFill/>
        </p:spPr>
        <p:txBody>
          <a:bodyPr wrap="square">
            <a:spAutoFit/>
          </a:bodyPr>
          <a:lstStyle/>
          <a:p>
            <a:pPr>
              <a:defRPr sz="1200" b="0" i="1" u="none">
                <a:solidFill>
                  <a:srgbClr val="C55A11"/>
                </a:solidFill>
              </a:defRPr>
            </a:pPr>
            <a:r>
              <a:t>Los estudiantes elaboran sus propias definiciones para construir, como grupo, una comprensión común del término.</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8"/>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7" name="Picture 26" descr="lesson-plan-observational-9.png"/>
          <p:cNvPicPr>
            <a:picLocks noChangeAspect="1"/>
          </p:cNvPicPr>
          <p:nvPr/>
        </p:nvPicPr>
        <p:blipFill>
          <a:blip r:embed="rId14"/>
          <a:stretch>
            <a:fillRect/>
          </a:stretch>
        </p:blipFill>
        <p:spPr>
          <a:xfrm>
            <a:off x="4956048" y="4197096"/>
            <a:ext cx="914400" cy="914400"/>
          </a:xfrm>
          <a:prstGeom prst="rect">
            <a:avLst/>
          </a:prstGeom>
        </p:spPr>
      </p:pic>
      <p:sp>
        <p:nvSpPr>
          <p:cNvPr id="28" name="TextBox 27">
            <a:hlinkClick r:id="rId15"/>
          </p:cNvPr>
          <p:cNvSpPr txBox="1"/>
          <p:nvPr/>
        </p:nvSpPr>
        <p:spPr>
          <a:xfrm>
            <a:off x="5010912"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9" name="TextBox 28"/>
          <p:cNvSpPr txBox="1"/>
          <p:nvPr/>
        </p:nvSpPr>
        <p:spPr>
          <a:xfrm>
            <a:off x="164592" y="5358384"/>
            <a:ext cx="2926080" cy="530352"/>
          </a:xfrm>
          <a:prstGeom prst="rect">
            <a:avLst/>
          </a:prstGeom>
          <a:noFill/>
        </p:spPr>
        <p:txBody>
          <a:bodyPr wrap="square">
            <a:spAutoFit/>
          </a:bodyPr>
          <a:lstStyle/>
          <a:p>
            <a:pPr marL="292608" indent="-201168">
              <a:buChar char="•"/>
              <a:defRPr sz="1600" b="1" i="0" u="none">
                <a:solidFill>
                  <a:srgbClr val="009999"/>
                </a:solidFill>
              </a:defRPr>
            </a:pPr>
            <a:r>
              <a:t>Lectura Estructurada + Conversación</a:t>
            </a:r>
          </a:p>
        </p:txBody>
      </p:sp>
      <p:sp>
        <p:nvSpPr>
          <p:cNvPr id="30" name="TextBox 29"/>
          <p:cNvSpPr txBox="1"/>
          <p:nvPr/>
        </p:nvSpPr>
        <p:spPr>
          <a:xfrm>
            <a:off x="457200" y="5852160"/>
            <a:ext cx="2761488" cy="603504"/>
          </a:xfrm>
          <a:prstGeom prst="rect">
            <a:avLst/>
          </a:prstGeom>
          <a:noFill/>
        </p:spPr>
        <p:txBody>
          <a:bodyPr wrap="square">
            <a:spAutoFit/>
          </a:bodyPr>
          <a:lstStyle/>
          <a:p>
            <a:pPr>
              <a:defRPr sz="1200" b="0" i="1" u="none">
                <a:solidFill>
                  <a:srgbClr val="009999"/>
                </a:solidFill>
              </a:defRPr>
            </a:pPr>
            <a:r>
              <a:t>Indique a los estudiantes en qué deben enfocarse mientras leen y, después, pídales que conversen sobre la lectura.</a:t>
            </a:r>
          </a:p>
        </p:txBody>
      </p:sp>
      <p:pic>
        <p:nvPicPr>
          <p:cNvPr id="31" name="Picture 30" descr="structured_reading_thumb.png"/>
          <p:cNvPicPr>
            <a:picLocks noChangeAspect="1"/>
          </p:cNvPicPr>
          <p:nvPr/>
        </p:nvPicPr>
        <p:blipFill>
          <a:blip r:embed="rId16"/>
          <a:stretch>
            <a:fillRect/>
          </a:stretch>
        </p:blipFill>
        <p:spPr>
          <a:xfrm>
            <a:off x="3337560" y="5394960"/>
            <a:ext cx="1494534" cy="914400"/>
          </a:xfrm>
          <a:prstGeom prst="rect">
            <a:avLst/>
          </a:prstGeom>
        </p:spPr>
      </p:pic>
      <p:sp>
        <p:nvSpPr>
          <p:cNvPr id="32" name="TextBox 31">
            <a:hlinkClick action="ppaction://hlinksldjump" r:id="rId39"/>
          </p:cNvPr>
          <p:cNvSpPr txBox="1"/>
          <p:nvPr/>
        </p:nvSpPr>
        <p:spPr>
          <a:xfrm>
            <a:off x="3346704" y="6217920"/>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3" name="Picture 32" descr="lesson-plan-reading-10.png"/>
          <p:cNvPicPr>
            <a:picLocks noChangeAspect="1"/>
          </p:cNvPicPr>
          <p:nvPr/>
        </p:nvPicPr>
        <p:blipFill>
          <a:blip r:embed="rId17"/>
          <a:stretch>
            <a:fillRect/>
          </a:stretch>
        </p:blipFill>
        <p:spPr>
          <a:xfrm>
            <a:off x="4956048" y="5367528"/>
            <a:ext cx="914400" cy="914400"/>
          </a:xfrm>
          <a:prstGeom prst="rect">
            <a:avLst/>
          </a:prstGeom>
        </p:spPr>
      </p:pic>
      <p:sp>
        <p:nvSpPr>
          <p:cNvPr id="34" name="TextBox 33">
            <a:hlinkClick r:id="rId18"/>
          </p:cNvPr>
          <p:cNvSpPr txBox="1"/>
          <p:nvPr/>
        </p:nvSpPr>
        <p:spPr>
          <a:xfrm>
            <a:off x="5010912" y="6281928"/>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35" name="TextBox 34"/>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Conversación Relacional</a:t>
            </a:r>
          </a:p>
        </p:txBody>
      </p:sp>
      <p:sp>
        <p:nvSpPr>
          <p:cNvPr id="36" name="TextBox 35"/>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Los estudiantes explican cómo se relaciona este término con otro término clave.</a:t>
            </a:r>
          </a:p>
        </p:txBody>
      </p:sp>
      <p:pic>
        <p:nvPicPr>
          <p:cNvPr id="37" name="Picture 36" descr="relational_thumb.png"/>
          <p:cNvPicPr>
            <a:picLocks noChangeAspect="1"/>
          </p:cNvPicPr>
          <p:nvPr/>
        </p:nvPicPr>
        <p:blipFill>
          <a:blip r:embed="rId19"/>
          <a:stretch>
            <a:fillRect/>
          </a:stretch>
        </p:blipFill>
        <p:spPr>
          <a:xfrm>
            <a:off x="9592056" y="713232"/>
            <a:ext cx="1450522" cy="914400"/>
          </a:xfrm>
          <a:prstGeom prst="rect">
            <a:avLst/>
          </a:prstGeom>
        </p:spPr>
      </p:pic>
      <p:sp>
        <p:nvSpPr>
          <p:cNvPr id="38" name="TextBox 37">
            <a:hlinkClick action="ppaction://hlinksldjump" r:id="rId40"/>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9" name="Picture 38" descr="lesson-plan-relational-11.png"/>
          <p:cNvPicPr>
            <a:picLocks noChangeAspect="1"/>
          </p:cNvPicPr>
          <p:nvPr/>
        </p:nvPicPr>
        <p:blipFill>
          <a:blip r:embed="rId20"/>
          <a:stretch>
            <a:fillRect/>
          </a:stretch>
        </p:blipFill>
        <p:spPr>
          <a:xfrm>
            <a:off x="11210544" y="685800"/>
            <a:ext cx="914400" cy="914400"/>
          </a:xfrm>
          <a:prstGeom prst="rect">
            <a:avLst/>
          </a:prstGeom>
        </p:spPr>
      </p:pic>
      <p:sp>
        <p:nvSpPr>
          <p:cNvPr id="40" name="TextBox 39">
            <a:hlinkClick r:id="rId21"/>
          </p:cNvPr>
          <p:cNvSpPr txBox="1"/>
          <p:nvPr/>
        </p:nvSpPr>
        <p:spPr>
          <a:xfrm>
            <a:off x="11265408"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1" name="TextBox 40"/>
          <p:cNvSpPr txBox="1"/>
          <p:nvPr/>
        </p:nvSpPr>
        <p:spPr>
          <a:xfrm>
            <a:off x="6419088" y="1847088"/>
            <a:ext cx="2926080" cy="329184"/>
          </a:xfrm>
          <a:prstGeom prst="rect">
            <a:avLst/>
          </a:prstGeom>
          <a:noFill/>
        </p:spPr>
        <p:txBody>
          <a:bodyPr wrap="square">
            <a:spAutoFit/>
          </a:bodyPr>
          <a:lstStyle/>
          <a:p>
            <a:pPr marL="292608" indent="-201168">
              <a:buChar char="•"/>
              <a:defRPr sz="1600" b="1" i="0" u="none">
                <a:solidFill>
                  <a:srgbClr val="548235"/>
                </a:solidFill>
              </a:defRPr>
            </a:pPr>
            <a:r>
              <a:t>Conexiones de TCR</a:t>
            </a:r>
          </a:p>
        </p:txBody>
      </p:sp>
      <p:sp>
        <p:nvSpPr>
          <p:cNvPr id="42" name="TextBox 41"/>
          <p:cNvSpPr txBox="1"/>
          <p:nvPr/>
        </p:nvSpPr>
        <p:spPr>
          <a:xfrm>
            <a:off x="6711696" y="2139696"/>
            <a:ext cx="2761488" cy="603504"/>
          </a:xfrm>
          <a:prstGeom prst="rect">
            <a:avLst/>
          </a:prstGeom>
          <a:noFill/>
        </p:spPr>
        <p:txBody>
          <a:bodyPr wrap="square">
            <a:spAutoFit/>
          </a:bodyPr>
          <a:lstStyle/>
          <a:p>
            <a:pPr>
              <a:defRPr sz="1200" b="0" i="1" u="none">
                <a:solidFill>
                  <a:srgbClr val="548235"/>
                </a:solidFill>
              </a:defRPr>
            </a:pPr>
            <a:r>
              <a:t>Pida a los estudiantes que relacionen la imagen con los temas y conceptos recurrentes.</a:t>
            </a:r>
          </a:p>
        </p:txBody>
      </p:sp>
      <p:pic>
        <p:nvPicPr>
          <p:cNvPr id="43" name="Picture 42" descr="rtc_thumb.png"/>
          <p:cNvPicPr>
            <a:picLocks noChangeAspect="1"/>
          </p:cNvPicPr>
          <p:nvPr/>
        </p:nvPicPr>
        <p:blipFill>
          <a:blip r:embed="rId22"/>
          <a:stretch>
            <a:fillRect/>
          </a:stretch>
        </p:blipFill>
        <p:spPr>
          <a:xfrm>
            <a:off x="9592056" y="1883664"/>
            <a:ext cx="1524000" cy="914400"/>
          </a:xfrm>
          <a:prstGeom prst="rect">
            <a:avLst/>
          </a:prstGeom>
        </p:spPr>
      </p:pic>
      <p:sp>
        <p:nvSpPr>
          <p:cNvPr id="44" name="TextBox 43">
            <a:hlinkClick action="ppaction://hlinksldjump" r:id="rId41"/>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45" name="Picture 44" descr="lesson-plan-rtc-21.png"/>
          <p:cNvPicPr>
            <a:picLocks noChangeAspect="1"/>
          </p:cNvPicPr>
          <p:nvPr/>
        </p:nvPicPr>
        <p:blipFill>
          <a:blip r:embed="rId23"/>
          <a:stretch>
            <a:fillRect/>
          </a:stretch>
        </p:blipFill>
        <p:spPr>
          <a:xfrm>
            <a:off x="11210544" y="1856232"/>
            <a:ext cx="914400" cy="914400"/>
          </a:xfrm>
          <a:prstGeom prst="rect">
            <a:avLst/>
          </a:prstGeom>
        </p:spPr>
      </p:pic>
      <p:sp>
        <p:nvSpPr>
          <p:cNvPr id="46" name="TextBox 45">
            <a:hlinkClick r:id="rId24"/>
          </p:cNvPr>
          <p:cNvSpPr txBox="1"/>
          <p:nvPr/>
        </p:nvSpPr>
        <p:spPr>
          <a:xfrm>
            <a:off x="11265408"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7" name="TextBox 46"/>
          <p:cNvSpPr txBox="1"/>
          <p:nvPr/>
        </p:nvSpPr>
        <p:spPr>
          <a:xfrm>
            <a:off x="6419088" y="3017520"/>
            <a:ext cx="2926080" cy="530352"/>
          </a:xfrm>
          <a:prstGeom prst="rect">
            <a:avLst/>
          </a:prstGeom>
          <a:noFill/>
        </p:spPr>
        <p:txBody>
          <a:bodyPr wrap="square">
            <a:spAutoFit/>
          </a:bodyPr>
          <a:lstStyle/>
          <a:p>
            <a:pPr marL="292608" indent="-201168">
              <a:buChar char="•"/>
              <a:defRPr sz="1600" b="1" i="0" u="none">
                <a:solidFill>
                  <a:srgbClr val="2E75B6"/>
                </a:solidFill>
              </a:defRPr>
            </a:pPr>
            <a:r>
              <a:t>Conversación Inferencial + Ticket de Salida</a:t>
            </a:r>
          </a:p>
        </p:txBody>
      </p:sp>
      <p:sp>
        <p:nvSpPr>
          <p:cNvPr id="48" name="TextBox 47"/>
          <p:cNvSpPr txBox="1"/>
          <p:nvPr/>
        </p:nvSpPr>
        <p:spPr>
          <a:xfrm>
            <a:off x="6711696" y="3511296"/>
            <a:ext cx="2761488" cy="603504"/>
          </a:xfrm>
          <a:prstGeom prst="rect">
            <a:avLst/>
          </a:prstGeom>
          <a:noFill/>
        </p:spPr>
        <p:txBody>
          <a:bodyPr wrap="square">
            <a:spAutoFit/>
          </a:bodyPr>
          <a:lstStyle/>
          <a:p>
            <a:pPr>
              <a:defRPr sz="1200" b="0" i="1" u="none">
                <a:solidFill>
                  <a:srgbClr val="2E75B6"/>
                </a:solidFill>
              </a:defRPr>
            </a:pPr>
            <a:r>
              <a:t>Los estudiantes conversan sobre la pregunta del boleto de salida y luego la responden por escrito (grados 2 al 12) o de forma oral (preescolar y 1.er grado).</a:t>
            </a:r>
          </a:p>
        </p:txBody>
      </p:sp>
      <p:pic>
        <p:nvPicPr>
          <p:cNvPr id="49" name="Picture 48" descr="inferential_thumb.png"/>
          <p:cNvPicPr>
            <a:picLocks noChangeAspect="1"/>
          </p:cNvPicPr>
          <p:nvPr/>
        </p:nvPicPr>
        <p:blipFill>
          <a:blip r:embed="rId25"/>
          <a:stretch>
            <a:fillRect/>
          </a:stretch>
        </p:blipFill>
        <p:spPr>
          <a:xfrm>
            <a:off x="9592056" y="3054096"/>
            <a:ext cx="1528175" cy="914400"/>
          </a:xfrm>
          <a:prstGeom prst="rect">
            <a:avLst/>
          </a:prstGeom>
        </p:spPr>
      </p:pic>
      <p:sp>
        <p:nvSpPr>
          <p:cNvPr id="50" name="TextBox 49">
            <a:hlinkClick action="ppaction://hlinksldjump" r:id="rId42"/>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51" name="Picture 50" descr="lesson-plan-inferential-12.png"/>
          <p:cNvPicPr>
            <a:picLocks noChangeAspect="1"/>
          </p:cNvPicPr>
          <p:nvPr/>
        </p:nvPicPr>
        <p:blipFill>
          <a:blip r:embed="rId26"/>
          <a:stretch>
            <a:fillRect/>
          </a:stretch>
        </p:blipFill>
        <p:spPr>
          <a:xfrm>
            <a:off x="11210544" y="3026664"/>
            <a:ext cx="914400" cy="914400"/>
          </a:xfrm>
          <a:prstGeom prst="rect">
            <a:avLst/>
          </a:prstGeom>
        </p:spPr>
      </p:pic>
      <p:sp>
        <p:nvSpPr>
          <p:cNvPr id="52" name="TextBox 51">
            <a:hlinkClick r:id="rId27"/>
          </p:cNvPr>
          <p:cNvSpPr txBox="1"/>
          <p:nvPr/>
        </p:nvSpPr>
        <p:spPr>
          <a:xfrm>
            <a:off x="11265408"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53" name="TextBox 52"/>
          <p:cNvSpPr txBox="1"/>
          <p:nvPr/>
        </p:nvSpPr>
        <p:spPr>
          <a:xfrm>
            <a:off x="6419088" y="4279392"/>
            <a:ext cx="2926080" cy="329184"/>
          </a:xfrm>
          <a:prstGeom prst="rect">
            <a:avLst/>
          </a:prstGeom>
          <a:noFill/>
        </p:spPr>
        <p:txBody>
          <a:bodyPr wrap="square">
            <a:spAutoFit/>
          </a:bodyPr>
          <a:lstStyle/>
          <a:p>
            <a:pPr marL="292608" indent="-201168">
              <a:buChar char="•"/>
              <a:defRPr sz="1600" b="1" i="0" u="none">
                <a:solidFill>
                  <a:srgbClr val="946F00"/>
                </a:solidFill>
              </a:defRPr>
            </a:pPr>
            <a:r>
              <a:t>Actividades de Extensión</a:t>
            </a:r>
          </a:p>
        </p:txBody>
      </p:sp>
      <p:sp>
        <p:nvSpPr>
          <p:cNvPr id="54" name="TextBox 53"/>
          <p:cNvSpPr txBox="1"/>
          <p:nvPr/>
        </p:nvSpPr>
        <p:spPr>
          <a:xfrm>
            <a:off x="6711696" y="4572000"/>
            <a:ext cx="2761488" cy="603504"/>
          </a:xfrm>
          <a:prstGeom prst="rect">
            <a:avLst/>
          </a:prstGeom>
          <a:noFill/>
        </p:spPr>
        <p:txBody>
          <a:bodyPr wrap="square">
            <a:spAutoFit/>
          </a:bodyPr>
          <a:lstStyle/>
          <a:p>
            <a:pPr>
              <a:defRPr sz="1200" b="0" i="1" u="none">
                <a:solidFill>
                  <a:srgbClr val="946F00"/>
                </a:solidFill>
              </a:defRPr>
            </a:pPr>
            <a:r>
              <a:t>Diversas actividades que pueden utilizarse al principio, durante o al final de la lección, o como repaso de la unidad.</a:t>
            </a:r>
          </a:p>
        </p:txBody>
      </p:sp>
      <p:pic>
        <p:nvPicPr>
          <p:cNvPr id="55" name="Picture 54" descr="extension_thumb.png"/>
          <p:cNvPicPr>
            <a:picLocks noChangeAspect="1"/>
          </p:cNvPicPr>
          <p:nvPr/>
        </p:nvPicPr>
        <p:blipFill>
          <a:blip r:embed="rId28"/>
          <a:stretch>
            <a:fillRect/>
          </a:stretch>
        </p:blipFill>
        <p:spPr>
          <a:xfrm>
            <a:off x="9592056" y="4224528"/>
            <a:ext cx="1272661" cy="914400"/>
          </a:xfrm>
          <a:prstGeom prst="rect">
            <a:avLst/>
          </a:prstGeom>
        </p:spPr>
      </p:pic>
      <p:sp>
        <p:nvSpPr>
          <p:cNvPr id="56" name="TextBox 55">
            <a:hlinkClick action="ppaction://hlinksldjump" r:id="rId43"/>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57" name="Picture 56" descr="lesson-plan-extension-13.png"/>
          <p:cNvPicPr>
            <a:picLocks noChangeAspect="1"/>
          </p:cNvPicPr>
          <p:nvPr/>
        </p:nvPicPr>
        <p:blipFill>
          <a:blip r:embed="rId29"/>
          <a:stretch>
            <a:fillRect/>
          </a:stretch>
        </p:blipFill>
        <p:spPr>
          <a:xfrm>
            <a:off x="11210544" y="4197096"/>
            <a:ext cx="914400" cy="914400"/>
          </a:xfrm>
          <a:prstGeom prst="rect">
            <a:avLst/>
          </a:prstGeom>
        </p:spPr>
      </p:pic>
      <p:sp>
        <p:nvSpPr>
          <p:cNvPr id="58" name="TextBox 57">
            <a:hlinkClick r:id="rId30"/>
          </p:cNvPr>
          <p:cNvSpPr txBox="1"/>
          <p:nvPr/>
        </p:nvSpPr>
        <p:spPr>
          <a:xfrm>
            <a:off x="11265408"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59" name="TextBox 58"/>
          <p:cNvSpPr txBox="1"/>
          <p:nvPr/>
        </p:nvSpPr>
        <p:spPr>
          <a:xfrm>
            <a:off x="6419088" y="5358384"/>
            <a:ext cx="2926080" cy="329184"/>
          </a:xfrm>
          <a:prstGeom prst="rect">
            <a:avLst/>
          </a:prstGeom>
          <a:noFill/>
        </p:spPr>
        <p:txBody>
          <a:bodyPr wrap="square">
            <a:spAutoFit/>
          </a:bodyPr>
          <a:lstStyle/>
          <a:p>
            <a:pPr marL="292608" indent="-201168">
              <a:buChar char="•"/>
              <a:defRPr sz="1600" b="1" i="0" u="none">
                <a:solidFill>
                  <a:srgbClr val="000000"/>
                </a:solidFill>
              </a:defRPr>
            </a:pPr>
            <a:r>
              <a:t>Visuales del Muro de Palabras</a:t>
            </a:r>
          </a:p>
        </p:txBody>
      </p:sp>
      <p:sp>
        <p:nvSpPr>
          <p:cNvPr id="60" name="TextBox 59"/>
          <p:cNvSpPr txBox="1"/>
          <p:nvPr/>
        </p:nvSpPr>
        <p:spPr>
          <a:xfrm>
            <a:off x="6711696" y="5806440"/>
            <a:ext cx="2761488" cy="603504"/>
          </a:xfrm>
          <a:prstGeom prst="rect">
            <a:avLst/>
          </a:prstGeom>
          <a:noFill/>
        </p:spPr>
        <p:txBody>
          <a:bodyPr wrap="square">
            <a:spAutoFit/>
          </a:bodyPr>
          <a:lstStyle/>
          <a:p>
            <a:pPr>
              <a:defRPr sz="1200" b="0" i="1" u="none">
                <a:solidFill>
                  <a:srgbClr val="000000"/>
                </a:solidFill>
              </a:defRPr>
            </a:pPr>
            <a:r>
              <a:t>Imprima estos materiales y agréguelos al muro de palabras a medida que avance en la unidad.</a:t>
            </a:r>
          </a:p>
        </p:txBody>
      </p:sp>
      <p:pic>
        <p:nvPicPr>
          <p:cNvPr id="61" name="Picture 60" descr="ww_thumb.png"/>
          <p:cNvPicPr>
            <a:picLocks noChangeAspect="1"/>
          </p:cNvPicPr>
          <p:nvPr/>
        </p:nvPicPr>
        <p:blipFill>
          <a:blip r:embed="rId31"/>
          <a:stretch>
            <a:fillRect/>
          </a:stretch>
        </p:blipFill>
        <p:spPr>
          <a:xfrm>
            <a:off x="9592056" y="5394960"/>
            <a:ext cx="1449392" cy="914400"/>
          </a:xfrm>
          <a:prstGeom prst="rect">
            <a:avLst/>
          </a:prstGeom>
        </p:spPr>
      </p:pic>
      <p:sp>
        <p:nvSpPr>
          <p:cNvPr id="62" name="TextBox 61">
            <a:hlinkClick action="ppaction://hlinksldjump" r:id="rId44"/>
          </p:cNvPr>
          <p:cNvSpPr txBox="1"/>
          <p:nvPr/>
        </p:nvSpPr>
        <p:spPr>
          <a:xfrm>
            <a:off x="9601200" y="6217920"/>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63" name="Picture 62" descr="lesson-plan-word-wall-14.png"/>
          <p:cNvPicPr>
            <a:picLocks noChangeAspect="1"/>
          </p:cNvPicPr>
          <p:nvPr/>
        </p:nvPicPr>
        <p:blipFill>
          <a:blip r:embed="rId32"/>
          <a:stretch>
            <a:fillRect/>
          </a:stretch>
        </p:blipFill>
        <p:spPr>
          <a:xfrm>
            <a:off x="11210544" y="5367528"/>
            <a:ext cx="914400" cy="914400"/>
          </a:xfrm>
          <a:prstGeom prst="rect">
            <a:avLst/>
          </a:prstGeom>
        </p:spPr>
      </p:pic>
      <p:sp>
        <p:nvSpPr>
          <p:cNvPr id="64" name="TextBox 63">
            <a:hlinkClick r:id="rId33"/>
          </p:cNvPr>
          <p:cNvSpPr txBox="1"/>
          <p:nvPr/>
        </p:nvSpPr>
        <p:spPr>
          <a:xfrm>
            <a:off x="11265408" y="6281928"/>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8e26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es una </a:t>
            </a:r>
            <a:r>
              <a:rPr sz="1800" b="1">
                <a:solidFill>
                  <a:srgbClr val="7030A0"/>
                </a:solidFill>
              </a:rPr>
              <a:t>variación</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Una </a:t>
            </a:r>
            <a:r>
              <a:rPr sz="1800" i="1" b="1">
                <a:solidFill>
                  <a:srgbClr val="7030A0"/>
                </a:solidFill>
              </a:rPr>
              <a:t>variación</a:t>
            </a:r>
            <a:r>
              <a:rPr sz="1800" i="1"/>
              <a:t> es…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Señal: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Comparte: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Va 1.º:</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Evalúa:</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51937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242816"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303520"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e26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e2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Pregunta de Relación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¿Cómo está relacionada la </a:t>
            </a:r>
            <a:r>
              <a:rPr sz="1800" b="1">
                <a:solidFill>
                  <a:srgbClr val="7030A0"/>
                </a:solidFill>
              </a:rPr>
              <a:t>selección natural</a:t>
            </a:r>
            <a:r>
              <a:rPr sz="1800"/>
              <a:t> con las </a:t>
            </a:r>
            <a:r>
              <a:rPr sz="1800" b="1">
                <a:solidFill>
                  <a:srgbClr val="7030A0"/>
                </a:solidFill>
              </a:rPr>
              <a:t>variaciones</a:t>
            </a:r>
            <a:r>
              <a:rPr sz="1800"/>
              <a:t>? </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a:t>La </a:t>
            </a:r>
            <a:r>
              <a:rPr sz="1800" i="1" b="1">
                <a:solidFill>
                  <a:srgbClr val="7030A0"/>
                </a:solidFill>
              </a:rPr>
              <a:t>selección natural</a:t>
            </a:r>
            <a:r>
              <a:rPr sz="1800" i="1"/>
              <a:t> está relacionada con las </a:t>
            </a:r>
            <a:r>
              <a:rPr sz="1800" i="1" b="1">
                <a:solidFill>
                  <a:srgbClr val="7030A0"/>
                </a:solidFill>
              </a:rPr>
              <a:t>variaciones</a:t>
            </a:r>
            <a:r>
              <a:rPr sz="1800" i="1"/>
              <a:t> porque…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1508760" y="2286000"/>
            <a:ext cx="6099048" cy="4572000"/>
          </a:xfrm>
          <a:prstGeom prst="rect">
            <a:avLst/>
          </a:prstGeom>
        </p:spPr>
      </p:pic>
      <p:pic>
        <p:nvPicPr>
          <p:cNvPr id="3" name="Picture 2" descr="es_rtc.png"/>
          <p:cNvPicPr>
            <a:picLocks noChangeAspect="1"/>
          </p:cNvPicPr>
          <p:nvPr/>
        </p:nvPicPr>
        <p:blipFill>
          <a:blip r:embed="rId3"/>
          <a:stretch>
            <a:fillRect/>
          </a:stretch>
        </p:blipFill>
        <p:spPr>
          <a:xfrm>
            <a:off x="7607808" y="-9144"/>
            <a:ext cx="4581144" cy="6876288"/>
          </a:xfrm>
          <a:prstGeom prst="rect">
            <a:avLst/>
          </a:prstGeom>
        </p:spPr>
      </p:pic>
      <p:sp>
        <p:nvSpPr>
          <p:cNvPr id="4" name="TextBox 3"/>
          <p:cNvSpPr txBox="1"/>
          <p:nvPr/>
        </p:nvSpPr>
        <p:spPr>
          <a:xfrm>
            <a:off x="0" y="0"/>
            <a:ext cx="3044952" cy="365760"/>
          </a:xfrm>
          <a:prstGeom prst="rect">
            <a:avLst/>
          </a:prstGeom>
          <a:noFill/>
        </p:spPr>
        <p:txBody>
          <a:bodyPr wrap="square">
            <a:spAutoFit/>
          </a:bodyPr>
          <a:lstStyle/>
          <a:p>
            <a:pPr>
              <a:defRPr sz="1800" b="1" i="0" u="sng">
                <a:solidFill>
                  <a:srgbClr val="000000"/>
                </a:solidFill>
              </a:defRPr>
            </a:pPr>
            <a:r>
              <a:t>Conexiones de TCR</a:t>
            </a:r>
          </a:p>
        </p:txBody>
      </p:sp>
      <p:sp>
        <p:nvSpPr>
          <p:cNvPr id="5" name="TextBox 4"/>
          <p:cNvSpPr txBox="1"/>
          <p:nvPr/>
        </p:nvSpPr>
        <p:spPr>
          <a:xfrm>
            <a:off x="0" y="365760"/>
            <a:ext cx="7607808" cy="649224"/>
          </a:xfrm>
          <a:prstGeom prst="rect">
            <a:avLst/>
          </a:prstGeom>
          <a:noFill/>
        </p:spPr>
        <p:txBody>
          <a:bodyPr wrap="square">
            <a:spAutoFit/>
          </a:bodyPr>
          <a:lstStyle/>
          <a:p>
            <a:r>
              <a:rPr sz="1800" i="0" b="0" u="none"/>
              <a:t>¿Qué </a:t>
            </a:r>
            <a:r>
              <a:rPr sz="1800" i="0" b="1" u="none">
                <a:solidFill>
                  <a:srgbClr val="2E75B6"/>
                </a:solidFill>
              </a:rPr>
              <a:t>tema o concepto recurrente</a:t>
            </a:r>
            <a:r>
              <a:rPr sz="1800" i="0" b="0" u="none"/>
              <a:t> está más relacionado con la </a:t>
            </a:r>
            <a:r>
              <a:rPr sz="1800" i="0" b="1" u="none">
                <a:solidFill>
                  <a:srgbClr val="7030A0"/>
                </a:solidFill>
              </a:rPr>
              <a:t>selección natural</a:t>
            </a:r>
            <a:r>
              <a:rPr sz="1800" i="0" b="0" u="none"/>
              <a:t>?</a:t>
            </a:r>
          </a:p>
        </p:txBody>
      </p:sp>
      <p:sp>
        <p:nvSpPr>
          <p:cNvPr id="6" name="TextBox 5"/>
          <p:cNvSpPr txBox="1"/>
          <p:nvPr/>
        </p:nvSpPr>
        <p:spPr>
          <a:xfrm>
            <a:off x="0" y="1005840"/>
            <a:ext cx="7607808" cy="365760"/>
          </a:xfrm>
          <a:prstGeom prst="rect">
            <a:avLst/>
          </a:prstGeom>
          <a:noFill/>
        </p:spPr>
        <p:txBody>
          <a:bodyPr wrap="square">
            <a:spAutoFit/>
          </a:bodyPr>
          <a:lstStyle/>
          <a:p>
            <a:r>
              <a:rPr sz="1800" i="1" b="0" u="none"/>
              <a:t>Creo que </a:t>
            </a:r>
            <a:r>
              <a:rPr sz="1800" i="1" b="0" u="sng"/>
              <a:t>______</a:t>
            </a:r>
            <a:r>
              <a:rPr sz="1800" i="1" b="0" u="none"/>
              <a:t> está más relacionado con la </a:t>
            </a:r>
            <a:r>
              <a:rPr sz="1800" i="1" b="1" u="none">
                <a:solidFill>
                  <a:srgbClr val="7030A0"/>
                </a:solidFill>
              </a:rPr>
              <a:t>selección natural</a:t>
            </a:r>
            <a:r>
              <a:rPr sz="1800" i="1" b="0" u="none"/>
              <a:t> porque...</a:t>
            </a:r>
          </a:p>
        </p:txBody>
      </p:sp>
      <p:sp>
        <p:nvSpPr>
          <p:cNvPr id="7" name="TextBox 6"/>
          <p:cNvSpPr txBox="1"/>
          <p:nvPr/>
        </p:nvSpPr>
        <p:spPr>
          <a:xfrm>
            <a:off x="73152" y="1755648"/>
            <a:ext cx="896112" cy="365760"/>
          </a:xfrm>
          <a:prstGeom prst="rect">
            <a:avLst/>
          </a:prstGeom>
          <a:noFill/>
        </p:spPr>
        <p:txBody>
          <a:bodyPr wrap="square">
            <a:spAutoFit/>
          </a:bodyPr>
          <a:lstStyle/>
          <a:p>
            <a:pPr>
              <a:defRPr sz="1800" b="1" i="0" u="none"/>
            </a:pPr>
            <a:r>
              <a:t>Señal:</a:t>
            </a:r>
          </a:p>
        </p:txBody>
      </p:sp>
      <p:pic>
        <p:nvPicPr>
          <p:cNvPr id="8" name="Picture 7" descr="noun-thumbs-up-2169240.png"/>
          <p:cNvPicPr>
            <a:picLocks noChangeAspect="1"/>
          </p:cNvPicPr>
          <p:nvPr/>
        </p:nvPicPr>
        <p:blipFill>
          <a:blip r:embed="rId4"/>
          <a:stretch>
            <a:fillRect/>
          </a:stretch>
        </p:blipFill>
        <p:spPr>
          <a:xfrm>
            <a:off x="960120" y="1755648"/>
            <a:ext cx="365760" cy="365760"/>
          </a:xfrm>
          <a:prstGeom prst="rect">
            <a:avLst/>
          </a:prstGeom>
        </p:spPr>
      </p:pic>
      <p:pic>
        <p:nvPicPr>
          <p:cNvPr id="9" name="Picture 8" descr="noun-stand-up-4058566.png"/>
          <p:cNvPicPr>
            <a:picLocks noChangeAspect="1"/>
          </p:cNvPicPr>
          <p:nvPr/>
        </p:nvPicPr>
        <p:blipFill>
          <a:blip r:embed="rId5"/>
          <a:stretch>
            <a:fillRect/>
          </a:stretch>
        </p:blipFill>
        <p:spPr>
          <a:xfrm>
            <a:off x="1536192" y="1755648"/>
            <a:ext cx="365760" cy="365760"/>
          </a:xfrm>
          <a:prstGeom prst="rect">
            <a:avLst/>
          </a:prstGeom>
        </p:spPr>
      </p:pic>
      <p:pic>
        <p:nvPicPr>
          <p:cNvPr id="10" name="Picture 9" descr="noun-raise-hand-1471169.png"/>
          <p:cNvPicPr>
            <a:picLocks noChangeAspect="1"/>
          </p:cNvPicPr>
          <p:nvPr/>
        </p:nvPicPr>
        <p:blipFill>
          <a:blip r:embed="rId6"/>
          <a:stretch>
            <a:fillRect/>
          </a:stretch>
        </p:blipFill>
        <p:spPr>
          <a:xfrm>
            <a:off x="2112264" y="1755648"/>
            <a:ext cx="365760" cy="365760"/>
          </a:xfrm>
          <a:prstGeom prst="rect">
            <a:avLst/>
          </a:prstGeom>
        </p:spPr>
      </p:pic>
      <p:pic>
        <p:nvPicPr>
          <p:cNvPr id="11" name="Picture 10" descr="noun-think-1730977.png"/>
          <p:cNvPicPr>
            <a:picLocks noChangeAspect="1"/>
          </p:cNvPicPr>
          <p:nvPr/>
        </p:nvPicPr>
        <p:blipFill>
          <a:blip r:embed="rId7"/>
          <a:stretch>
            <a:fillRect/>
          </a:stretch>
        </p:blipFill>
        <p:spPr>
          <a:xfrm>
            <a:off x="2679192" y="1764792"/>
            <a:ext cx="365760" cy="365760"/>
          </a:xfrm>
          <a:prstGeom prst="rect">
            <a:avLst/>
          </a:prstGeom>
        </p:spPr>
      </p:pic>
      <p:pic>
        <p:nvPicPr>
          <p:cNvPr id="12" name="Picture 11" descr="bracket1_purple.png"/>
          <p:cNvPicPr>
            <a:picLocks noChangeAspect="1"/>
          </p:cNvPicPr>
          <p:nvPr/>
        </p:nvPicPr>
        <p:blipFill>
          <a:blip r:embed="rId8"/>
          <a:stretch>
            <a:fillRect/>
          </a:stretch>
        </p:blipFill>
        <p:spPr>
          <a:xfrm>
            <a:off x="2075688" y="1755648"/>
            <a:ext cx="466344" cy="365760"/>
          </a:xfrm>
          <a:prstGeom prst="rect">
            <a:avLst/>
          </a:prstGeom>
        </p:spPr>
      </p:pic>
      <p:sp>
        <p:nvSpPr>
          <p:cNvPr id="13" name="TextBox 12"/>
          <p:cNvSpPr txBox="1"/>
          <p:nvPr/>
        </p:nvSpPr>
        <p:spPr>
          <a:xfrm>
            <a:off x="3675887" y="1755648"/>
            <a:ext cx="1307592" cy="365760"/>
          </a:xfrm>
          <a:prstGeom prst="rect">
            <a:avLst/>
          </a:prstGeom>
          <a:noFill/>
        </p:spPr>
        <p:txBody>
          <a:bodyPr wrap="square">
            <a:spAutoFit/>
          </a:bodyPr>
          <a:lstStyle/>
          <a:p>
            <a:pPr>
              <a:defRPr sz="1800" b="1" i="0" u="none"/>
            </a:pPr>
            <a:r>
              <a:t>Comparte:</a:t>
            </a:r>
          </a:p>
        </p:txBody>
      </p:sp>
      <p:pic>
        <p:nvPicPr>
          <p:cNvPr id="14" name="Picture 13" descr="partners.png"/>
          <p:cNvPicPr>
            <a:picLocks noChangeAspect="1"/>
          </p:cNvPicPr>
          <p:nvPr/>
        </p:nvPicPr>
        <p:blipFill>
          <a:blip r:embed="rId9"/>
          <a:stretch>
            <a:fillRect/>
          </a:stretch>
        </p:blipFill>
        <p:spPr>
          <a:xfrm>
            <a:off x="5010912" y="1801368"/>
            <a:ext cx="676656" cy="274320"/>
          </a:xfrm>
          <a:prstGeom prst="rect">
            <a:avLst/>
          </a:prstGeom>
        </p:spPr>
      </p:pic>
      <p:pic>
        <p:nvPicPr>
          <p:cNvPr id="15" name="Picture 14" descr="group.png"/>
          <p:cNvPicPr>
            <a:picLocks noChangeAspect="1"/>
          </p:cNvPicPr>
          <p:nvPr/>
        </p:nvPicPr>
        <p:blipFill>
          <a:blip r:embed="rId10"/>
          <a:stretch>
            <a:fillRect/>
          </a:stretch>
        </p:blipFill>
        <p:spPr>
          <a:xfrm>
            <a:off x="6080760" y="1691640"/>
            <a:ext cx="594360" cy="493776"/>
          </a:xfrm>
          <a:prstGeom prst="rect">
            <a:avLst/>
          </a:prstGeom>
        </p:spPr>
      </p:pic>
      <p:pic>
        <p:nvPicPr>
          <p:cNvPr id="16" name="Picture 15" descr="bracket2_purple.png"/>
          <p:cNvPicPr>
            <a:picLocks noChangeAspect="1"/>
          </p:cNvPicPr>
          <p:nvPr/>
        </p:nvPicPr>
        <p:blipFill>
          <a:blip r:embed="rId11"/>
          <a:stretch>
            <a:fillRect/>
          </a:stretch>
        </p:blipFill>
        <p:spPr>
          <a:xfrm>
            <a:off x="5989320" y="1691640"/>
            <a:ext cx="795528" cy="502920"/>
          </a:xfrm>
          <a:prstGeom prst="rect">
            <a:avLst/>
          </a:prstGeom>
        </p:spPr>
      </p:pic>
      <p:sp>
        <p:nvSpPr>
          <p:cNvPr id="17" name="TextBox 16"/>
          <p:cNvSpPr txBox="1"/>
          <p:nvPr/>
        </p:nvSpPr>
        <p:spPr>
          <a:xfrm>
            <a:off x="27432" y="2478024"/>
            <a:ext cx="1005840" cy="338328"/>
          </a:xfrm>
          <a:prstGeom prst="rect">
            <a:avLst/>
          </a:prstGeom>
          <a:noFill/>
        </p:spPr>
        <p:txBody>
          <a:bodyPr wrap="square">
            <a:spAutoFit/>
          </a:bodyPr>
          <a:lstStyle/>
          <a:p>
            <a:pPr>
              <a:defRPr sz="1600" b="0" i="1" u="none"/>
            </a:pPr>
            <a:r>
              <a:t>Va 1.º:</a:t>
            </a:r>
          </a:p>
        </p:txBody>
      </p:sp>
      <p:pic>
        <p:nvPicPr>
          <p:cNvPr id="18" name="Picture 17" descr="white-shoe.png"/>
          <p:cNvPicPr>
            <a:picLocks noChangeAspect="1"/>
          </p:cNvPicPr>
          <p:nvPr/>
        </p:nvPicPr>
        <p:blipFill>
          <a:blip r:embed="rId12"/>
          <a:stretch>
            <a:fillRect/>
          </a:stretch>
        </p:blipFill>
        <p:spPr>
          <a:xfrm>
            <a:off x="54864" y="2889504"/>
            <a:ext cx="305886" cy="301752"/>
          </a:xfrm>
          <a:prstGeom prst="rect">
            <a:avLst/>
          </a:prstGeom>
        </p:spPr>
      </p:pic>
      <p:pic>
        <p:nvPicPr>
          <p:cNvPr id="19" name="Picture 18" descr="black-shoe.png"/>
          <p:cNvPicPr>
            <a:picLocks noChangeAspect="1"/>
          </p:cNvPicPr>
          <p:nvPr/>
        </p:nvPicPr>
        <p:blipFill>
          <a:blip r:embed="rId13"/>
          <a:stretch>
            <a:fillRect/>
          </a:stretch>
        </p:blipFill>
        <p:spPr>
          <a:xfrm>
            <a:off x="329184" y="2889504"/>
            <a:ext cx="301752" cy="301752"/>
          </a:xfrm>
          <a:prstGeom prst="rect">
            <a:avLst/>
          </a:prstGeom>
        </p:spPr>
      </p:pic>
      <p:pic>
        <p:nvPicPr>
          <p:cNvPr id="20" name="Picture 19" descr="noun-tshirt-4464232.png"/>
          <p:cNvPicPr>
            <a:picLocks noChangeAspect="1"/>
          </p:cNvPicPr>
          <p:nvPr/>
        </p:nvPicPr>
        <p:blipFill>
          <a:blip r:embed="rId14"/>
          <a:stretch>
            <a:fillRect/>
          </a:stretch>
        </p:blipFill>
        <p:spPr>
          <a:xfrm>
            <a:off x="713232" y="2898648"/>
            <a:ext cx="274320" cy="274320"/>
          </a:xfrm>
          <a:prstGeom prst="rect">
            <a:avLst/>
          </a:prstGeom>
        </p:spPr>
      </p:pic>
      <p:pic>
        <p:nvPicPr>
          <p:cNvPr id="21" name="Picture 20" descr="noun-tshirt-139533.png"/>
          <p:cNvPicPr>
            <a:picLocks noChangeAspect="1"/>
          </p:cNvPicPr>
          <p:nvPr/>
        </p:nvPicPr>
        <p:blipFill>
          <a:blip r:embed="rId15"/>
          <a:stretch>
            <a:fillRect/>
          </a:stretch>
        </p:blipFill>
        <p:spPr>
          <a:xfrm>
            <a:off x="1060704" y="2898648"/>
            <a:ext cx="274320" cy="274320"/>
          </a:xfrm>
          <a:prstGeom prst="rect">
            <a:avLst/>
          </a:prstGeom>
        </p:spPr>
      </p:pic>
      <p:pic>
        <p:nvPicPr>
          <p:cNvPr id="22" name="Picture 21" descr="bracket3_purple.png"/>
          <p:cNvPicPr>
            <a:picLocks noChangeAspect="1"/>
          </p:cNvPicPr>
          <p:nvPr/>
        </p:nvPicPr>
        <p:blipFill>
          <a:blip r:embed="rId16"/>
          <a:stretch>
            <a:fillRect/>
          </a:stretch>
        </p:blipFill>
        <p:spPr>
          <a:xfrm>
            <a:off x="1060704" y="2898648"/>
            <a:ext cx="274320" cy="274320"/>
          </a:xfrm>
          <a:prstGeom prst="rect">
            <a:avLst/>
          </a:prstGeom>
        </p:spPr>
      </p:pic>
      <p:sp>
        <p:nvSpPr>
          <p:cNvPr id="23" name="TextBox 22"/>
          <p:cNvSpPr txBox="1"/>
          <p:nvPr/>
        </p:nvSpPr>
        <p:spPr>
          <a:xfrm>
            <a:off x="45720" y="3300984"/>
            <a:ext cx="365760" cy="347472"/>
          </a:xfrm>
          <a:prstGeom prst="rect">
            <a:avLst/>
          </a:prstGeom>
          <a:noFill/>
        </p:spPr>
        <p:txBody>
          <a:bodyPr wrap="square">
            <a:spAutoFit/>
          </a:bodyPr>
          <a:lstStyle/>
          <a:p>
            <a:pPr>
              <a:defRPr sz="1800" b="1" i="0" u="none"/>
            </a:pPr>
            <a:r>
              <a:t>A</a:t>
            </a:r>
          </a:p>
        </p:txBody>
      </p:sp>
      <p:pic>
        <p:nvPicPr>
          <p:cNvPr id="24" name="Picture 23" descr="noun-door-995125.png"/>
          <p:cNvPicPr>
            <a:picLocks noChangeAspect="1"/>
          </p:cNvPicPr>
          <p:nvPr/>
        </p:nvPicPr>
        <p:blipFill>
          <a:blip r:embed="rId17"/>
          <a:stretch>
            <a:fillRect/>
          </a:stretch>
        </p:blipFill>
        <p:spPr>
          <a:xfrm>
            <a:off x="356616" y="3355848"/>
            <a:ext cx="274320" cy="274320"/>
          </a:xfrm>
          <a:prstGeom prst="rect">
            <a:avLst/>
          </a:prstGeom>
        </p:spPr>
      </p:pic>
      <p:pic>
        <p:nvPicPr>
          <p:cNvPr id="25" name="Picture 24" descr="noun-windows-1127615.png"/>
          <p:cNvPicPr>
            <a:picLocks noChangeAspect="1"/>
          </p:cNvPicPr>
          <p:nvPr/>
        </p:nvPicPr>
        <p:blipFill>
          <a:blip r:embed="rId18"/>
          <a:stretch>
            <a:fillRect/>
          </a:stretch>
        </p:blipFill>
        <p:spPr>
          <a:xfrm>
            <a:off x="640080" y="3355848"/>
            <a:ext cx="274320" cy="274320"/>
          </a:xfrm>
          <a:prstGeom prst="rect">
            <a:avLst/>
          </a:prstGeom>
        </p:spPr>
      </p:pic>
      <p:sp>
        <p:nvSpPr>
          <p:cNvPr id="26" name="TextBox 25"/>
          <p:cNvSpPr txBox="1"/>
          <p:nvPr/>
        </p:nvSpPr>
        <p:spPr>
          <a:xfrm>
            <a:off x="27432" y="3840480"/>
            <a:ext cx="886968" cy="365760"/>
          </a:xfrm>
          <a:prstGeom prst="rect">
            <a:avLst/>
          </a:prstGeom>
          <a:noFill/>
        </p:spPr>
        <p:txBody>
          <a:bodyPr wrap="square">
            <a:spAutoFit/>
          </a:bodyPr>
          <a:lstStyle/>
          <a:p>
            <a:pPr>
              <a:defRPr sz="1800" b="1" i="0" u="none"/>
            </a:pPr>
            <a:r>
              <a:t>Evalúa:</a:t>
            </a:r>
          </a:p>
        </p:txBody>
      </p:sp>
      <p:pic>
        <p:nvPicPr>
          <p:cNvPr id="27" name="Picture 26" descr="noun-wheel-of-fortune-1454005.png"/>
          <p:cNvPicPr>
            <a:picLocks noChangeAspect="1"/>
          </p:cNvPicPr>
          <p:nvPr/>
        </p:nvPicPr>
        <p:blipFill>
          <a:blip r:embed="rId19"/>
          <a:stretch>
            <a:fillRect/>
          </a:stretch>
        </p:blipFill>
        <p:spPr>
          <a:xfrm>
            <a:off x="173736" y="4306824"/>
            <a:ext cx="457200" cy="457200"/>
          </a:xfrm>
          <a:prstGeom prst="rect">
            <a:avLst/>
          </a:prstGeom>
        </p:spPr>
      </p:pic>
      <p:pic>
        <p:nvPicPr>
          <p:cNvPr id="28" name="Picture 27" descr="group_standup.png"/>
          <p:cNvPicPr>
            <a:picLocks noChangeAspect="1"/>
          </p:cNvPicPr>
          <p:nvPr/>
        </p:nvPicPr>
        <p:blipFill>
          <a:blip r:embed="rId20"/>
          <a:stretch>
            <a:fillRect/>
          </a:stretch>
        </p:blipFill>
        <p:spPr>
          <a:xfrm>
            <a:off x="704088" y="4306824"/>
            <a:ext cx="713232" cy="512064"/>
          </a:xfrm>
          <a:prstGeom prst="rect">
            <a:avLst/>
          </a:prstGeom>
        </p:spPr>
      </p:pic>
      <p:pic>
        <p:nvPicPr>
          <p:cNvPr id="29" name="Picture 28" descr="bracket4_purple.png"/>
          <p:cNvPicPr>
            <a:picLocks noChangeAspect="1"/>
          </p:cNvPicPr>
          <p:nvPr/>
        </p:nvPicPr>
        <p:blipFill>
          <a:blip r:embed="rId21"/>
          <a:stretch>
            <a:fillRect/>
          </a:stretch>
        </p:blipFill>
        <p:spPr>
          <a:xfrm>
            <a:off x="758952" y="4288536"/>
            <a:ext cx="667512" cy="548640"/>
          </a:xfrm>
          <a:prstGeom prst="rect">
            <a:avLst/>
          </a:prstGeom>
        </p:spPr>
      </p:pic>
      <p:pic>
        <p:nvPicPr>
          <p:cNvPr id="30" name="Picture 29" descr="noun-write-1439720.png"/>
          <p:cNvPicPr>
            <a:picLocks noChangeAspect="1"/>
          </p:cNvPicPr>
          <p:nvPr/>
        </p:nvPicPr>
        <p:blipFill>
          <a:blip r:embed="rId22"/>
          <a:stretch>
            <a:fillRect/>
          </a:stretch>
        </p:blipFill>
        <p:spPr>
          <a:xfrm>
            <a:off x="173736" y="4956048"/>
            <a:ext cx="457200" cy="457200"/>
          </a:xfrm>
          <a:prstGeom prst="rect">
            <a:avLst/>
          </a:prstGeom>
        </p:spPr>
      </p:pic>
      <p:sp>
        <p:nvSpPr>
          <p:cNvPr id="31" name="TextBox 30"/>
          <p:cNvSpPr txBox="1"/>
          <p:nvPr/>
        </p:nvSpPr>
        <p:spPr>
          <a:xfrm>
            <a:off x="0" y="5916168"/>
            <a:ext cx="1435608" cy="365760"/>
          </a:xfrm>
          <a:prstGeom prst="rect">
            <a:avLst/>
          </a:prstGeom>
          <a:noFill/>
        </p:spPr>
        <p:txBody>
          <a:bodyPr wrap="square">
            <a:spAutoFit/>
          </a:bodyPr>
          <a:lstStyle/>
          <a:p>
            <a:pPr>
              <a:defRPr sz="1800" b="0" i="0" u="sng">
                <a:solidFill>
                  <a:srgbClr val="0070C0"/>
                </a:solidFill>
              </a:defRPr>
            </a:pPr>
            <a:r>
              <a:rPr u="sng">
                <a:solidFill>
                  <a:srgbClr val="0070C0"/>
                </a:solidFill>
                <a:hlinkClick r:id="rId23"/>
              </a:rPr>
              <a:t>Carteles RTC</a:t>
            </a:r>
          </a:p>
        </p:txBody>
      </p:sp>
      <p:pic>
        <p:nvPicPr>
          <p:cNvPr id="32" name="Picture 31" descr="cl.png"/>
          <p:cNvPicPr>
            <a:picLocks noChangeAspect="1"/>
          </p:cNvPicPr>
          <p:nvPr/>
        </p:nvPicPr>
        <p:blipFill>
          <a:blip r:embed="rId24"/>
          <a:stretch>
            <a:fillRect/>
          </a:stretch>
        </p:blipFill>
        <p:spPr>
          <a:xfrm>
            <a:off x="0" y="6437376"/>
            <a:ext cx="881743" cy="246888"/>
          </a:xfrm>
          <a:prstGeom prst="rect">
            <a:avLst/>
          </a:prstGeom>
        </p:spPr>
      </p:pic>
      <p:pic>
        <p:nvPicPr>
          <p:cNvPr id="33" name="Picture 32" descr="logo.png"/>
          <p:cNvPicPr>
            <a:picLocks noChangeAspect="1"/>
          </p:cNvPicPr>
          <p:nvPr/>
        </p:nvPicPr>
        <p:blipFill>
          <a:blip r:embed="rId25"/>
          <a:stretch>
            <a:fillRect/>
          </a:stretch>
        </p:blipFill>
        <p:spPr>
          <a:xfrm>
            <a:off x="0" y="6684264"/>
            <a:ext cx="1437815" cy="173736"/>
          </a:xfrm>
          <a:prstGeom prst="rect">
            <a:avLst/>
          </a:prstGeom>
        </p:spPr>
      </p:pic>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8e24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2148840"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Inferencial</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¿Cómo contribuye el ambiente a la </a:t>
            </a:r>
            <a:r>
              <a:rPr sz="1800" b="1">
                <a:solidFill>
                  <a:srgbClr val="7030A0"/>
                </a:solidFill>
              </a:rPr>
              <a:t>selección natural</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El ambiente contribuye a la </a:t>
            </a:r>
            <a:r>
              <a:rPr sz="1800" i="1" b="1">
                <a:solidFill>
                  <a:srgbClr val="7030A0"/>
                </a:solidFill>
              </a:rPr>
              <a:t>selección natural</a:t>
            </a:r>
            <a:r>
              <a:rPr sz="1800" i="1"/>
              <a:t> en el sentido de que…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actividades de Extensión</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100"/>
              <a:t>Use cualquiera o todas las actividades en las siguientes diapositivas entre conversaciones estructuradas o después de que los estudiantes hayan completado todas las conversaciones estructuradas.</a:t>
            </a:r>
          </a:p>
        </p:txBody>
      </p:sp>
      <p:sp>
        <p:nvSpPr>
          <p:cNvPr id="6" name="TextBox 5"/>
          <p:cNvSpPr txBox="1"/>
          <p:nvPr/>
        </p:nvSpPr>
        <p:spPr>
          <a:xfrm>
            <a:off x="420624" y="1673352"/>
            <a:ext cx="5678424" cy="4800600"/>
          </a:xfrm>
          <a:prstGeom prst="rect">
            <a:avLst/>
          </a:prstGeom>
          <a:noFill/>
        </p:spPr>
        <p:txBody>
          <a:bodyPr wrap="square" anchor="ctr">
            <a:spAutoFit/>
          </a:bodyPr>
          <a:lstStyle/>
          <a:p>
            <a:pPr algn="l"/>
            <a:r>
              <a:rPr b="1" i="0" sz="2000"/>
              <a:t>•   Dibuja y escribe</a:t>
            </a:r>
          </a:p>
          <a:p>
            <a:pPr algn="l"/>
            <a:r>
              <a:rPr b="0" i="1" sz="2000"/>
              <a:t>Invite al grupo a dibujar la palabra de vocabulario, colocar etiquetas con los conceptos clave de la lección y, después, explicar por escrito cómo ese dibujo y esas etiquetas muestran lo que entienden de la palabra.</a:t>
            </a:r>
          </a:p>
          <a:p>
            <a:pPr algn="l"/>
            <a:r>
              <a:rPr b="1" i="0" sz="2000"/>
              <a:t>•   Completa la imagen</a:t>
            </a:r>
            <a:r>
              <a:rPr b="0" i="0" sz="2000"/>
              <a:t> </a:t>
            </a:r>
          </a:p>
          <a:p>
            <a:pPr algn="l"/>
            <a:r>
              <a:rPr b="0" i="1" sz="2000"/>
              <a:t>Haz esto antes de mostrar la imagen completa para una actividad de predicción, o después de mostrar la imagen para un ejercicio de recordación.</a:t>
            </a:r>
          </a:p>
          <a:p>
            <a:pPr algn="l"/>
            <a:r>
              <a:rPr b="1" i="0" sz="2000"/>
              <a:t>•   Rellénalo</a:t>
            </a:r>
          </a:p>
          <a:p>
            <a:pPr algn="l"/>
            <a:r>
              <a:rPr b="0" i="1" sz="2000"/>
              <a:t>Al igual que “Completa la imagen”, esta actividad también es excelente como vista previa o revisión.</a:t>
            </a:r>
          </a:p>
          <a:p>
            <a:pPr algn="l"/>
            <a:r>
              <a:rPr b="1" i="0" sz="2000"/>
              <a:t>•   Evidencia-Afirmación-Razonamiento</a:t>
            </a:r>
          </a:p>
          <a:p>
            <a:pPr algn="l"/>
            <a:r>
              <a:rPr b="0" i="1" sz="2000"/>
              <a:t>Haga que los estudiantes formulen una pregunta y luego la respondan con una afirmación y un razonamiento basado en evidencias.</a:t>
            </a:r>
          </a:p>
        </p:txBody>
      </p:sp>
      <p:sp>
        <p:nvSpPr>
          <p:cNvPr id="7" name="TextBox 6"/>
          <p:cNvSpPr txBox="1"/>
          <p:nvPr/>
        </p:nvSpPr>
        <p:spPr>
          <a:xfrm>
            <a:off x="6099048" y="2404872"/>
            <a:ext cx="5678424" cy="3474720"/>
          </a:xfrm>
          <a:prstGeom prst="rect">
            <a:avLst/>
          </a:prstGeom>
          <a:noFill/>
        </p:spPr>
        <p:txBody>
          <a:bodyPr wrap="square" anchor="ctr">
            <a:spAutoFit/>
          </a:bodyPr>
          <a:lstStyle/>
          <a:p>
            <a:pPr algn="l"/>
            <a:r>
              <a:rPr b="1" i="0" sz="2000"/>
              <a:t>•   Mapa de palabras</a:t>
            </a:r>
          </a:p>
          <a:p>
            <a:pPr algn="l"/>
            <a:r>
              <a:rPr b="0" i="1" sz="2000"/>
              <a:t>Haga que los estudiantes hagan conexiones con otras palabras en esta unidad, o con otras palabras en unidades anteriores. Esta actividad es excelente como revisión de la unidad!</a:t>
            </a:r>
          </a:p>
          <a:p>
            <a:pPr algn="l"/>
            <a:r>
              <a:rPr b="1" i="0" sz="2000"/>
              <a:t>•   Párrafo ambulante</a:t>
            </a:r>
            <a:r>
              <a:rPr b="0" i="0" sz="2000"/>
              <a:t> </a:t>
            </a:r>
          </a:p>
          <a:p>
            <a:pPr algn="l"/>
            <a:r>
              <a:rPr b="0" i="1" sz="2000"/>
              <a:t>¡Haga que los estudiantes se muevan y escriban! Se puede hacer en cualquier momento de la lección, pero es una excelente revisión al final de la lección.</a:t>
            </a:r>
          </a:p>
          <a:p>
            <a:pPr algn="l"/>
            <a:r>
              <a:rPr b="1" i="0" sz="2000"/>
              <a:t>•   Escritura</a:t>
            </a:r>
          </a:p>
          <a:p>
            <a:pPr algn="l"/>
            <a:r>
              <a:rPr b="0" i="1" sz="2000"/>
              <a:t>Esto es muy recomendable después de completar las conversaciones estructuradas, como una actividad de cierre o una alternativa al ticket de salida de la lección. Pida a los estudiantes que escriban todo lo que han aprendido sobre la palabra de vocabulario, estructurándolo con los inicios de oración de sus conversaciones estructuradas y el vocabulario clave.</a:t>
            </a:r>
          </a:p>
        </p:txBody>
      </p:sp>
      <p:sp>
        <p:nvSpPr>
          <p:cNvPr id="8" name="TextBox 7">
            <a:hlinkClick action="ppaction://hlinksldjump" r:id="rId5"/>
          </p:cNvPr>
          <p:cNvSpPr txBox="1"/>
          <p:nvPr/>
        </p:nvSpPr>
        <p:spPr>
          <a:xfrm>
            <a:off x="4663440"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9" name="TextBox 8">
            <a:hlinkClick action="ppaction://hlinksldjump" r:id="rId6"/>
          </p:cNvPr>
          <p:cNvSpPr txBox="1"/>
          <p:nvPr/>
        </p:nvSpPr>
        <p:spPr>
          <a:xfrm>
            <a:off x="4663440" y="331012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0" name="TextBox 9">
            <a:hlinkClick action="ppaction://hlinksldjump" r:id="rId7"/>
          </p:cNvPr>
          <p:cNvSpPr txBox="1"/>
          <p:nvPr/>
        </p:nvSpPr>
        <p:spPr>
          <a:xfrm>
            <a:off x="4663440" y="45720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1" name="TextBox 10">
            <a:hlinkClick action="ppaction://hlinksldjump" r:id="rId8"/>
          </p:cNvPr>
          <p:cNvSpPr txBox="1"/>
          <p:nvPr/>
        </p:nvSpPr>
        <p:spPr>
          <a:xfrm>
            <a:off x="4663440" y="54864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2" name="TextBox 11">
            <a:hlinkClick action="ppaction://hlinksldjump" r:id="rId9"/>
          </p:cNvPr>
          <p:cNvSpPr txBox="1"/>
          <p:nvPr/>
        </p:nvSpPr>
        <p:spPr>
          <a:xfrm>
            <a:off x="10689336"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3" name="TextBox 12">
            <a:hlinkClick action="ppaction://hlinksldjump" r:id="rId10"/>
          </p:cNvPr>
          <p:cNvSpPr txBox="1"/>
          <p:nvPr/>
        </p:nvSpPr>
        <p:spPr>
          <a:xfrm>
            <a:off x="10689336" y="315468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4" name="TextBox 13">
            <a:hlinkClick action="ppaction://hlinksldjump" r:id="rId11"/>
          </p:cNvPr>
          <p:cNvSpPr txBox="1"/>
          <p:nvPr/>
        </p:nvSpPr>
        <p:spPr>
          <a:xfrm>
            <a:off x="10689336" y="4379976"/>
            <a:ext cx="1737360" cy="274320"/>
          </a:xfrm>
          <a:prstGeom prst="rect">
            <a:avLst/>
          </a:prstGeom>
          <a:noFill/>
        </p:spPr>
        <p:txBody>
          <a:bodyPr wrap="none">
            <a:spAutoFit/>
          </a:bodyPr>
          <a:lstStyle/>
          <a:p>
            <a:pPr algn="l">
              <a:defRPr sz="1200" b="1" i="0" u="sng">
                <a:solidFill>
                  <a:srgbClr val="0070C0"/>
                </a:solidFill>
              </a:defRPr>
            </a:pPr>
            <a:r>
              <a:t>Ir a esta diapositiva</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una representación para el término </a:t>
            </a:r>
            <a:r>
              <a:rPr b="1">
                <a:solidFill>
                  <a:srgbClr val="7030A0"/>
                </a:solidFill>
              </a:rPr>
              <a:t>selección natural</a:t>
            </a:r>
            <a:r>
              <a:t>. Etiqueta tu elemento visual con los términos: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selección natural</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Explica cómo se relaciona tu elemento visual con lo que has aprendido sobre </a:t>
            </a:r>
            <a:r>
              <a:rPr b="1">
                <a:solidFill>
                  <a:srgbClr val="7030A0"/>
                </a:solidFill>
              </a:rPr>
              <a:t>selección natural</a:t>
            </a:r>
            <a:r>
              <a:rPr sz="2000" i="1"/>
              <a:t>
• Mi visual es…
• Mi visual se relaciona con lo que he aprendido acerca de </a:t>
            </a:r>
            <a:r>
              <a:rPr b="1" i="1" sz="2000">
                <a:solidFill>
                  <a:srgbClr val="7030A0"/>
                </a:solidFill>
              </a:rPr>
              <a:t>selección natural</a:t>
            </a:r>
            <a:r>
              <a:rPr sz="2000" i="1"/>
              <a:t> porque...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selección natural</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Completa la imagen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cómo crees que el resto de la imagen se ve para el término </a:t>
            </a:r>
            <a:r>
              <a:rPr b="1">
                <a:solidFill>
                  <a:srgbClr val="7030A0"/>
                </a:solidFill>
              </a:rPr>
              <a:t>selección natural.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2400" b="1" i="0" u="sng"/>
            </a:pPr>
            <a:r>
              <a:t>Rellénalo</a:t>
            </a:r>
          </a:p>
        </p:txBody>
      </p:sp>
      <p:sp>
        <p:nvSpPr>
          <p:cNvPr id="3" name="TextBox 2"/>
          <p:cNvSpPr txBox="1"/>
          <p:nvPr/>
        </p:nvSpPr>
        <p:spPr>
          <a:xfrm>
            <a:off x="1" y="365760"/>
            <a:ext cx="3044952" cy="1764792"/>
          </a:xfrm>
          <a:prstGeom prst="rect">
            <a:avLst/>
          </a:prstGeom>
          <a:noFill/>
        </p:spPr>
        <p:txBody>
          <a:bodyPr wrap="square">
            <a:spAutoFit/>
          </a:bodyPr>
          <a:lstStyle/>
          <a:p>
            <a:pPr>
              <a:defRPr sz="2400"/>
            </a:pPr>
            <a:r>
              <a:t>Rellena las cajas grises en este visual lo mejor que puedas.
Trabaja con un compañero o comparte tu visual completada con un compañero cuando termines.</a:t>
            </a:r>
          </a:p>
        </p:txBody>
      </p:sp>
      <p:pic>
        <p:nvPicPr>
          <p:cNvPr id="4" name="Picture 3" descr="logo.png"/>
          <p:cNvPicPr>
            <a:picLocks noChangeAspect="1"/>
          </p:cNvPicPr>
          <p:nvPr/>
        </p:nvPicPr>
        <p:blipFill>
          <a:blip r:embed="rId2"/>
          <a:stretch>
            <a:fillRect/>
          </a:stretch>
        </p:blipFill>
        <p:spPr>
          <a:xfrm>
            <a:off x="0" y="6611112"/>
            <a:ext cx="1995054" cy="241069"/>
          </a:xfrm>
          <a:prstGeom prst="rect">
            <a:avLst/>
          </a:prstGeom>
        </p:spPr>
      </p:pic>
      <p:pic>
        <p:nvPicPr>
          <p:cNvPr id="5" name="Picture 4" descr="cl.png"/>
          <p:cNvPicPr>
            <a:picLocks noChangeAspect="1"/>
          </p:cNvPicPr>
          <p:nvPr/>
        </p:nvPicPr>
        <p:blipFill>
          <a:blip r:embed="rId3"/>
          <a:stretch>
            <a:fillRect/>
          </a:stretch>
        </p:blipFill>
        <p:spPr>
          <a:xfrm>
            <a:off x="2130552" y="6611112"/>
            <a:ext cx="881743" cy="246888"/>
          </a:xfrm>
          <a:prstGeom prst="rect">
            <a:avLst/>
          </a:prstGeom>
        </p:spPr>
      </p:pic>
      <p:pic>
        <p:nvPicPr>
          <p:cNvPr id="6" name="Picture 5" descr="noun-write-1439720.png"/>
          <p:cNvPicPr>
            <a:picLocks noChangeAspect="1"/>
          </p:cNvPicPr>
          <p:nvPr/>
        </p:nvPicPr>
        <p:blipFill>
          <a:blip r:embed="rId4"/>
          <a:stretch>
            <a:fillRect/>
          </a:stretch>
        </p:blipFill>
        <p:spPr>
          <a:xfrm>
            <a:off x="237744" y="5614416"/>
            <a:ext cx="832104" cy="832104"/>
          </a:xfrm>
          <a:prstGeom prst="rect">
            <a:avLst/>
          </a:prstGeom>
        </p:spPr>
      </p:pic>
      <p:pic>
        <p:nvPicPr>
          <p:cNvPr id="7" name="Picture 6" descr="partners.png"/>
          <p:cNvPicPr>
            <a:picLocks noChangeAspect="1"/>
          </p:cNvPicPr>
          <p:nvPr/>
        </p:nvPicPr>
        <p:blipFill>
          <a:blip r:embed="rId5"/>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49224"/>
            <a:ext cx="2743200" cy="274320"/>
          </a:xfrm>
          <a:prstGeom prst="rect">
            <a:avLst/>
          </a:prstGeom>
          <a:noFill/>
        </p:spPr>
        <p:txBody>
          <a:bodyPr wrap="none">
            <a:spAutoFit/>
          </a:bodyPr>
          <a:lstStyle/>
          <a:p>
            <a:pPr>
              <a:defRPr sz="1800" b="0" i="0" u="none">
                <a:solidFill>
                  <a:srgbClr val="000000"/>
                </a:solidFill>
              </a:defRPr>
            </a:pPr>
            <a:r>
              <a:t>Elige una pregunta:</a:t>
            </a:r>
          </a:p>
        </p:txBody>
      </p:sp>
      <p:sp>
        <p:nvSpPr>
          <p:cNvPr id="5" name="TextBox 4"/>
          <p:cNvSpPr txBox="1"/>
          <p:nvPr/>
        </p:nvSpPr>
        <p:spPr>
          <a:xfrm>
            <a:off x="0" y="1033271"/>
            <a:ext cx="3026664" cy="2414016"/>
          </a:xfrm>
          <a:prstGeom prst="rect">
            <a:avLst/>
          </a:prstGeom>
          <a:noFill/>
        </p:spPr>
        <p:txBody>
          <a:bodyPr wrap="square">
            <a:spAutoFit/>
          </a:bodyPr>
          <a:lstStyle/>
          <a:p>
            <a:pPr marL="256032" indent="-155448">
              <a:spcAft>
                <a:spcPts val="1000"/>
              </a:spcAft>
              <a:buChar char="•"/>
              <a:defRPr sz="1800" i="1"/>
            </a:pPr>
            <a:r>
              <a:rPr sz="1800" i="1"/>
              <a:t>Algo que no se es...</a:t>
            </a:r>
          </a:p>
          <a:p>
            <a:pPr marL="256032" indent="-155448">
              <a:spcAft>
                <a:spcPts val="1000"/>
              </a:spcAft>
              <a:buChar char="•"/>
              <a:defRPr sz="1800" i="1"/>
            </a:pPr>
            <a:r>
              <a:rPr sz="1800" i="1"/>
              <a:t>Algo que me pregunto es...</a:t>
            </a:r>
          </a:p>
          <a:p>
            <a:pPr marL="256032" indent="-155448">
              <a:spcAft>
                <a:spcPts val="1000"/>
              </a:spcAft>
              <a:buChar char="•"/>
              <a:defRPr sz="1800" i="1"/>
            </a:pPr>
            <a:r>
              <a:rPr sz="1800" i="1"/>
              <a:t>No entendi cuando hablamos acerca de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1188720"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2258568"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Señal: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Va 1.º:</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Estructurar Conversaciones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Esto puede sonar asi...</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¿Qué ocurre en la </a:t>
            </a:r>
            <a:r>
              <a:rPr sz="1100" b="1">
                <a:solidFill>
                  <a:srgbClr val="7030A0"/>
                </a:solidFill>
              </a:rPr>
              <a:t>selección natura</a:t>
            </a:r>
            <a:r>
              <a:rPr sz="1100"/>
              <a:t>l?</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En la </a:t>
            </a:r>
            <a:r>
              <a:rPr sz="1100" i="1" b="1">
                <a:solidFill>
                  <a:srgbClr val="7030A0"/>
                </a:solidFill>
              </a:rPr>
              <a:t>selección natura</a:t>
            </a:r>
            <a:r>
              <a:rPr sz="1100" i="1"/>
              <a:t>l, …</a:t>
            </a:r>
          </a:p>
        </p:txBody>
      </p:sp>
      <p:pic>
        <p:nvPicPr>
          <p:cNvPr id="9" name="Picture 8" descr="S8e243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Clase, pronunciemos esta palabra en voz alta: (lee </a:t>
            </a:r>
            <a:r>
              <a:rPr sz="1600" b="1" i="0" u="none">
                <a:solidFill>
                  <a:srgbClr val="7030A0"/>
                </a:solidFill>
              </a:rPr>
              <a:t>selección natural</a:t>
            </a:r>
            <a:r>
              <a:rPr sz="1600" b="1" i="0" u="none"/>
              <a:t> en voz alta lentamente).</a:t>
            </a:r>
          </a:p>
          <a:p>
            <a:pPr marL="283464" indent="-201168">
              <a:spcAft>
                <a:spcPts val="600"/>
              </a:spcAft>
              <a:buAutoNum type="arabicPeriod" startAt="2"/>
            </a:pPr>
            <a:r>
              <a:rPr sz="1600" b="1" i="0" u="none"/>
              <a:t>Puede todo el mundo </a:t>
            </a:r>
            <a:r>
              <a:rPr sz="1600" b="1" i="0" u="none">
                <a:solidFill>
                  <a:srgbClr val="0070C0"/>
                </a:solidFill>
              </a:rPr>
              <a:t>_______ </a:t>
            </a:r>
            <a:r>
              <a:rPr sz="1600" b="1" i="0" u="none">
                <a:solidFill>
                  <a:srgbClr val="0070C0"/>
                </a:solidFill>
              </a:rPr>
              <a:t>(senal)</a:t>
            </a:r>
            <a:r>
              <a:rPr sz="1600" b="1" i="0" u="none"/>
              <a:t>? Piensa en esta pregunta. Cuando estes listo para terminar esta frase, </a:t>
            </a:r>
            <a:r>
              <a:rPr sz="1600" b="1" i="0" u="none">
                <a:solidFill>
                  <a:srgbClr val="009999"/>
                </a:solidFill>
              </a:rPr>
              <a:t>_______ </a:t>
            </a:r>
            <a:r>
              <a:rPr sz="1600" b="1" i="0" u="none">
                <a:solidFill>
                  <a:srgbClr val="009999"/>
                </a:solidFill>
              </a:rPr>
              <a:t>(inicio)</a:t>
            </a:r>
            <a:r>
              <a:rPr sz="1600" b="1" i="0" u="none"/>
              <a:t>, muestrame haciendo </a:t>
            </a:r>
            <a:r>
              <a:rPr sz="1600" b="1" i="0" u="none">
                <a:solidFill>
                  <a:srgbClr val="0070C0"/>
                </a:solidFill>
              </a:rPr>
              <a:t>_______ </a:t>
            </a:r>
            <a:r>
              <a:rPr sz="1600" b="1" i="0" u="none">
                <a:solidFill>
                  <a:srgbClr val="0070C0"/>
                </a:solidFill>
              </a:rPr>
              <a:t>(desactiva la senal).</a:t>
            </a:r>
          </a:p>
          <a:p>
            <a:pPr marL="283464" indent="-201168">
              <a:spcAft>
                <a:spcPts val="600"/>
              </a:spcAft>
              <a:buAutoNum type="arabicPeriod" startAt="3"/>
            </a:pPr>
            <a:r>
              <a:rPr sz="1600" b="1" i="0" u="none"/>
              <a:t>Vas a compartir con </a:t>
            </a:r>
            <a:r>
              <a:rPr sz="1600" b="1" i="0" u="none">
                <a:solidFill>
                  <a:srgbClr val="548235"/>
                </a:solidFill>
              </a:rPr>
              <a:t>_______ </a:t>
            </a:r>
            <a:r>
              <a:rPr sz="1600" b="1" i="0" u="none">
                <a:solidFill>
                  <a:srgbClr val="548235"/>
                </a:solidFill>
              </a:rPr>
              <a:t>(compartir)</a:t>
            </a:r>
            <a:r>
              <a:rPr sz="1600" b="1" i="0" u="none"/>
              <a:t>. La persona en tu grupo que ira primero es </a:t>
            </a:r>
            <a:r>
              <a:rPr sz="1600" b="1" i="0" u="none">
                <a:solidFill>
                  <a:srgbClr val="BF9000"/>
                </a:solidFill>
              </a:rPr>
              <a:t>_______.</a:t>
            </a:r>
          </a:p>
          <a:p>
            <a:pPr marL="283464" indent="-201168">
              <a:spcAft>
                <a:spcPts val="600"/>
              </a:spcAft>
              <a:buAutoNum type="arabicPeriod" startAt="4"/>
            </a:pPr>
            <a:r>
              <a:rPr sz="1600" b="1" i="0" u="none"/>
              <a:t>Voy a </a:t>
            </a:r>
            <a:r>
              <a:rPr sz="1600" b="1" i="0" u="none">
                <a:solidFill>
                  <a:srgbClr val="C00000"/>
                </a:solidFill>
              </a:rPr>
              <a:t>_______ </a:t>
            </a:r>
            <a:r>
              <a:rPr sz="1600" b="1" i="0" u="none">
                <a:solidFill>
                  <a:srgbClr val="C00000"/>
                </a:solidFill>
              </a:rPr>
              <a:t>(evaluar)</a:t>
            </a:r>
            <a:r>
              <a:rPr sz="1600" b="1" i="0" u="none"/>
              <a:t>. Esta bien si compartes tu idea o la de tu companero, siempre y cuando uses </a:t>
            </a:r>
            <a:r>
              <a:rPr sz="1600" b="1" i="0" u="none">
                <a:solidFill>
                  <a:srgbClr val="7030A0"/>
                </a:solidFill>
              </a:rPr>
              <a:t>________ </a:t>
            </a:r>
            <a:r>
              <a:rPr sz="1600" b="1" i="0" u="none">
                <a:solidFill>
                  <a:srgbClr val="7030A0"/>
                </a:solidFill>
              </a:rPr>
              <a:t>(palabra del vocabulario)</a:t>
            </a:r>
            <a:r>
              <a:rPr sz="1600" b="1" i="0" u="none"/>
              <a:t> en una oracion completa. Te recomiendo usar el inicio de oracion, </a:t>
            </a:r>
            <a:r>
              <a:rPr sz="1600" b="1" i="0" u="none">
                <a:solidFill>
                  <a:srgbClr val="009999"/>
                </a:solidFill>
              </a:rPr>
              <a:t>________ </a:t>
            </a:r>
            <a:r>
              <a:rPr sz="1600" b="1" i="0" u="none">
                <a:solidFill>
                  <a:srgbClr val="009999"/>
                </a:solidFill>
              </a:rPr>
              <a:t>(inicio).</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Como se ve esto?</a:t>
            </a:r>
          </a:p>
        </p:txBody>
      </p:sp>
      <p:sp>
        <p:nvSpPr>
          <p:cNvPr id="14" name="TextBox 13"/>
          <p:cNvSpPr txBox="1"/>
          <p:nvPr/>
        </p:nvSpPr>
        <p:spPr>
          <a:xfrm>
            <a:off x="9144000" y="4837176"/>
            <a:ext cx="1911095" cy="365760"/>
          </a:xfrm>
          <a:prstGeom prst="rect">
            <a:avLst/>
          </a:prstGeom>
          <a:noFill/>
        </p:spPr>
        <p:txBody>
          <a:bodyPr wrap="square">
            <a:spAutoFit/>
          </a:bodyPr>
          <a:lstStyle/>
          <a:p>
            <a:pPr algn="ctr">
              <a:defRPr sz="1800" b="0" i="0" u="sng">
                <a:solidFill>
                  <a:srgbClr val="FFFFFF"/>
                </a:solidFill>
              </a:defRPr>
            </a:pPr>
            <a:r>
              <a:t>Recordatorio!</a:t>
            </a:r>
          </a:p>
        </p:txBody>
      </p:sp>
      <p:sp>
        <p:nvSpPr>
          <p:cNvPr id="15" name="__dynamic_autofit__TextBox 14"/>
          <p:cNvSpPr txBox="1"/>
          <p:nvPr/>
        </p:nvSpPr>
        <p:spPr>
          <a:xfrm>
            <a:off x="8906256" y="5148072"/>
            <a:ext cx="2286000" cy="1197864"/>
          </a:xfrm>
          <a:prstGeom prst="rect">
            <a:avLst/>
          </a:prstGeom>
          <a:noFill/>
        </p:spPr>
        <p:txBody>
          <a:bodyPr wrap="square" tIns="0" bIns="0" lIns="0" rIns="0">
            <a:noAutofit/>
          </a:bodyPr>
          <a:lstStyle/>
          <a:p>
            <a:pPr algn="ctr">
              <a:defRPr sz="1600"/>
            </a:pPr>
            <a:r>
              <a:rPr sz="1600" b="0">
                <a:solidFill>
                  <a:srgbClr val="FFFFFF"/>
                </a:solidFill>
              </a:rPr>
              <a:t>Esta lección solo debe ser utilizada por docentes que tengan una </a:t>
            </a:r>
            <a:r>
              <a:rPr sz="1600" b="1">
                <a:solidFill>
                  <a:srgbClr val="FFFFFF"/>
                </a:solidFill>
              </a:rPr>
              <a:t>licencia VNG activa.</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30936"/>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50976"/>
            <a:ext cx="2697480" cy="1380744"/>
          </a:xfrm>
          <a:prstGeom prst="rect">
            <a:avLst/>
          </a:prstGeom>
          <a:noFill/>
        </p:spPr>
        <p:txBody>
          <a:bodyPr wrap="square">
            <a:noAutofit/>
          </a:bodyPr>
          <a:lstStyle/>
          <a:p>
            <a:pPr>
              <a:defRPr/>
            </a:pPr>
            <a:r>
              <a:rPr sz="1800" i="0"/>
              <a:t>¿Cómo contribuye el ambiente a la </a:t>
            </a:r>
            <a:r>
              <a:rPr sz="1800" i="0" b="1">
                <a:solidFill>
                  <a:srgbClr val="7030A0"/>
                </a:solidFill>
              </a:rPr>
              <a:t>selección natural</a:t>
            </a:r>
            <a:r>
              <a:rPr sz="18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Proporciona </a:t>
            </a:r>
            <a:r>
              <a:rPr sz="1800" b="1" u="sng">
                <a:solidFill>
                  <a:srgbClr val="C55A11"/>
                </a:solidFill>
              </a:rPr>
              <a:t>Evidencia:</a:t>
            </a:r>
          </a:p>
          <a:p>
            <a:pPr marL="256032" indent="-155448">
              <a:spcAft>
                <a:spcPts val="0"/>
              </a:spcAft>
              <a:buChar char="•"/>
              <a:defRPr sz="1800" i="1">
                <a:solidFill>
                  <a:srgbClr val="C55A11"/>
                </a:solidFill>
              </a:defRPr>
            </a:pPr>
            <a:r>
              <a:rPr sz="1800" i="1">
                <a:solidFill>
                  <a:srgbClr val="C55A11"/>
                </a:solidFill>
              </a:rPr>
              <a:t>Veo que...</a:t>
            </a:r>
          </a:p>
          <a:p>
            <a:pPr marL="256032" indent="-155448">
              <a:spcAft>
                <a:spcPts val="0"/>
              </a:spcAft>
              <a:buChar char="•"/>
              <a:defRPr sz="1800" i="1">
                <a:solidFill>
                  <a:srgbClr val="C55A11"/>
                </a:solidFill>
              </a:defRPr>
            </a:pPr>
            <a:r>
              <a:rPr sz="1800" i="1">
                <a:solidFill>
                  <a:srgbClr val="C55A11"/>
                </a:solidFill>
              </a:rPr>
              <a:t>Se que...</a:t>
            </a:r>
          </a:p>
          <a:p>
            <a:pPr marL="256032" indent="-155448">
              <a:spcAft>
                <a:spcPts val="0"/>
              </a:spcAft>
              <a:buChar char="•"/>
              <a:defRPr sz="1800" i="1">
                <a:solidFill>
                  <a:srgbClr val="C55A11"/>
                </a:solidFill>
              </a:defRPr>
            </a:pPr>
            <a:r>
              <a:rPr sz="1800" i="1">
                <a:solidFill>
                  <a:srgbClr val="C55A11"/>
                </a:solidFill>
              </a:rPr>
              <a:t>Lei 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a:pPr>
            <a:r>
              <a:rPr sz="1800" i="0"/>
              <a:t>¿Cómo contribuye el ambiente a la </a:t>
            </a:r>
            <a:r>
              <a:rPr sz="1800" i="0" b="1">
                <a:solidFill>
                  <a:srgbClr val="7030A0"/>
                </a:solidFill>
              </a:rPr>
              <a:t>selección natural</a:t>
            </a:r>
            <a:r>
              <a:rPr sz="1800" i="0"/>
              <a:t>?</a:t>
            </a:r>
          </a:p>
        </p:txBody>
      </p:sp>
      <p:sp>
        <p:nvSpPr>
          <p:cNvPr id="6" name="TextBox 5"/>
          <p:cNvSpPr txBox="1"/>
          <p:nvPr/>
        </p:nvSpPr>
        <p:spPr>
          <a:xfrm>
            <a:off x="91440" y="2286000"/>
            <a:ext cx="2697480" cy="365760"/>
          </a:xfrm>
          <a:prstGeom prst="rect">
            <a:avLst/>
          </a:prstGeom>
          <a:noFill/>
        </p:spPr>
        <p:txBody>
          <a:bodyPr wrap="none">
            <a:spAutoFit/>
          </a:bodyPr>
          <a:lstStyle/>
          <a:p>
            <a:pPr>
              <a:defRPr sz="1800" b="1" i="0" u="sng">
                <a:solidFill>
                  <a:srgbClr val="2E75B6"/>
                </a:solidFill>
              </a:defRPr>
            </a:pPr>
            <a:r>
              <a:t>Afirmacion</a:t>
            </a:r>
          </a:p>
        </p:txBody>
      </p:sp>
      <p:sp>
        <p:nvSpPr>
          <p:cNvPr id="7" name="__dynamic_autofit__TextBox 6"/>
          <p:cNvSpPr txBox="1"/>
          <p:nvPr/>
        </p:nvSpPr>
        <p:spPr>
          <a:xfrm>
            <a:off x="91440" y="2624328"/>
            <a:ext cx="2953512" cy="1490472"/>
          </a:xfrm>
          <a:prstGeom prst="rect">
            <a:avLst/>
          </a:prstGeom>
          <a:noFill/>
        </p:spPr>
        <p:txBody>
          <a:bodyPr wrap="square">
            <a:noAutofit/>
          </a:bodyPr>
          <a:lstStyle/>
          <a:p>
            <a:pPr>
              <a:defRPr/>
            </a:pPr>
            <a:r>
              <a:rPr sz="1800" i="1">
                <a:solidFill>
                  <a:srgbClr val="2E75B6"/>
                </a:solidFill>
              </a:rPr>
              <a:t>El ambiente contribuye a la </a:t>
            </a:r>
            <a:r>
              <a:rPr sz="1800" i="1" b="1">
                <a:solidFill>
                  <a:srgbClr val="2E75B6"/>
                </a:solidFill>
              </a:rPr>
              <a:t>selección natural</a:t>
            </a:r>
            <a:r>
              <a:rPr sz="1800" i="1">
                <a:solidFill>
                  <a:srgbClr val="2E75B6"/>
                </a:solidFill>
              </a:rPr>
              <a:t> en el sentido de que…</a:t>
            </a:r>
          </a:p>
        </p:txBody>
      </p:sp>
      <p:pic>
        <p:nvPicPr>
          <p:cNvPr id="8" name="Picture 7"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7"/>
          <a:stretch>
            <a:fillRect/>
          </a:stretch>
        </p:blipFill>
        <p:spPr>
          <a:xfrm>
            <a:off x="1188720" y="4782312"/>
            <a:ext cx="676656" cy="274320"/>
          </a:xfrm>
          <a:prstGeom prst="rect">
            <a:avLst/>
          </a:prstGeom>
        </p:spPr>
      </p:pic>
      <p:pic>
        <p:nvPicPr>
          <p:cNvPr id="13" name="Picture 12" descr="group.png"/>
          <p:cNvPicPr>
            <a:picLocks noChangeAspect="1"/>
          </p:cNvPicPr>
          <p:nvPr/>
        </p:nvPicPr>
        <p:blipFill>
          <a:blip r:embed="rId8"/>
          <a:stretch>
            <a:fillRect/>
          </a:stretch>
        </p:blipFill>
        <p:spPr>
          <a:xfrm>
            <a:off x="2258568" y="4672584"/>
            <a:ext cx="594360" cy="493776"/>
          </a:xfrm>
          <a:prstGeom prst="rect">
            <a:avLst/>
          </a:prstGeom>
        </p:spPr>
      </p:pic>
      <p:pic>
        <p:nvPicPr>
          <p:cNvPr id="14" name="Picture 13" descr="white-shoe.png"/>
          <p:cNvPicPr>
            <a:picLocks noChangeAspect="1"/>
          </p:cNvPicPr>
          <p:nvPr/>
        </p:nvPicPr>
        <p:blipFill>
          <a:blip r:embed="rId9"/>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Señal: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Va 1.º:</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30" name="Picture 29"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1" name="Picture 30"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2" name="Picture 31"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3" name="Picture 32" descr="logo.png"/>
          <p:cNvPicPr>
            <a:picLocks noChangeAspect="1"/>
          </p:cNvPicPr>
          <p:nvPr/>
        </p:nvPicPr>
        <p:blipFill>
          <a:blip r:embed="rId22"/>
          <a:stretch>
            <a:fillRect/>
          </a:stretch>
        </p:blipFill>
        <p:spPr>
          <a:xfrm>
            <a:off x="0" y="6611112"/>
            <a:ext cx="1995054" cy="241069"/>
          </a:xfrm>
          <a:prstGeom prst="rect">
            <a:avLst/>
          </a:prstGeom>
        </p:spPr>
      </p:pic>
      <p:pic>
        <p:nvPicPr>
          <p:cNvPr id="34" name="Picture 33"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 y="61264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228600" y="914400"/>
            <a:ext cx="2697480" cy="603504"/>
          </a:xfrm>
          <a:prstGeom prst="rect">
            <a:avLst/>
          </a:prstGeom>
          <a:noFill/>
        </p:spPr>
        <p:txBody>
          <a:bodyPr wrap="square">
            <a:noAutofit/>
          </a:bodyPr>
          <a:lstStyle/>
          <a:p>
            <a:pPr>
              <a:defRPr sz="1400"/>
            </a:pPr>
            <a:r>
              <a:rPr sz="1400" i="0"/>
              <a:t>¿Cómo contribuye el ambiente a la </a:t>
            </a:r>
            <a:r>
              <a:rPr sz="1400" i="0" b="1">
                <a:solidFill>
                  <a:srgbClr val="7030A0"/>
                </a:solidFill>
              </a:rPr>
              <a:t>selección natural</a:t>
            </a:r>
            <a:r>
              <a:rPr sz="1400" i="0"/>
              <a:t>?</a:t>
            </a:r>
          </a:p>
        </p:txBody>
      </p:sp>
      <p:sp>
        <p:nvSpPr>
          <p:cNvPr id="6" name="__dynamic_autofit__TextBox 5"/>
          <p:cNvSpPr txBox="1"/>
          <p:nvPr/>
        </p:nvSpPr>
        <p:spPr>
          <a:xfrm>
            <a:off x="0" y="1563624"/>
            <a:ext cx="3054096" cy="2331720"/>
          </a:xfrm>
          <a:prstGeom prst="rect">
            <a:avLst/>
          </a:prstGeom>
          <a:noFill/>
        </p:spPr>
        <p:txBody>
          <a:bodyPr wrap="square">
            <a:noAutofit/>
          </a:bodyPr>
          <a:lstStyle/>
          <a:p>
            <a:pPr>
              <a:spcAft>
                <a:spcPts val="200"/>
              </a:spcAft>
              <a:defRPr sz="1500"/>
            </a:pPr>
            <a:r>
              <a:rPr sz="1500" b="0" u="sng"/>
              <a:t>Haz una </a:t>
            </a:r>
            <a:r>
              <a:rPr sz="1500" b="1" u="sng">
                <a:solidFill>
                  <a:srgbClr val="2E75B6"/>
                </a:solidFill>
              </a:rPr>
              <a:t>Afirmacion</a:t>
            </a:r>
            <a:r>
              <a:rPr sz="1500" b="0" u="sng"/>
              <a:t> con </a:t>
            </a:r>
            <a:r>
              <a:rPr sz="1500" b="1" u="sng">
                <a:solidFill>
                  <a:srgbClr val="548235"/>
                </a:solidFill>
              </a:rPr>
              <a:t>Razonamiento:</a:t>
            </a:r>
          </a:p>
          <a:p>
            <a:pPr marL="256032" indent="-155448">
              <a:spcAft>
                <a:spcPts val="0"/>
              </a:spcAft>
              <a:buChar char="•"/>
              <a:defRPr sz="1500" i="1">
                <a:solidFill>
                  <a:srgbClr val="C55A11"/>
                </a:solidFill>
              </a:defRPr>
            </a:pPr>
            <a:r>
              <a:rPr sz="1500" i="1" u="sng">
                <a:solidFill>
                  <a:srgbClr val="C55A11"/>
                </a:solidFill>
              </a:rPr>
              <a:t>Basado en el hecho de que
</a:t>
            </a:r>
            <a:r>
              <a:rPr sz="1500" i="1" u="sng">
                <a:solidFill>
                  <a:srgbClr val="C55A11"/>
                </a:solidFill>
              </a:rPr>
              <a:t>_______</a:t>
            </a:r>
            <a:r>
              <a:rPr sz="1500" i="1" u="none">
                <a:solidFill>
                  <a:srgbClr val="548235"/>
                </a:solidFill>
              </a:rPr>
              <a:t>, infiero que...
</a:t>
            </a:r>
            <a:r>
              <a:rPr sz="1500" i="1" u="none">
                <a:solidFill>
                  <a:srgbClr val="548235"/>
                </a:solidFill>
              </a:rPr>
              <a:t>porque...</a:t>
            </a:r>
          </a:p>
          <a:p>
            <a:pPr marL="256032" indent="-155448">
              <a:spcAft>
                <a:spcPts val="0"/>
              </a:spcAft>
              <a:buChar char="•"/>
              <a:defRPr sz="1500" i="1">
                <a:solidFill>
                  <a:srgbClr val="C55A11"/>
                </a:solidFill>
              </a:defRPr>
            </a:pPr>
            <a:r>
              <a:rPr sz="1500" i="1" u="sng">
                <a:solidFill>
                  <a:srgbClr val="C55A11"/>
                </a:solidFill>
              </a:rPr>
              <a:t>_______</a:t>
            </a:r>
            <a:r>
              <a:rPr sz="1500" i="1" u="none">
                <a:solidFill>
                  <a:srgbClr val="548235"/>
                </a:solidFill>
              </a:rPr>
              <a:t> significa que...
</a:t>
            </a:r>
            <a:r>
              <a:rPr sz="1500" i="1" u="none">
                <a:solidFill>
                  <a:srgbClr val="548235"/>
                </a:solidFill>
              </a:rPr>
              <a:t>porque...</a:t>
            </a:r>
          </a:p>
          <a:p>
            <a:pPr marL="256032" indent="-155448">
              <a:spcAft>
                <a:spcPts val="0"/>
              </a:spcAft>
              <a:buChar char="•"/>
              <a:defRPr sz="1500" i="1">
                <a:solidFill>
                  <a:srgbClr val="C55A11"/>
                </a:solidFill>
              </a:defRPr>
            </a:pPr>
            <a:r>
              <a:rPr sz="1500" i="1" u="none">
                <a:solidFill>
                  <a:srgbClr val="C55A11"/>
                </a:solidFill>
              </a:rPr>
              <a:t>Veo </a:t>
            </a:r>
            <a:r>
              <a:rPr sz="1500" i="1" u="sng">
                <a:solidFill>
                  <a:srgbClr val="C55A11"/>
                </a:solidFill>
              </a:rPr>
              <a:t>_______.</a:t>
            </a:r>
            <a:r>
              <a:rPr sz="1500" i="1" u="none">
                <a:solidFill>
                  <a:srgbClr val="2E75B6"/>
                </a:solidFill>
              </a:rPr>
              <a:t> Esto apoya
mi afirmacion de que...</a:t>
            </a:r>
            <a:r>
              <a:rPr sz="1500" i="1" u="none">
                <a:solidFill>
                  <a:srgbClr val="548235"/>
                </a:solidFill>
              </a:rPr>
              <a:t> porque...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Mapa de palabras</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Haz un mapa de palabras conectando </a:t>
            </a:r>
            <a:r>
              <a:rPr b="1">
                <a:solidFill>
                  <a:srgbClr val="7030A0"/>
                </a:solidFill>
              </a:rPr>
              <a:t>selección natural</a:t>
            </a:r>
            <a:r>
              <a:t> con otras 3-5 palabras de vocabulario.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Al lado de cada línea de conexión, describe cómo se relacionan las dos palabras.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Trabaja con un compañero o comparte tu mapa de palabras con un compañero cuando termines.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cl.png"/>
          <p:cNvPicPr>
            <a:picLocks noChangeAspect="1"/>
          </p:cNvPicPr>
          <p:nvPr/>
        </p:nvPicPr>
        <p:blipFill>
          <a:blip r:embed="rId6"/>
          <a:stretch>
            <a:fillRect/>
          </a:stretch>
        </p:blipFill>
        <p:spPr>
          <a:xfrm>
            <a:off x="2130552" y="6611112"/>
            <a:ext cx="881743" cy="246888"/>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sp_related.png"/>
          <p:cNvPicPr>
            <a:picLocks noChangeAspect="1"/>
          </p:cNvPicPr>
          <p:nvPr/>
        </p:nvPicPr>
        <p:blipFill>
          <a:blip r:embed="rId8"/>
          <a:stretch>
            <a:fillRect/>
          </a:stretch>
        </p:blipFill>
        <p:spPr>
          <a:xfrm>
            <a:off x="5431536" y="1792224"/>
            <a:ext cx="1598814" cy="853440"/>
          </a:xfrm>
          <a:prstGeom prst="rect">
            <a:avLst/>
          </a:prstGeom>
        </p:spPr>
      </p:pic>
      <p:pic>
        <p:nvPicPr>
          <p:cNvPr id="17" name="Picture 16" descr="sp_related.png"/>
          <p:cNvPicPr>
            <a:picLocks noChangeAspect="1"/>
          </p:cNvPicPr>
          <p:nvPr/>
        </p:nvPicPr>
        <p:blipFill>
          <a:blip r:embed="rId8"/>
          <a:stretch>
            <a:fillRect/>
          </a:stretch>
        </p:blipFill>
        <p:spPr>
          <a:xfrm>
            <a:off x="9134856" y="1792224"/>
            <a:ext cx="1598814" cy="853440"/>
          </a:xfrm>
          <a:prstGeom prst="rect">
            <a:avLst/>
          </a:prstGeom>
        </p:spPr>
      </p:pic>
      <p:pic>
        <p:nvPicPr>
          <p:cNvPr id="18" name="Picture 17" descr="sp_related.png"/>
          <p:cNvPicPr>
            <a:picLocks noChangeAspect="1"/>
          </p:cNvPicPr>
          <p:nvPr/>
        </p:nvPicPr>
        <p:blipFill>
          <a:blip r:embed="rId8"/>
          <a:stretch>
            <a:fillRect/>
          </a:stretch>
        </p:blipFill>
        <p:spPr>
          <a:xfrm>
            <a:off x="9134856" y="4800600"/>
            <a:ext cx="1598814" cy="853440"/>
          </a:xfrm>
          <a:prstGeom prst="rect">
            <a:avLst/>
          </a:prstGeom>
        </p:spPr>
      </p:pic>
      <p:pic>
        <p:nvPicPr>
          <p:cNvPr id="19" name="Picture 18" descr="sp_related.png"/>
          <p:cNvPicPr>
            <a:picLocks noChangeAspect="1"/>
          </p:cNvPicPr>
          <p:nvPr/>
        </p:nvPicPr>
        <p:blipFill>
          <a:blip r:embed="rId8"/>
          <a:stretch>
            <a:fillRect/>
          </a:stretch>
        </p:blipFill>
        <p:spPr>
          <a:xfrm>
            <a:off x="5431536" y="4800600"/>
            <a:ext cx="1598814" cy="853440"/>
          </a:xfrm>
          <a:prstGeom prst="rect">
            <a:avLst/>
          </a:prstGeom>
        </p:spPr>
      </p:pic>
      <p:pic>
        <p:nvPicPr>
          <p:cNvPr id="20" name="Picture 19" descr="S8e268w.png"/>
          <p:cNvPicPr>
            <a:picLocks noChangeAspect="1"/>
          </p:cNvPicPr>
          <p:nvPr/>
        </p:nvPicPr>
        <p:blipFill>
          <a:blip r:embed="rId9"/>
          <a:stretch>
            <a:fillRect/>
          </a:stretch>
        </p:blipFill>
        <p:spPr>
          <a:xfrm>
            <a:off x="4873752" y="658368"/>
            <a:ext cx="1435608"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Escribe una oración usando cualquiera de los inicios de oración: </a:t>
            </a:r>
            <a:r>
              <a:rPr i="1"/>
              <a:t>
El término </a:t>
            </a:r>
            <a:r>
              <a:rPr b="1">
                <a:solidFill>
                  <a:srgbClr val="7030A0"/>
                </a:solidFill>
              </a:rPr>
              <a:t>selección natural...</a:t>
            </a:r>
            <a:r>
              <a:rPr i="1"/>
              <a:t>
De esta visual, puedo inferir… </a:t>
            </a:r>
            <a:r>
              <a:t>(usa </a:t>
            </a:r>
            <a:r>
              <a:rPr b="1">
                <a:solidFill>
                  <a:srgbClr val="7030A0"/>
                </a:solidFill>
              </a:rPr>
              <a:t>selección natural</a:t>
            </a:r>
            <a:r>
              <a:t> en tu respuesta)</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Busca otro estudiante y agrega su oración a la tuya usando una palabra de transición:​</a:t>
            </a:r>
            <a:r>
              <a:rPr sz="1600"/>
              <a:t>
• </a:t>
            </a:r>
            <a:r>
              <a:rPr sz="2400" i="1"/>
              <a:t>También, …</a:t>
            </a:r>
            <a:r>
              <a:rPr sz="1600"/>
              <a:t>
• </a:t>
            </a:r>
            <a:r>
              <a:rPr sz="2400" i="1"/>
              <a:t>Además, …</a:t>
            </a:r>
            <a:r>
              <a:rPr sz="1600"/>
              <a:t>
• </a:t>
            </a:r>
            <a:r>
              <a:rPr sz="2400" i="1"/>
              <a:t>Adicionalmente, …</a:t>
            </a:r>
            <a:r>
              <a:rPr sz="1600"/>
              <a:t>
• </a:t>
            </a:r>
            <a:r>
              <a:rPr sz="2400" i="1"/>
              <a:t>Por ejemplo, …</a:t>
            </a:r>
            <a:r>
              <a:rPr sz="1600"/>
              <a:t>
• </a:t>
            </a:r>
            <a:r>
              <a:rPr sz="2400" i="1"/>
              <a:t>Por último, …</a:t>
            </a:r>
            <a:r>
              <a:rPr sz="1600"/>
              <a:t>
• </a:t>
            </a:r>
            <a:r>
              <a:rPr sz="2400" i="1"/>
              <a:t>Por lo tanto, …</a:t>
            </a:r>
            <a:r>
              <a:rPr sz="2400"/>
              <a:t>
Repite 2 a 4 veces.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Escritura</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Escribe un parrafo que describa el termino </a:t>
            </a:r>
            <a:r>
              <a:rPr b="1" sz="2000">
                <a:solidFill>
                  <a:srgbClr val="7030A0"/>
                </a:solidFill>
              </a:rPr>
              <a:t>selección natural</a:t>
            </a:r>
            <a:r>
              <a:t>. Incluye otras 3-5 palabras de vocabulario en tu parrafo. Puedes incluir los siguientes inicios de oracion:</a:t>
            </a:r>
          </a:p>
          <a:p>
            <a:pPr marL="182880" indent="-128016">
              <a:spcAft>
                <a:spcPts val="0"/>
              </a:spcAft>
              <a:buChar char="•"/>
            </a:pPr>
            <a:r>
              <a:rPr sz="2000" i="1"/>
              <a:t>En la </a:t>
            </a:r>
            <a:r>
              <a:rPr sz="2000" i="1" b="1">
                <a:solidFill>
                  <a:srgbClr val="7030A0"/>
                </a:solidFill>
              </a:rPr>
              <a:t>selección natura</a:t>
            </a:r>
            <a:r>
              <a:rPr sz="2000" i="1"/>
              <a:t>l, …</a:t>
            </a:r>
          </a:p>
          <a:p>
            <a:pPr marL="182880" indent="-128016">
              <a:spcAft>
                <a:spcPts val="0"/>
              </a:spcAft>
              <a:buChar char="•"/>
            </a:pPr>
            <a:r>
              <a:rPr sz="2000" i="1"/>
              <a:t>La </a:t>
            </a:r>
            <a:r>
              <a:rPr sz="2000" i="1" b="1">
                <a:solidFill>
                  <a:srgbClr val="7030A0"/>
                </a:solidFill>
              </a:rPr>
              <a:t>selección natural</a:t>
            </a:r>
            <a:r>
              <a:rPr sz="2000" i="1"/>
              <a:t> está relacionada con las </a:t>
            </a:r>
            <a:r>
              <a:rPr sz="2000" i="1" b="1">
                <a:solidFill>
                  <a:srgbClr val="7030A0"/>
                </a:solidFill>
              </a:rPr>
              <a:t>variaciones</a:t>
            </a:r>
            <a:r>
              <a:rPr sz="2000" i="1"/>
              <a:t> porque…</a:t>
            </a:r>
          </a:p>
          <a:p>
            <a:pPr marL="182880" indent="-128016">
              <a:spcAft>
                <a:spcPts val="0"/>
              </a:spcAft>
              <a:buChar char="•"/>
            </a:pPr>
            <a:r>
              <a:rPr sz="2000" i="1"/>
              <a:t>El ambiente contribuye a la </a:t>
            </a:r>
            <a:r>
              <a:rPr sz="2000" i="1" b="1">
                <a:solidFill>
                  <a:srgbClr val="7030A0"/>
                </a:solidFill>
              </a:rPr>
              <a:t>selección natural</a:t>
            </a:r>
            <a:r>
              <a:rPr sz="2000" i="1"/>
              <a:t> en el sentido de que…</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cl.png"/>
          <p:cNvPicPr>
            <a:picLocks noChangeAspect="1"/>
          </p:cNvPicPr>
          <p:nvPr/>
        </p:nvPicPr>
        <p:blipFill>
          <a:blip r:embed="rId4"/>
          <a:stretch>
            <a:fillRect/>
          </a:stretch>
        </p:blipFill>
        <p:spPr>
          <a:xfrm>
            <a:off x="2130552" y="6611112"/>
            <a:ext cx="881743" cy="246888"/>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e24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e26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5312664" y="4471416"/>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6208776" y="4462272"/>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187184" y="4471416"/>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046720" y="4471416"/>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03536" y="4471416"/>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1036808" y="4462272"/>
            <a:ext cx="594360" cy="594360"/>
          </a:xfrm>
          <a:prstGeom prst="rect">
            <a:avLst/>
          </a:prstGeom>
        </p:spPr>
      </p:pic>
      <p:sp>
        <p:nvSpPr>
          <p:cNvPr id="19" name="TextBox 18"/>
          <p:cNvSpPr txBox="1"/>
          <p:nvPr/>
        </p:nvSpPr>
        <p:spPr>
          <a:xfrm>
            <a:off x="9116568" y="4379976"/>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Guía de iconos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Señal: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Evaluar:</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Compartir:</a:t>
            </a:r>
          </a:p>
        </p:txBody>
      </p:sp>
      <p:sp>
        <p:nvSpPr>
          <p:cNvPr id="24" name="TextBox 23"/>
          <p:cNvSpPr txBox="1"/>
          <p:nvPr/>
        </p:nvSpPr>
        <p:spPr>
          <a:xfrm>
            <a:off x="5038344" y="3794760"/>
            <a:ext cx="1545336" cy="466344"/>
          </a:xfrm>
          <a:prstGeom prst="rect">
            <a:avLst/>
          </a:prstGeom>
          <a:noFill/>
        </p:spPr>
        <p:txBody>
          <a:bodyPr wrap="none">
            <a:spAutoFit/>
          </a:bodyPr>
          <a:lstStyle/>
          <a:p>
            <a:pPr>
              <a:defRPr sz="2800" b="1" i="1"/>
            </a:pPr>
            <a:r>
              <a:t>Va 1.º:</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levanta el pulgar, bájalo cuando estés listo</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levántate, siéntate cuando estés listo</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levanta la mano, bájala cuando estés listo</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mano en la cabeza, bájala cuando estés listo</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al azar</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un estudiante de cada grupo</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todos los estudiantes escriben la respuesta</a:t>
            </a:r>
          </a:p>
        </p:txBody>
      </p:sp>
      <p:sp>
        <p:nvSpPr>
          <p:cNvPr id="32" name="TextBox 31"/>
          <p:cNvSpPr txBox="1"/>
          <p:nvPr/>
        </p:nvSpPr>
        <p:spPr>
          <a:xfrm>
            <a:off x="795528" y="5138928"/>
            <a:ext cx="1536192" cy="950976"/>
          </a:xfrm>
          <a:prstGeom prst="rect">
            <a:avLst/>
          </a:prstGeom>
          <a:noFill/>
        </p:spPr>
        <p:txBody>
          <a:bodyPr wrap="square">
            <a:spAutoFit/>
          </a:bodyPr>
          <a:lstStyle/>
          <a:p>
            <a:pPr algn="ctr">
              <a:defRPr sz="1400" b="0" i="0" u="none">
                <a:latin typeface="Calibri"/>
              </a:defRPr>
            </a:pPr>
            <a:r>
              <a:t>con el compañero más cercano o con el compañero más lejano</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con el grupo de la mesa</a:t>
            </a:r>
          </a:p>
        </p:txBody>
      </p:sp>
      <p:sp>
        <p:nvSpPr>
          <p:cNvPr id="34" name="TextBox 33"/>
          <p:cNvSpPr txBox="1"/>
          <p:nvPr/>
        </p:nvSpPr>
        <p:spPr>
          <a:xfrm>
            <a:off x="5129784" y="5065776"/>
            <a:ext cx="914400" cy="521207"/>
          </a:xfrm>
          <a:prstGeom prst="rect">
            <a:avLst/>
          </a:prstGeom>
          <a:noFill/>
        </p:spPr>
        <p:txBody>
          <a:bodyPr wrap="square">
            <a:spAutoFit/>
          </a:bodyPr>
          <a:lstStyle/>
          <a:p>
            <a:pPr algn="ctr">
              <a:defRPr sz="1400" b="0" i="0" u="none">
                <a:latin typeface="Calibri"/>
              </a:defRPr>
            </a:pPr>
            <a:r>
              <a:t>el zapato más claro</a:t>
            </a:r>
          </a:p>
        </p:txBody>
      </p:sp>
      <p:sp>
        <p:nvSpPr>
          <p:cNvPr id="35" name="TextBox 34"/>
          <p:cNvSpPr txBox="1"/>
          <p:nvPr/>
        </p:nvSpPr>
        <p:spPr>
          <a:xfrm>
            <a:off x="5980176" y="5065776"/>
            <a:ext cx="1014984" cy="521207"/>
          </a:xfrm>
          <a:prstGeom prst="rect">
            <a:avLst/>
          </a:prstGeom>
          <a:noFill/>
        </p:spPr>
        <p:txBody>
          <a:bodyPr wrap="square">
            <a:spAutoFit/>
          </a:bodyPr>
          <a:lstStyle/>
          <a:p>
            <a:pPr algn="ctr">
              <a:defRPr sz="1400" b="0" i="0" u="none">
                <a:latin typeface="Calibri"/>
              </a:defRPr>
            </a:pPr>
            <a:r>
              <a:t>el zapato más oscuro</a:t>
            </a:r>
          </a:p>
        </p:txBody>
      </p:sp>
      <p:sp>
        <p:nvSpPr>
          <p:cNvPr id="36" name="TextBox 35"/>
          <p:cNvSpPr txBox="1"/>
          <p:nvPr/>
        </p:nvSpPr>
        <p:spPr>
          <a:xfrm>
            <a:off x="6967728" y="5065776"/>
            <a:ext cx="1143000" cy="521207"/>
          </a:xfrm>
          <a:prstGeom prst="rect">
            <a:avLst/>
          </a:prstGeom>
          <a:noFill/>
        </p:spPr>
        <p:txBody>
          <a:bodyPr wrap="square">
            <a:spAutoFit/>
          </a:bodyPr>
          <a:lstStyle/>
          <a:p>
            <a:pPr algn="ctr">
              <a:defRPr sz="1400" b="0" i="0" u="none">
                <a:latin typeface="Calibri"/>
              </a:defRPr>
            </a:pPr>
            <a:r>
              <a:t>la camisa más clara</a:t>
            </a:r>
          </a:p>
        </p:txBody>
      </p:sp>
      <p:sp>
        <p:nvSpPr>
          <p:cNvPr id="37" name="TextBox 36"/>
          <p:cNvSpPr txBox="1"/>
          <p:nvPr/>
        </p:nvSpPr>
        <p:spPr>
          <a:xfrm>
            <a:off x="7872983" y="5065776"/>
            <a:ext cx="1014984" cy="521207"/>
          </a:xfrm>
          <a:prstGeom prst="rect">
            <a:avLst/>
          </a:prstGeom>
          <a:noFill/>
        </p:spPr>
        <p:txBody>
          <a:bodyPr wrap="square">
            <a:spAutoFit/>
          </a:bodyPr>
          <a:lstStyle/>
          <a:p>
            <a:pPr algn="ctr">
              <a:defRPr sz="1400" b="0" i="0" u="none">
                <a:latin typeface="Calibri"/>
              </a:defRPr>
            </a:pPr>
            <a:r>
              <a:t>la camisa más oscura</a:t>
            </a:r>
          </a:p>
        </p:txBody>
      </p:sp>
      <p:sp>
        <p:nvSpPr>
          <p:cNvPr id="38" name="TextBox 37"/>
          <p:cNvSpPr txBox="1"/>
          <p:nvPr/>
        </p:nvSpPr>
        <p:spPr>
          <a:xfrm>
            <a:off x="8659368" y="5065776"/>
            <a:ext cx="1399032" cy="521207"/>
          </a:xfrm>
          <a:prstGeom prst="rect">
            <a:avLst/>
          </a:prstGeom>
          <a:noFill/>
        </p:spPr>
        <p:txBody>
          <a:bodyPr wrap="square">
            <a:spAutoFit/>
          </a:bodyPr>
          <a:lstStyle/>
          <a:p>
            <a:pPr algn="ctr">
              <a:defRPr sz="1400" b="0" i="0" u="none">
                <a:latin typeface="Calibri"/>
              </a:defRPr>
            </a:pPr>
            <a:r>
              <a:t>Estudiante A (editable)</a:t>
            </a:r>
          </a:p>
        </p:txBody>
      </p:sp>
      <p:sp>
        <p:nvSpPr>
          <p:cNvPr id="39" name="TextBox 38"/>
          <p:cNvSpPr txBox="1"/>
          <p:nvPr/>
        </p:nvSpPr>
        <p:spPr>
          <a:xfrm>
            <a:off x="9811512" y="5065776"/>
            <a:ext cx="1152144" cy="521207"/>
          </a:xfrm>
          <a:prstGeom prst="rect">
            <a:avLst/>
          </a:prstGeom>
          <a:noFill/>
        </p:spPr>
        <p:txBody>
          <a:bodyPr wrap="square">
            <a:spAutoFit/>
          </a:bodyPr>
          <a:lstStyle/>
          <a:p>
            <a:pPr algn="ctr">
              <a:defRPr sz="1400" b="0" i="0" u="none">
                <a:latin typeface="Calibri"/>
              </a:defRPr>
            </a:pPr>
            <a:r>
              <a:t>más cerca de la puerta</a:t>
            </a:r>
          </a:p>
        </p:txBody>
      </p:sp>
      <p:sp>
        <p:nvSpPr>
          <p:cNvPr id="40" name="TextBox 39"/>
          <p:cNvSpPr txBox="1"/>
          <p:nvPr/>
        </p:nvSpPr>
        <p:spPr>
          <a:xfrm>
            <a:off x="10844784" y="5065776"/>
            <a:ext cx="1124712" cy="521207"/>
          </a:xfrm>
          <a:prstGeom prst="rect">
            <a:avLst/>
          </a:prstGeom>
          <a:noFill/>
        </p:spPr>
        <p:txBody>
          <a:bodyPr wrap="square">
            <a:spAutoFit/>
          </a:bodyPr>
          <a:lstStyle/>
          <a:p>
            <a:pPr algn="ctr">
              <a:defRPr sz="1400" b="0" i="0" u="none">
                <a:latin typeface="Calibri"/>
              </a:defRPr>
            </a:pPr>
            <a:r>
              <a:t>más cerca de la ventana</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Adaptaciones para estudiantes recién llegados o bilingües emergentes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Siéntelos junto a los estudiantes que siguen las instrucciones bien</a:t>
            </a:r>
            <a:r>
              <a:rPr b="0" i="0" sz="1800"/>
              <a:t>, estos entonces pueden modelar el proceso durante las discusiones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Haga que los estudiantes </a:t>
            </a:r>
            <a:r>
              <a:rPr b="1" i="0" sz="1800"/>
              <a:t>repitan las palabras de vocabulario</a:t>
            </a:r>
            <a:r>
              <a:rPr b="0" i="0" sz="1800"/>
              <a:t> después de ti, pronunciándolas </a:t>
            </a:r>
            <a:r>
              <a:rPr b="1" i="0" sz="1800"/>
              <a:t>juntos como clase</a:t>
            </a:r>
            <a:r>
              <a:rPr b="0" i="0" sz="1800"/>
              <a:t>. Es aún más efectivo para los principiantes si </a:t>
            </a:r>
            <a:r>
              <a:rPr b="1" i="0" sz="1800"/>
              <a:t>divides cada sílaba</a:t>
            </a:r>
            <a:r>
              <a:rPr b="0" i="0" sz="1800"/>
              <a:t> mientras señalas tu boca.</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Permita que los estudiantes translingüen</a:t>
            </a:r>
            <a:r>
              <a:rPr b="0" i="0" sz="1800"/>
              <a:t>, o usen varios idiomas dentro de una sola oración. </a:t>
            </a:r>
            <a:r>
              <a:rPr b="1" i="0" sz="1800"/>
              <a:t>Enfatice que usen la palabra de vocabulario tal como se presenta</a:t>
            </a:r>
            <a:r>
              <a:rPr b="0" i="0" sz="1800"/>
              <a:t> y anime a los estudiantes a expresarse de la manera que les resulte más cómoda.</a:t>
            </a:r>
          </a:p>
        </p:txBody>
      </p:sp>
      <p:sp>
        <p:nvSpPr>
          <p:cNvPr id="12" name="TextBox 11"/>
          <p:cNvSpPr txBox="1"/>
          <p:nvPr/>
        </p:nvSpPr>
        <p:spPr>
          <a:xfrm>
            <a:off x="6574536" y="2843784"/>
            <a:ext cx="3867912" cy="1481328"/>
          </a:xfrm>
          <a:prstGeom prst="rect">
            <a:avLst/>
          </a:prstGeom>
          <a:noFill/>
        </p:spPr>
        <p:txBody>
          <a:bodyPr wrap="square" anchor="ctr">
            <a:spAutoFit/>
          </a:bodyPr>
          <a:lstStyle/>
          <a:p>
            <a:pPr algn="l"/>
            <a:r>
              <a:rPr b="0" i="0" sz="1800"/>
              <a:t>Haga que los estudiantes participen en conversaciones estructuradas, pero </a:t>
            </a:r>
            <a:r>
              <a:rPr b="1" i="0" sz="1800"/>
              <a:t>asegúrese de que estén listos antes de incluirlos en el grupo de aleatorización</a:t>
            </a:r>
            <a:r>
              <a:rPr b="0" i="0" sz="1800"/>
              <a:t> para ser llamados en toda la clase.</a:t>
            </a:r>
          </a:p>
        </p:txBody>
      </p:sp>
      <p:sp>
        <p:nvSpPr>
          <p:cNvPr id="13" name="TextBox 12"/>
          <p:cNvSpPr txBox="1"/>
          <p:nvPr/>
        </p:nvSpPr>
        <p:spPr>
          <a:xfrm>
            <a:off x="137160" y="5138928"/>
            <a:ext cx="5184648" cy="1353312"/>
          </a:xfrm>
          <a:prstGeom prst="rect">
            <a:avLst/>
          </a:prstGeom>
          <a:noFill/>
        </p:spPr>
        <p:txBody>
          <a:bodyPr wrap="square" anchor="ctr">
            <a:spAutoFit/>
          </a:bodyPr>
          <a:lstStyle/>
          <a:p>
            <a:pPr algn="l"/>
            <a:r>
              <a:rPr b="1" i="0" sz="1800"/>
              <a:t>Comparta las imágenes y los inicios de oraciones</a:t>
            </a:r>
            <a:r>
              <a:rPr b="0" i="0" sz="1800"/>
              <a:t> con los estudiantes </a:t>
            </a:r>
            <a:r>
              <a:rPr b="1" i="0" sz="1800"/>
              <a:t>el día anterior</a:t>
            </a:r>
            <a:r>
              <a:rPr b="0" i="0" sz="1800"/>
              <a:t> y haga que escriban sus respuestas. </a:t>
            </a:r>
          </a:p>
          <a:p>
            <a:pPr algn="l"/>
            <a:r>
              <a:rPr b="0" i="0" sz="1800"/>
              <a:t> </a:t>
            </a:r>
            <a:r>
              <a:rPr b="0" i="1" sz="1800"/>
              <a:t>¿Su principiante lee en Inglés?</a:t>
            </a:r>
            <a:r>
              <a:rPr b="0" i="0" sz="1800"/>
              <a:t> Intente proporcionar los visuales en Inglés a su recién llegado </a:t>
            </a:r>
            <a:r>
              <a:rPr b="1" i="0" sz="1800"/>
              <a:t>el día anterior</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Si los inicios de las oraciones son complejos,</a:t>
            </a:r>
          </a:p>
          <a:p>
            <a:r>
              <a:rPr b="1"/>
              <a:t>anime a los estudiantes a usar: </a:t>
            </a:r>
          </a:p>
          <a:p>
            <a:r>
              <a:rPr>
                <a:solidFill>
                  <a:srgbClr val="843C0C"/>
                </a:solidFill>
              </a:rPr>
              <a:t>Observacional:</a:t>
            </a:r>
          </a:p>
          <a:p>
            <a:r>
              <a:rPr i="1">
                <a:solidFill>
                  <a:srgbClr val="C55A11"/>
                </a:solidFill>
              </a:rPr>
              <a:t>Yo noto… o [palabra] es…</a:t>
            </a:r>
          </a:p>
          <a:p>
            <a:r>
              <a:rPr>
                <a:solidFill>
                  <a:srgbClr val="7030A0"/>
                </a:solidFill>
              </a:rPr>
              <a:t>Relacional:</a:t>
            </a:r>
          </a:p>
          <a:p>
            <a:r>
              <a:rPr i="1">
                <a:solidFill>
                  <a:srgbClr val="954ECA"/>
                </a:solidFill>
              </a:rPr>
              <a:t>[palabra #1] es…, pero [palabra #2] es…</a:t>
            </a:r>
          </a:p>
          <a:p>
            <a:r>
              <a:rPr>
                <a:solidFill>
                  <a:srgbClr val="1F4E79"/>
                </a:solidFill>
              </a:rPr>
              <a:t>Inferencial:</a:t>
            </a:r>
          </a:p>
          <a:p>
            <a:r>
              <a:rPr i="1">
                <a:solidFill>
                  <a:srgbClr val="2E75B6"/>
                </a:solidFill>
              </a:rPr>
              <a:t>Yo creo que [palabra]… o Yo predigo que [palabra]…</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cl.png"/>
          <p:cNvPicPr>
            <a:picLocks noChangeAspect="1"/>
          </p:cNvPicPr>
          <p:nvPr/>
        </p:nvPicPr>
        <p:blipFill>
          <a:blip r:embed="rId7"/>
          <a:stretch>
            <a:fillRect/>
          </a:stretch>
        </p:blipFill>
        <p:spPr>
          <a:xfrm>
            <a:off x="11494008" y="6537960"/>
            <a:ext cx="685800" cy="192024"/>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4809744"/>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276088"/>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4654296"/>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19379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Calentamiento</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cosas que notas en esta imagen.
</a:t>
            </a:r>
            <a:r>
              <a:rPr b="0" i="1"/>
              <a:t>Yo noto…
</a:t>
            </a:r>
            <a:r>
              <a:rPr b="1" i="0"/>
              <a:t>1 cosa que te preguntas sobre esta imagen.
</a:t>
            </a:r>
            <a:r>
              <a:rPr b="0" i="1"/>
              <a:t>Me pregunto…</a:t>
            </a:r>
          </a:p>
        </p:txBody>
      </p:sp>
      <p:pic>
        <p:nvPicPr>
          <p:cNvPr id="10" name="Picture 9" descr="cl.png"/>
          <p:cNvPicPr>
            <a:picLocks noChangeAspect="1"/>
          </p:cNvPicPr>
          <p:nvPr/>
        </p:nvPicPr>
        <p:blipFill>
          <a:blip r:embed="rId8"/>
          <a:stretch>
            <a:fillRect/>
          </a:stretch>
        </p:blipFill>
        <p:spPr>
          <a:xfrm>
            <a:off x="2130552" y="6611112"/>
            <a:ext cx="881743" cy="246888"/>
          </a:xfrm>
          <a:prstGeom prst="rect">
            <a:avLst/>
          </a:prstGeom>
        </p:spPr>
      </p:pic>
      <p:pic>
        <p:nvPicPr>
          <p:cNvPr id="11" name="Picture 10" descr="S8e24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Conversación de Objetivos</a:t>
            </a:r>
          </a:p>
          <a:p>
            <a:pPr>
              <a:spcAft>
                <a:spcPts val="1000"/>
              </a:spcAft>
            </a:pPr>
            <a:r>
              <a:rPr sz="1800" b="0">
                <a:solidFill>
                  <a:srgbClr val="000000"/>
                </a:solidFill>
              </a:rPr>
              <a:t>Basado en el </a:t>
            </a:r>
            <a:r>
              <a:rPr sz="1800" b="1">
                <a:solidFill>
                  <a:srgbClr val="000000"/>
                </a:solidFill>
              </a:rPr>
              <a:t>objetivo del lenguaje</a:t>
            </a:r>
            <a:r>
              <a:rPr sz="1800" b="0">
                <a:solidFill>
                  <a:srgbClr val="000000"/>
                </a:solidFill>
              </a:rPr>
              <a:t> y las imágenes,
completa una de estas:</a:t>
            </a:r>
          </a:p>
          <a:p>
            <a:pPr marL="256032" indent="-146304">
              <a:spcAft>
                <a:spcPts val="800"/>
              </a:spcAft>
              <a:buChar char="•"/>
              <a:defRPr>
                <a:solidFill>
                  <a:srgbClr val="548235"/>
                </a:solidFill>
              </a:defRPr>
            </a:pPr>
            <a:r>
              <a:rPr sz="1800" i="1">
                <a:solidFill>
                  <a:srgbClr val="548235"/>
                </a:solidFill>
              </a:rPr>
              <a:t>Creo que la pregunta esta pidiendo...</a:t>
            </a:r>
          </a:p>
          <a:p>
            <a:pPr marL="256032" indent="-146304">
              <a:spcAft>
                <a:spcPts val="800"/>
              </a:spcAft>
              <a:buChar char="•"/>
              <a:defRPr>
                <a:solidFill>
                  <a:srgbClr val="000000"/>
                </a:solidFill>
              </a:defRPr>
            </a:pPr>
            <a:r>
              <a:rPr sz="1800" i="1">
                <a:solidFill>
                  <a:srgbClr val="000000"/>
                </a:solidFill>
              </a:rPr>
              <a:t>Creo que el termino _____ significa... porque...</a:t>
            </a:r>
          </a:p>
          <a:p>
            <a:pPr marL="256032" indent="-146304">
              <a:spcAft>
                <a:spcPts val="800"/>
              </a:spcAft>
              <a:buChar char="•"/>
              <a:defRPr>
                <a:solidFill>
                  <a:srgbClr val="548235"/>
                </a:solidFill>
              </a:defRPr>
            </a:pPr>
            <a:r>
              <a:rPr sz="1800" i="1">
                <a:solidFill>
                  <a:srgbClr val="548235"/>
                </a:solidFill>
              </a:rPr>
              <a:t>La imagen me hace pensar en... porque...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cl.png"/>
          <p:cNvPicPr>
            <a:picLocks noChangeAspect="1"/>
          </p:cNvPicPr>
          <p:nvPr/>
        </p:nvPicPr>
        <p:blipFill>
          <a:blip r:embed="rId22"/>
          <a:stretch>
            <a:fillRect/>
          </a:stretch>
        </p:blipFill>
        <p:spPr>
          <a:xfrm>
            <a:off x="2130552" y="6611112"/>
            <a:ext cx="881743" cy="246888"/>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Enfoque de hoy: </a:t>
            </a:r>
            <a:r>
              <a:rPr sz="2700" b="1">
                <a:solidFill>
                  <a:srgbClr val="7030A0"/>
                </a:solidFill>
              </a:rPr>
              <a:t>selección natural</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Objetivo del contenido</a:t>
            </a:r>
          </a:p>
        </p:txBody>
      </p:sp>
      <p:sp>
        <p:nvSpPr>
          <p:cNvPr id="33" name="__dynamic_autofit__TextBox 32"/>
          <p:cNvSpPr txBox="1"/>
          <p:nvPr/>
        </p:nvSpPr>
        <p:spPr>
          <a:xfrm>
            <a:off x="3401568" y="1874519"/>
            <a:ext cx="5440680" cy="896112"/>
          </a:xfrm>
          <a:prstGeom prst="rect">
            <a:avLst/>
          </a:prstGeom>
          <a:noFill/>
        </p:spPr>
        <p:txBody>
          <a:bodyPr wrap="square">
            <a:noAutofit/>
          </a:bodyPr>
          <a:lstStyle/>
          <a:p>
            <a:pPr>
              <a:defRPr/>
            </a:pPr>
            <a:r>
              <a:rPr sz="1600" i="0"/>
              <a:t>Podemos explicar cómo la </a:t>
            </a:r>
            <a:r>
              <a:rPr sz="1600" i="0" b="1">
                <a:solidFill>
                  <a:srgbClr val="7030A0"/>
                </a:solidFill>
              </a:rPr>
              <a:t>selección natural</a:t>
            </a:r>
            <a:r>
              <a:rPr sz="1600" i="0"/>
              <a:t> conduce a adaptaciones que mejoran la supervivencia y la reproducción a lo largo de generaciones.</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Objetivo del lenguaje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En oraciones completas, puedo responder esta pregunta usando las palabras de vocabulario a la derecha:</a:t>
            </a:r>
          </a:p>
        </p:txBody>
      </p:sp>
      <p:sp>
        <p:nvSpPr>
          <p:cNvPr id="36" name="__dynamic_autofit__TextBox 35"/>
          <p:cNvSpPr txBox="1"/>
          <p:nvPr/>
        </p:nvSpPr>
        <p:spPr>
          <a:xfrm>
            <a:off x="3401568" y="4160520"/>
            <a:ext cx="5303520" cy="566928"/>
          </a:xfrm>
          <a:prstGeom prst="rect">
            <a:avLst/>
          </a:prstGeom>
          <a:noFill/>
        </p:spPr>
        <p:txBody>
          <a:bodyPr wrap="square">
            <a:noAutofit/>
          </a:bodyPr>
          <a:lstStyle/>
          <a:p>
            <a:pPr>
              <a:defRPr sz="1600"/>
            </a:pPr>
            <a:r>
              <a:rPr sz="1600"/>
              <a:t>¿Cómo contribuye el ambiente a la </a:t>
            </a:r>
            <a:r>
              <a:rPr sz="1600" b="1">
                <a:solidFill>
                  <a:srgbClr val="7030A0"/>
                </a:solidFill>
              </a:rPr>
              <a:t>selección natural</a:t>
            </a:r>
            <a:r>
              <a:rPr sz="1600"/>
              <a:t>?</a:t>
            </a:r>
          </a:p>
        </p:txBody>
      </p:sp>
      <p:sp>
        <p:nvSpPr>
          <p:cNvPr id="37" name="__dynamic_autofit__TextBox 36"/>
          <p:cNvSpPr txBox="1"/>
          <p:nvPr/>
        </p:nvSpPr>
        <p:spPr>
          <a:xfrm>
            <a:off x="3401568" y="4773168"/>
            <a:ext cx="5303520" cy="621792"/>
          </a:xfrm>
          <a:prstGeom prst="rect">
            <a:avLst/>
          </a:prstGeom>
          <a:noFill/>
        </p:spPr>
        <p:txBody>
          <a:bodyPr wrap="square">
            <a:noAutofit/>
          </a:bodyPr>
          <a:lstStyle/>
          <a:p>
            <a:pPr>
              <a:defRPr/>
            </a:pPr>
            <a:r>
              <a:rPr sz="1800" i="1"/>
              <a:t>El ambiente contribuye a la </a:t>
            </a:r>
            <a:r>
              <a:rPr sz="1800" i="1" b="1">
                <a:solidFill>
                  <a:srgbClr val="7030A0"/>
                </a:solidFill>
              </a:rPr>
              <a:t>selección natural</a:t>
            </a:r>
            <a:r>
              <a:rPr sz="1800" i="1"/>
              <a:t> en el sentido de que…</a:t>
            </a:r>
          </a:p>
        </p:txBody>
      </p:sp>
      <p:pic>
        <p:nvPicPr>
          <p:cNvPr id="38" name="Picture 37" descr="S8e243w.png"/>
          <p:cNvPicPr>
            <a:picLocks noChangeAspect="1"/>
          </p:cNvPicPr>
          <p:nvPr/>
        </p:nvPicPr>
        <p:blipFill>
          <a:blip r:embed="rId23"/>
          <a:stretch>
            <a:fillRect/>
          </a:stretch>
        </p:blipFill>
        <p:spPr>
          <a:xfrm>
            <a:off x="9144000" y="1133856"/>
            <a:ext cx="3054096" cy="2286000"/>
          </a:xfrm>
          <a:prstGeom prst="rect">
            <a:avLst/>
          </a:prstGeom>
        </p:spPr>
      </p:pic>
      <p:pic>
        <p:nvPicPr>
          <p:cNvPr id="39" name="Picture 38" descr="S8e268w.png"/>
          <p:cNvPicPr>
            <a:picLocks noChangeAspect="1"/>
          </p:cNvPicPr>
          <p:nvPr/>
        </p:nvPicPr>
        <p:blipFill>
          <a:blip r:embed="rId24"/>
          <a:stretch>
            <a:fillRect/>
          </a:stretch>
        </p:blipFill>
        <p:spPr>
          <a:xfrm>
            <a:off x="9144000" y="3438144"/>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e24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¿Qué ocurre en la </a:t>
            </a:r>
            <a:r>
              <a:rPr sz="1800" b="1">
                <a:solidFill>
                  <a:srgbClr val="7030A0"/>
                </a:solidFill>
              </a:rPr>
              <a:t>selección natura</a:t>
            </a:r>
            <a:r>
              <a:rPr sz="1800"/>
              <a:t>l? </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En la </a:t>
            </a:r>
            <a:r>
              <a:rPr sz="1800" i="1" b="1">
                <a:solidFill>
                  <a:srgbClr val="7030A0"/>
                </a:solidFill>
              </a:rPr>
              <a:t>selección natura</a:t>
            </a:r>
            <a:r>
              <a:rPr sz="1800" i="1"/>
              <a:t>l, …</a:t>
            </a:r>
          </a:p>
        </p:txBody>
      </p:sp>
      <p:pic>
        <p:nvPicPr>
          <p:cNvPr id="32" name="Picture 31" descr="cl.png"/>
          <p:cNvPicPr>
            <a:picLocks noChangeAspect="1"/>
          </p:cNvPicPr>
          <p:nvPr/>
        </p:nvPicPr>
        <p:blipFill>
          <a:blip r:embed="rId24"/>
          <a:stretch>
            <a:fillRect/>
          </a:stretch>
        </p:blipFill>
        <p:spPr>
          <a:xfrm>
            <a:off x="2130552" y="6611112"/>
            <a:ext cx="881743" cy="246888"/>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DDF9FF"/>
        </a:solidFill>
        <a:effectLst/>
      </p:bgPr>
    </p:bg>
    <p:spTree>
      <p:nvGrpSpPr>
        <p:cNvPr id="1" name=""/>
        <p:cNvGrpSpPr/>
        <p:nvPr/>
      </p:nvGrpSpPr>
      <p:grpSpPr/>
      <p:pic>
        <p:nvPicPr>
          <p:cNvPr id="2" name="Picture 1" descr="S8e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Lectura Estructurada</a:t>
            </a:r>
          </a:p>
        </p:txBody>
      </p:sp>
      <p:sp>
        <p:nvSpPr>
          <p:cNvPr id="4" name="__dynamic_autofit__TextBox 3"/>
          <p:cNvSpPr txBox="1"/>
          <p:nvPr/>
        </p:nvSpPr>
        <p:spPr>
          <a:xfrm>
            <a:off x="1" y="365760"/>
            <a:ext cx="3044952" cy="1764792"/>
          </a:xfrm>
          <a:prstGeom prst="rect">
            <a:avLst/>
          </a:prstGeom>
          <a:noFill/>
        </p:spPr>
        <p:txBody>
          <a:bodyPr wrap="square">
            <a:noAutofit/>
          </a:bodyPr>
          <a:lstStyle/>
          <a:p>
            <a:pPr>
              <a:defRPr/>
            </a:pPr>
            <a:r>
              <a:rPr sz="1700" i="0"/>
              <a:t>El propósito de la lectura es comprender cómo la </a:t>
            </a:r>
            <a:r>
              <a:rPr sz="1700" i="0" b="1">
                <a:solidFill>
                  <a:srgbClr val="7030A0"/>
                </a:solidFill>
              </a:rPr>
              <a:t>selección natural</a:t>
            </a:r>
            <a:r>
              <a:rPr sz="1700" i="0"/>
              <a:t> cambia una población cuando el </a:t>
            </a:r>
            <a:r>
              <a:rPr sz="1700" i="0" b="1">
                <a:solidFill>
                  <a:srgbClr val="7030A0"/>
                </a:solidFill>
              </a:rPr>
              <a:t>medio ambiente</a:t>
            </a:r>
            <a:r>
              <a:rPr sz="1700" i="0"/>
              <a:t>cambia.</a:t>
            </a:r>
          </a:p>
        </p:txBody>
      </p:sp>
      <p:sp>
        <p:nvSpPr>
          <p:cNvPr id="5" name="TextBox 4"/>
          <p:cNvSpPr txBox="1"/>
          <p:nvPr/>
        </p:nvSpPr>
        <p:spPr>
          <a:xfrm>
            <a:off x="1" y="1865376"/>
            <a:ext cx="3044952" cy="1764792"/>
          </a:xfrm>
          <a:prstGeom prst="rect">
            <a:avLst/>
          </a:prstGeom>
          <a:noFill/>
        </p:spPr>
        <p:txBody>
          <a:bodyPr wrap="none">
            <a:spAutoFit/>
          </a:bodyPr>
          <a:lstStyle/>
          <a:p>
            <a:pPr>
              <a:defRPr sz="1800" b="1" i="0" u="sng"/>
            </a:pPr>
            <a:r>
              <a:t>Presta atención a:</a:t>
            </a:r>
          </a:p>
        </p:txBody>
      </p:sp>
      <p:sp>
        <p:nvSpPr>
          <p:cNvPr id="6" name="__dynamic_autofit__TextBox 5"/>
          <p:cNvSpPr txBox="1"/>
          <p:nvPr/>
        </p:nvSpPr>
        <p:spPr>
          <a:xfrm>
            <a:off x="1" y="2167128"/>
            <a:ext cx="3044952" cy="3447288"/>
          </a:xfrm>
          <a:prstGeom prst="rect">
            <a:avLst/>
          </a:prstGeom>
          <a:noFill/>
        </p:spPr>
        <p:txBody>
          <a:bodyPr wrap="square">
            <a:noAutofit/>
          </a:bodyPr>
          <a:lstStyle/>
          <a:p>
            <a:pPr>
              <a:defRPr sz="1600"/>
            </a:pPr>
          </a:p>
          <a:p>
            <a:pPr>
              <a:defRPr sz="1600"/>
            </a:pPr>
            <a:r>
              <a:rPr sz="1600" i="0"/>
              <a:t>• </a:t>
            </a:r>
            <a:r>
              <a:rPr sz="1600" i="0"/>
              <a:t>Las diferentes </a:t>
            </a:r>
            <a:r>
              <a:rPr sz="1600" i="0" b="1">
                <a:solidFill>
                  <a:srgbClr val="7030A0"/>
                </a:solidFill>
              </a:rPr>
              <a:t>variaciones</a:t>
            </a:r>
            <a:r>
              <a:rPr sz="1600" i="0"/>
              <a:t> de las polillas</a:t>
            </a:r>
          </a:p>
          <a:p>
            <a:pPr>
              <a:defRPr sz="1600"/>
            </a:pPr>
            <a:r>
              <a:rPr sz="1600" i="0"/>
              <a:t>• </a:t>
            </a:r>
            <a:r>
              <a:rPr sz="1600" i="0"/>
              <a:t>Cómo cambió el </a:t>
            </a:r>
            <a:r>
              <a:rPr sz="1600" i="0" b="1">
                <a:solidFill>
                  <a:srgbClr val="7030A0"/>
                </a:solidFill>
              </a:rPr>
              <a:t>medio ambiente</a:t>
            </a:r>
            <a:r>
              <a:rPr sz="1600" i="0"/>
              <a:t> con el tiempo</a:t>
            </a:r>
          </a:p>
          <a:p>
            <a:pPr>
              <a:defRPr sz="1600"/>
            </a:pPr>
            <a:r>
              <a:rPr sz="1600" i="0"/>
              <a:t>• </a:t>
            </a:r>
            <a:r>
              <a:rPr sz="1600" i="0"/>
              <a:t>Qué polillas sobrevivieron y se reprodujeron</a:t>
            </a:r>
          </a:p>
          <a:p>
            <a:pPr>
              <a:defRPr sz="1600"/>
            </a:pPr>
            <a:r>
              <a:rPr sz="1600" i="0"/>
              <a:t>• </a:t>
            </a:r>
            <a:r>
              <a:rPr sz="1600" i="0"/>
              <a:t>Cómo funcionó la </a:t>
            </a:r>
            <a:r>
              <a:rPr sz="1600" i="0" b="1">
                <a:solidFill>
                  <a:srgbClr val="7030A0"/>
                </a:solidFill>
              </a:rPr>
              <a:t>selección natural</a:t>
            </a:r>
            <a:r>
              <a:rPr sz="1600" i="0"/>
              <a:t> en esta historia</a:t>
            </a:r>
          </a:p>
          <a:p>
            <a:pPr>
              <a:defRPr sz="1600"/>
            </a:pPr>
            <a:r>
              <a:rPr sz="1600" i="0"/>
              <a:t>• </a:t>
            </a:r>
            <a:r>
              <a:rPr sz="1600" i="0"/>
              <a:t>La diferencia entre las </a:t>
            </a:r>
            <a:r>
              <a:rPr sz="1600" i="0" b="1">
                <a:solidFill>
                  <a:srgbClr val="7030A0"/>
                </a:solidFill>
              </a:rPr>
              <a:t>especies ancestrales</a:t>
            </a:r>
            <a:r>
              <a:rPr sz="1600" i="0"/>
              <a:t> y las </a:t>
            </a:r>
            <a:r>
              <a:rPr sz="1600" i="0" b="1">
                <a:solidFill>
                  <a:srgbClr val="7030A0"/>
                </a:solidFill>
              </a:rPr>
              <a:t>especies descendientes</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cl.png"/>
          <p:cNvPicPr>
            <a:picLocks noChangeAspect="1"/>
          </p:cNvPicPr>
          <p:nvPr/>
        </p:nvPicPr>
        <p:blipFill>
          <a:blip r:embed="rId4"/>
          <a:stretch>
            <a:fillRect/>
          </a:stretch>
        </p:blipFill>
        <p:spPr>
          <a:xfrm>
            <a:off x="2130552" y="6611112"/>
            <a:ext cx="881743" cy="246888"/>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pic>
        <p:nvPicPr>
          <p:cNvPr id="10" name="Picture 9" descr="eyes_left.png"/>
          <p:cNvPicPr>
            <a:picLocks noChangeAspect="1"/>
          </p:cNvPicPr>
          <p:nvPr/>
        </p:nvPicPr>
        <p:blipFill>
          <a:blip r:embed="rId6"/>
          <a:stretch>
            <a:fillRect/>
          </a:stretch>
        </p:blipFill>
        <p:spPr>
          <a:xfrm>
            <a:off x="2313432" y="1737360"/>
            <a:ext cx="758952" cy="758952"/>
          </a:xfrm>
          <a:prstGeom prst="rect">
            <a:avLst/>
          </a:prstGeom>
        </p:spPr>
      </p:pic>
      <p:sp>
        <p:nvSpPr>
          <p:cNvPr id="11" name="TextBox 10"/>
          <p:cNvSpPr txBox="1"/>
          <p:nvPr/>
        </p:nvSpPr>
        <p:spPr>
          <a:xfrm>
            <a:off x="0" y="5669280"/>
            <a:ext cx="1828800" cy="365760"/>
          </a:xfrm>
          <a:prstGeom prst="rect">
            <a:avLst/>
          </a:prstGeom>
          <a:noFill/>
        </p:spPr>
        <p:txBody>
          <a:bodyPr wrap="none">
            <a:spAutoFit/>
          </a:bodyPr>
          <a:lstStyle/>
          <a:p>
            <a:r>
              <a:rPr sz="1800" u="sng">
                <a:solidFill>
                  <a:srgbClr val="0070C0"/>
                </a:solidFill>
                <a:hlinkClick r:id="rId7"/>
              </a:rPr>
              <a:t>Pasajes de lectura</a:t>
            </a:r>
          </a:p>
        </p:txBody>
      </p:sp>
      <p:sp>
        <p:nvSpPr>
          <p:cNvPr id="12" name="TextBox 11"/>
          <p:cNvSpPr txBox="1"/>
          <p:nvPr/>
        </p:nvSpPr>
        <p:spPr>
          <a:xfrm>
            <a:off x="0" y="6035040"/>
            <a:ext cx="1828800" cy="365760"/>
          </a:xfrm>
          <a:prstGeom prst="rect">
            <a:avLst/>
          </a:prstGeom>
          <a:noFill/>
        </p:spPr>
        <p:txBody>
          <a:bodyPr wrap="none">
            <a:spAutoFit/>
          </a:bodyPr>
          <a:lstStyle/>
          <a:p>
            <a:r>
              <a:rPr sz="1800" u="sng">
                <a:solidFill>
                  <a:srgbClr val="0070C0"/>
                </a:solidFill>
                <a:hlinkClick r:id="rId8"/>
              </a:rPr>
              <a:t>Reproductor interactivo</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DDF9FF"/>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i="0" u="sng"/>
            </a:pPr>
            <a:r>
              <a:t>Conversación Post-Lectura</a:t>
            </a:r>
          </a:p>
        </p:txBody>
      </p:sp>
      <p:sp>
        <p:nvSpPr>
          <p:cNvPr id="3" name="__dynamic_autofit__TextBox 2"/>
          <p:cNvSpPr txBox="1"/>
          <p:nvPr/>
        </p:nvSpPr>
        <p:spPr>
          <a:xfrm>
            <a:off x="1" y="365760"/>
            <a:ext cx="3044952" cy="1764792"/>
          </a:xfrm>
          <a:prstGeom prst="rect">
            <a:avLst/>
          </a:prstGeom>
          <a:noFill/>
        </p:spPr>
        <p:txBody>
          <a:bodyPr wrap="square">
            <a:noAutofit/>
          </a:bodyPr>
          <a:lstStyle/>
          <a:p>
            <a:pPr>
              <a:defRPr/>
            </a:pPr>
            <a:r>
              <a:rPr sz="1700" i="0"/>
              <a:t>¿Por qué una </a:t>
            </a:r>
            <a:r>
              <a:rPr sz="1700" i="0" b="1">
                <a:solidFill>
                  <a:srgbClr val="7030A0"/>
                </a:solidFill>
              </a:rPr>
              <a:t>variación</a:t>
            </a:r>
            <a:r>
              <a:rPr sz="1700" i="0"/>
              <a:t> de polilla se convirtió en la </a:t>
            </a:r>
            <a:r>
              <a:rPr sz="1700" i="0" b="1">
                <a:solidFill>
                  <a:srgbClr val="7030A0"/>
                </a:solidFill>
              </a:rPr>
              <a:t>especie descendiente</a:t>
            </a:r>
            <a:r>
              <a:rPr sz="1700" i="0"/>
              <a:t> común con el tiempo?</a:t>
            </a:r>
          </a:p>
        </p:txBody>
      </p:sp>
      <p:sp>
        <p:nvSpPr>
          <p:cNvPr id="4" name="__dynamic_autofit__TextBox 3"/>
          <p:cNvSpPr txBox="1"/>
          <p:nvPr/>
        </p:nvSpPr>
        <p:spPr>
          <a:xfrm>
            <a:off x="1" y="2121408"/>
            <a:ext cx="3044952" cy="1764792"/>
          </a:xfrm>
          <a:prstGeom prst="rect">
            <a:avLst/>
          </a:prstGeom>
          <a:noFill/>
        </p:spPr>
        <p:txBody>
          <a:bodyPr wrap="square">
            <a:noAutofit/>
          </a:bodyPr>
          <a:lstStyle/>
          <a:p>
            <a:pPr>
              <a:defRPr/>
            </a:pPr>
            <a:r>
              <a:rPr sz="1700" i="1"/>
              <a:t>Una </a:t>
            </a:r>
            <a:r>
              <a:rPr sz="1700" i="1" b="1">
                <a:solidFill>
                  <a:srgbClr val="7030A0"/>
                </a:solidFill>
              </a:rPr>
              <a:t>variación</a:t>
            </a:r>
            <a:r>
              <a:rPr sz="1700" i="1"/>
              <a:t> de polilla se convirtió en la </a:t>
            </a:r>
            <a:r>
              <a:rPr sz="1700" i="1" b="1">
                <a:solidFill>
                  <a:srgbClr val="7030A0"/>
                </a:solidFill>
              </a:rPr>
              <a:t>especie descendiente</a:t>
            </a:r>
            <a:r>
              <a:rPr sz="1700" i="1"/>
              <a:t> común con el tiempo porque…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3"/>
          <a:stretch>
            <a:fillRect/>
          </a:stretch>
        </p:blipFill>
        <p:spPr>
          <a:xfrm>
            <a:off x="2130552" y="6611112"/>
            <a:ext cx="881743" cy="246888"/>
          </a:xfrm>
          <a:prstGeom prst="rect">
            <a:avLst/>
          </a:prstGeom>
        </p:spPr>
      </p:pic>
      <p:pic>
        <p:nvPicPr>
          <p:cNvPr id="7" name="Picture 6" descr="S8e243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1188720"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2258568"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Señal: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Va 1.º:</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2148840"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