
<file path=[Content_Types].xml><?xml version="1.0" encoding="utf-8"?>
<Types xmlns="http://schemas.openxmlformats.org/package/2006/content-types">
  <Default Extension="bin" ContentType="application/vnd.openxmlformats-officedocument.presentationml.printerSettings"/>
  <Default Extension="jpeg" ContentType="image/jpe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thumbnail" Target="docProps/thumbnail.jpeg"/><Relationship Id="rId3" Type="http://schemas.openxmlformats.org/package/2006/relationships/metadata/core-properties" Target="docProps/core.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7"/>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Lst>
  <p:sldSz cx="12191695"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124" d="100"/>
          <a:sy n="124" d="100"/>
        </p:scale>
        <p:origin x="-1512" y="-11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printerSettings" Target="printerSettings/printerSettings1.bin"/><Relationship Id="rId3" Type="http://schemas.openxmlformats.org/officeDocument/2006/relationships/presProps" Target="presProps.xml"/><Relationship Id="rId4" Type="http://schemas.openxmlformats.org/officeDocument/2006/relationships/viewProps" Target="viewProps.xml"/><Relationship Id="rId5" Type="http://schemas.openxmlformats.org/officeDocument/2006/relationships/theme" Target="theme/theme1.xml"/><Relationship Id="rId6" Type="http://schemas.openxmlformats.org/officeDocument/2006/relationships/tableStyles" Target="tableStyles.xml"/><Relationship Id="rId7" Type="http://schemas.openxmlformats.org/officeDocument/2006/relationships/slide" Target="slides/slide1.xml"/><Relationship Id="rId8" Type="http://schemas.openxmlformats.org/officeDocument/2006/relationships/notesMaster" Target="notesMasters/notesMaster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p="http://schemas.openxmlformats.org/presentationml/2006/main" xmlns:r="http://schemas.openxmlformats.org/officeDocument/2006/relationships">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F89C1C7-3DCD-1040-A9CF-14679D8B5DDD}" type="datetimeFigureOut">
              <a:rPr lang="en-US" smtClean="0"/>
              <a:t>10/17/16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B5E49A5-4136-284D-997B-48E1D791AD67}" type="slidenum">
              <a:rPr lang="en-US" smtClean="0"/>
              <a:t>‹#›</a:t>
            </a:fld>
            <a:endParaRPr lang="en-US"/>
          </a:p>
        </p:txBody>
      </p:sp>
    </p:spTree>
    <p:extLst>
      <p:ext uri="{BB962C8B-B14F-4D97-AF65-F5344CB8AC3E}">
        <p14:creationId xmlns:p14="http://schemas.microsoft.com/office/powerpoint/2010/main" val="262325218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10.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wrap="square"/>
          <a:lstStyle/>
          <a:p>
            <a:pPr/>
            <a:r>
              <a:t>Structured Conversation</a:t>
            </a:r>
          </a:p>
          <a:p/>
          <a:p>
            <a:pPr>
              <a:defRPr b="1" u="sng"/>
            </a:pPr>
            <a:r>
              <a:t>Script:</a:t>
            </a:r>
          </a:p>
          <a:p>
            <a:pPr marL="256032" indent="-146304">
              <a:buChar char="•"/>
            </a:pPr>
            <a:r>
              <a:t>Class, let’s pronounce this word out loud: (read out vocabulary word)</a:t>
            </a:r>
          </a:p>
          <a:p>
            <a:pPr marL="256032" indent="-146304">
              <a:buChar char="•"/>
            </a:pPr>
            <a:r>
              <a:t>Can everybody _______ (signal). Think about this question. When you are ready to finish this sentence, _______ (stem), show me by _______ (undo the signal).</a:t>
            </a:r>
          </a:p>
          <a:p>
            <a:pPr marL="256032" indent="-146304">
              <a:buChar char="•"/>
            </a:pPr>
            <a:r>
              <a:t>You are going to share with _______ (share). The person that will go first is _______ (share).</a:t>
            </a:r>
          </a:p>
          <a:p>
            <a:pPr marL="256032" indent="-146304">
              <a:buChar char="•"/>
            </a:pPr>
            <a:r>
              <a:t>I’m going to _______ (assess). It’s okay if you say what you said or what your partner said, as long as you use ________ (vocabulary word) in a complete sentence. I recommend you use the sentence stem, ________ (stem).</a:t>
            </a:r>
          </a:p>
        </p:txBody>
      </p:sp>
      <p:sp>
        <p:nvSpPr>
          <p:cNvPr id="4" name="Slide Number Placeholder 3"/>
          <p:cNvSpPr>
            <a:spLocks noGrp="1"/>
          </p:cNvSpPr>
          <p:nvPr>
            <p:ph type="sldNum" idx="5" sz="quarter"/>
          </p:nvPr>
        </p:nvSpPr>
        <p:spPr/>
      </p:sp>
    </p:spTree>
  </p:cSld>
  <p:clrMapOvr>
    <a:masterClrMapping/>
  </p:clrMapOvr>
</p:notes>
</file>

<file path=ppt/notesSlides/notesSlide1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wrap="square"/>
          <a:lstStyle/>
          <a:p>
            <a:pPr/>
            <a:r>
              <a:t>Structured Conversation</a:t>
            </a:r>
          </a:p>
          <a:p>
            <a:pPr/>
            <a:r>
              <a:t>Delete or hide this slide if the relational question does not refer to two vocabulary words which each have a visual.</a:t>
            </a:r>
          </a:p>
          <a:p/>
          <a:p>
            <a:pPr>
              <a:defRPr b="1" u="sng"/>
            </a:pPr>
            <a:r>
              <a:t>Script:</a:t>
            </a:r>
          </a:p>
          <a:p>
            <a:pPr marL="256032" indent="-146304">
              <a:buChar char="•"/>
            </a:pPr>
            <a:r>
              <a:t>Can everybody _______ (signal). Think about this question. When you are ready to finish this sentence, _______ (stem), show me by _______ (undo the signal).</a:t>
            </a:r>
          </a:p>
          <a:p>
            <a:pPr marL="256032" indent="-146304">
              <a:buChar char="•"/>
            </a:pPr>
            <a:r>
              <a:t>You are going to share with _______ (share). The person that will go first is _______ (share).</a:t>
            </a:r>
          </a:p>
          <a:p>
            <a:pPr marL="256032" indent="-146304">
              <a:buChar char="•"/>
            </a:pPr>
            <a:r>
              <a:t>I’m going to _______ (assess). It’s okay if you say what you said or what your partner said, as long as you use ________ (vocabulary word) in a complete sentence. I recommend you use the sentence stem, ________ (stem).</a:t>
            </a:r>
          </a:p>
        </p:txBody>
      </p:sp>
      <p:sp>
        <p:nvSpPr>
          <p:cNvPr id="4" name="Slide Number Placeholder 3"/>
          <p:cNvSpPr>
            <a:spLocks noGrp="1"/>
          </p:cNvSpPr>
          <p:nvPr>
            <p:ph type="sldNum" idx="5" sz="quarter"/>
          </p:nvPr>
        </p:nvSpPr>
        <p:spPr/>
      </p:sp>
    </p:spTree>
  </p:cSld>
  <p:clrMapOvr>
    <a:masterClrMapping/>
  </p:clrMapOvr>
</p:notes>
</file>

<file path=ppt/notesSlides/notesSlide1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wrap="square"/>
          <a:lstStyle/>
          <a:p>
            <a:pPr/>
            <a:r>
              <a:t>Structured Conversation</a:t>
            </a:r>
          </a:p>
          <a:p>
            <a:pPr/>
            <a:r>
              <a:t>Recommended: use this or the final extension activity (Open Writing) as a closure or exit ticket. Have students discuss their answers in groups, then write their answers.</a:t>
            </a:r>
          </a:p>
          <a:p/>
          <a:p>
            <a:pPr>
              <a:defRPr b="1" u="sng"/>
            </a:pPr>
            <a:r>
              <a:t>Script:</a:t>
            </a:r>
          </a:p>
          <a:p>
            <a:pPr marL="256032" indent="-146304">
              <a:buChar char="•"/>
            </a:pPr>
            <a:r>
              <a:t>Can everybody _______ (signal). Think about this question. When you are ready to finish this sentence, _______ (stem), show me by _______ (undo the signal).</a:t>
            </a:r>
          </a:p>
          <a:p>
            <a:pPr marL="256032" indent="-146304">
              <a:buChar char="•"/>
            </a:pPr>
            <a:r>
              <a:t>You are going to share with _______ (share). The person that will go first is _______ (share).</a:t>
            </a:r>
          </a:p>
          <a:p>
            <a:pPr marL="256032" indent="-146304">
              <a:buChar char="•"/>
            </a:pPr>
            <a:r>
              <a:t>I’m going to _______ (assess). It’s okay if you say what you said or what your partner said, as long as you use ________ (vocabulary word) in a complete sentence. I recommend you use the sentence stem, ________ (stem).</a:t>
            </a:r>
          </a:p>
        </p:txBody>
      </p:sp>
      <p:sp>
        <p:nvSpPr>
          <p:cNvPr id="4" name="Slide Number Placeholder 3"/>
          <p:cNvSpPr>
            <a:spLocks noGrp="1"/>
          </p:cNvSpPr>
          <p:nvPr>
            <p:ph type="sldNum" idx="5" sz="quarter"/>
          </p:nvPr>
        </p:nvSpPr>
        <p:spPr/>
      </p:sp>
    </p:spTree>
  </p:cSld>
  <p:clrMapOvr>
    <a:masterClrMapping/>
  </p:clrMapOvr>
</p:notes>
</file>

<file path=ppt/notesSlides/notesSlide1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1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review after the students have been exposed to some understanding of the word. This activity can be done independently or in groups.</a:t>
            </a:r>
          </a:p>
        </p:txBody>
      </p:sp>
      <p:sp>
        <p:nvSpPr>
          <p:cNvPr id="4" name="Slide Number Placeholder 3"/>
          <p:cNvSpPr>
            <a:spLocks noGrp="1"/>
          </p:cNvSpPr>
          <p:nvPr>
            <p:ph type="sldNum" idx="5" sz="quarter"/>
          </p:nvPr>
        </p:nvSpPr>
        <p:spPr/>
      </p:sp>
    </p:spTree>
  </p:cSld>
  <p:clrMapOvr>
    <a:masterClrMapping/>
  </p:clrMapOvr>
</p:notes>
</file>

<file path=ppt/notesSlides/notesSlide1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review after the students have been exposed to some understanding of the word. This activity can be done independently or in groups.</a:t>
            </a:r>
          </a:p>
        </p:txBody>
      </p:sp>
      <p:sp>
        <p:nvSpPr>
          <p:cNvPr id="4" name="Slide Number Placeholder 3"/>
          <p:cNvSpPr>
            <a:spLocks noGrp="1"/>
          </p:cNvSpPr>
          <p:nvPr>
            <p:ph type="sldNum" idx="5" sz="quarter"/>
          </p:nvPr>
        </p:nvSpPr>
        <p:spPr/>
      </p:sp>
    </p:spTree>
  </p:cSld>
  <p:clrMapOvr>
    <a:masterClrMapping/>
  </p:clrMapOvr>
</p:notes>
</file>

<file path=ppt/notesSlides/notesSlide1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warm-up before being introduced to the word, or as a review at the end of the lesson. This activity can be done independently or in groups.</a:t>
            </a:r>
          </a:p>
          <a:p/>
          <a:p>
            <a:r>
              <a:t>This activity is called Complete the Picture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1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prediction warm-up before being introduced to the word, or as a review at the end of the lesson. This activity can be done independently or in groups.</a:t>
            </a:r>
          </a:p>
        </p:txBody>
      </p:sp>
      <p:sp>
        <p:nvSpPr>
          <p:cNvPr id="4" name="Slide Number Placeholder 3"/>
          <p:cNvSpPr>
            <a:spLocks noGrp="1"/>
          </p:cNvSpPr>
          <p:nvPr>
            <p:ph type="sldNum" idx="5" sz="quarter"/>
          </p:nvPr>
        </p:nvSpPr>
        <p:spPr/>
      </p:sp>
    </p:spTree>
  </p:cSld>
  <p:clrMapOvr>
    <a:masterClrMapping/>
  </p:clrMapOvr>
</p:notes>
</file>

<file path=ppt/notesSlides/notesSlide18.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The first part of this activity is taken from Questioning Conversation, described in Teaching Science to English Learners by Stephen Fleenor and Tina Beene (p.31).</a:t>
            </a:r>
          </a:p>
          <a:p/>
          <a:p>
            <a:r>
              <a:t>Instead of students selecting a question, the teacher can select a question and skip to the next slide.</a:t>
            </a:r>
          </a:p>
        </p:txBody>
      </p:sp>
      <p:sp>
        <p:nvSpPr>
          <p:cNvPr id="4" name="Slide Number Placeholder 3"/>
          <p:cNvSpPr>
            <a:spLocks noGrp="1"/>
          </p:cNvSpPr>
          <p:nvPr>
            <p:ph type="sldNum" idx="5" sz="quarter"/>
          </p:nvPr>
        </p:nvSpPr>
        <p:spPr/>
      </p:sp>
    </p:spTree>
  </p:cSld>
  <p:clrMapOvr>
    <a:masterClrMapping/>
  </p:clrMapOvr>
</p:notes>
</file>

<file path=ppt/notesSlides/notesSlide19.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This activity is sometimes presented as Claim-Evidence-Reasoning. In our experience, having students first assemble evidence relevant to the question can help to craft a claim with evidence-based reasoning. This process is described in more detail on pages 49-50 of Teaching Science to English Learners by Stephen Fleenor and Tina Beene.</a:t>
            </a:r>
          </a:p>
          <a:p/>
          <a:p>
            <a:r>
              <a:t>On this slide, simply ask students to list any evidence related to the question. Instruct them to not try to answer the question just yet. The first sentence stem can be used to draw evidence from the visual, and the other sentence stems can be used to draw evidence from elsewhere in the lesson or their daily lives. This activity works very well when students create a list as a small group.</a:t>
            </a:r>
          </a:p>
          <a:p/>
          <a:p>
            <a:r>
              <a:t>The question can be teacher-generated or student-generated. By default, we've put the inferential question in here and the stem on the following slide.</a:t>
            </a:r>
          </a:p>
          <a:p/>
          <a:p>
            <a:r>
              <a:t>If you would like to select an explanation-based question, use an open-ended question that contains the verbs How, Why, Describe, or Explain.</a:t>
            </a:r>
          </a:p>
          <a:p/>
          <a:p>
            <a:r>
              <a:t>If you would like to select an argument-based question, you can use one of the question stems below:</a:t>
            </a:r>
          </a:p>
          <a:p/>
          <a:p>
            <a:r>
              <a:t>Closed-ended with choices</a:t>
            </a:r>
          </a:p>
          <a:p>
            <a:r>
              <a:t>• Which is the most...</a:t>
            </a:r>
          </a:p>
          <a:p>
            <a:r>
              <a:t>• Which is the least...</a:t>
            </a:r>
          </a:p>
          <a:p>
            <a:r>
              <a:t>• Which is the best...</a:t>
            </a:r>
          </a:p>
          <a:p>
            <a:r>
              <a:t>• Which is the worst...</a:t>
            </a:r>
          </a:p>
          <a:p>
            <a:r>
              <a:t>• Which is the most important...</a:t>
            </a:r>
          </a:p>
          <a:p/>
          <a:p>
            <a:r>
              <a:t>Open-ended with predictions or evaluations</a:t>
            </a:r>
          </a:p>
          <a:p>
            <a:r>
              <a:t>• What would occur if...</a:t>
            </a:r>
          </a:p>
          <a:p>
            <a:r>
              <a:t>• If this changes, how does that affect...</a:t>
            </a:r>
          </a:p>
          <a:p>
            <a:r>
              <a:t>• What is the impact on...</a:t>
            </a:r>
          </a:p>
          <a:p>
            <a:r>
              <a:t>• Is this necessary for...</a:t>
            </a:r>
          </a:p>
          <a:p>
            <a:r>
              <a:t>• Do you agree with the claim...</a:t>
            </a:r>
          </a:p>
        </p:txBody>
      </p:sp>
      <p:sp>
        <p:nvSpPr>
          <p:cNvPr id="4" name="Slide Number Placeholder 3"/>
          <p:cNvSpPr>
            <a:spLocks noGrp="1"/>
          </p:cNvSpPr>
          <p:nvPr>
            <p:ph type="sldNum" idx="5" sz="quarter"/>
          </p:nvPr>
        </p:nvSpPr>
        <p:spPr/>
      </p:sp>
    </p:spTree>
  </p:cSld>
  <p:clrMapOvr>
    <a:masterClrMapping/>
  </p:clrMapOvr>
</p:notes>
</file>

<file path=ppt/notesSlides/notesSlide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20.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This activity is sometimes presented as Claim-Evidence-Reasoning. In our experience, having students first assemble evidence relevant to the question can help to craft a claim with evidence-based reasoning. This process is described in more detail on pages 49-50 of Teaching Science to English Learners by Stephen Fleenor and Tina Beene.</a:t>
            </a:r>
          </a:p>
          <a:p/>
          <a:p>
            <a:r>
              <a:t>On this slide, have your students write a single sentence answering the question (without evidence). This should be done independently. If "because..." is at the end of the sentence stem, we recommend removing it. They will justify their reasoning on the next slide.</a:t>
            </a:r>
          </a:p>
        </p:txBody>
      </p:sp>
      <p:sp>
        <p:nvSpPr>
          <p:cNvPr id="4" name="Slide Number Placeholder 3"/>
          <p:cNvSpPr>
            <a:spLocks noGrp="1"/>
          </p:cNvSpPr>
          <p:nvPr>
            <p:ph type="sldNum" idx="5" sz="quarter"/>
          </p:nvPr>
        </p:nvSpPr>
        <p:spPr/>
      </p:sp>
    </p:spTree>
  </p:cSld>
  <p:clrMapOvr>
    <a:masterClrMapping/>
  </p:clrMapOvr>
</p:notes>
</file>

<file path=ppt/notesSlides/notesSlide2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This activity is sometimes presented as Claim-Evidence-Reasoning. In our experience, having students first assemble evidence relevant to the question can help to craft a claim with evidence-based reasoning. This process is described in more detail on pages 49-50 of Teaching Science to English Learners by Stephen Fleenor and Tina Beene.</a:t>
            </a:r>
          </a:p>
          <a:p/>
          <a:p>
            <a:r>
              <a:t>Have the students share one of the sentence stems with their partner or group, and then add a sentence in writing to their claim.</a:t>
            </a:r>
          </a:p>
        </p:txBody>
      </p:sp>
      <p:sp>
        <p:nvSpPr>
          <p:cNvPr id="4" name="Slide Number Placeholder 3"/>
          <p:cNvSpPr>
            <a:spLocks noGrp="1"/>
          </p:cNvSpPr>
          <p:nvPr>
            <p:ph type="sldNum" idx="5" sz="quarter"/>
          </p:nvPr>
        </p:nvSpPr>
        <p:spPr/>
      </p:sp>
    </p:spTree>
  </p:cSld>
  <p:clrMapOvr>
    <a:masterClrMapping/>
  </p:clrMapOvr>
</p:notes>
</file>

<file path=ppt/notesSlides/notesSlide2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example, if the central word is “atom”, a student might:</a:t>
            </a:r>
          </a:p>
          <a:p>
            <a:r>
              <a:t>Make a connection to “proton” and write “atoms contain protons” next to the connecting line.</a:t>
            </a:r>
          </a:p>
          <a:p>
            <a:r>
              <a:t>Make a connection to “molecule” and write “atoms make up molecules” next to the connecting line.</a:t>
            </a:r>
          </a:p>
          <a:p>
            <a:r>
              <a:t>Make a connection to “matter” and write “atoms are the smallest units of matter” next to the connecting line.</a:t>
            </a:r>
          </a:p>
          <a:p>
            <a:r>
              <a:t>Make a connection to “nucleus” and write “the center of an atom is the nucleus” next to the connecting line.</a:t>
            </a:r>
          </a:p>
          <a:p/>
          <a:p>
            <a:r>
              <a:t>Alternatively, students can create a custom Vocab Connection Web (Teaching Science to English Learners by Fleenor and Beene, 2019, p.53) in which any connection can be made between any two words – there does not have a to a “central” word.</a:t>
            </a:r>
          </a:p>
        </p:txBody>
      </p:sp>
      <p:sp>
        <p:nvSpPr>
          <p:cNvPr id="4" name="Slide Number Placeholder 3"/>
          <p:cNvSpPr>
            <a:spLocks noGrp="1"/>
          </p:cNvSpPr>
          <p:nvPr>
            <p:ph type="sldNum" idx="5" sz="quarter"/>
          </p:nvPr>
        </p:nvSpPr>
        <p:spPr/>
      </p:sp>
    </p:spTree>
  </p:cSld>
  <p:clrMapOvr>
    <a:masterClrMapping/>
  </p:clrMapOvr>
</p:notes>
</file>

<file path=ppt/notesSlides/notesSlide2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This activity is especially recommended for encouraging movement and building confidence with literacy.</a:t>
            </a:r>
          </a:p>
          <a:p/>
          <a:p>
            <a:r>
              <a:t>This activity is called Roving Paragraph and is described in more detail in 7 Steps to a Language-Rich, Interactive Classroom (2nd Ed) by John Seidlitz &amp; Bill Perryman (p.151).</a:t>
            </a:r>
          </a:p>
        </p:txBody>
      </p:sp>
      <p:sp>
        <p:nvSpPr>
          <p:cNvPr id="4" name="Slide Number Placeholder 3"/>
          <p:cNvSpPr>
            <a:spLocks noGrp="1"/>
          </p:cNvSpPr>
          <p:nvPr>
            <p:ph type="sldNum" idx="5" sz="quarter"/>
          </p:nvPr>
        </p:nvSpPr>
        <p:spPr/>
      </p:sp>
    </p:spTree>
  </p:cSld>
  <p:clrMapOvr>
    <a:masterClrMapping/>
  </p:clrMapOvr>
</p:notes>
</file>

<file path=ppt/notesSlides/notesSlide2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This activity is especially recommended for encouraging movement and building confidence with literacy.</a:t>
            </a:r>
          </a:p>
          <a:p/>
          <a:p>
            <a:r>
              <a:t>This activity is called Roving Paragraph and is described in more detail in 7 Steps to a Language-Rich, Interactive Classroom (2nd Ed) by John Seidlitz &amp; Bill Perryman (p.151).</a:t>
            </a:r>
          </a:p>
        </p:txBody>
      </p:sp>
      <p:sp>
        <p:nvSpPr>
          <p:cNvPr id="4" name="Slide Number Placeholder 3"/>
          <p:cNvSpPr>
            <a:spLocks noGrp="1"/>
          </p:cNvSpPr>
          <p:nvPr>
            <p:ph type="sldNum" idx="5" sz="quarter"/>
          </p:nvPr>
        </p:nvSpPr>
        <p:spPr/>
      </p:sp>
    </p:spTree>
  </p:cSld>
  <p:clrMapOvr>
    <a:masterClrMapping/>
  </p:clrMapOvr>
</p:notes>
</file>

<file path=ppt/notesSlides/notesSlide2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When students are finished, it is recommended that they share their paragraphs with a partner or group, with time afterwards to make any edits to their paragraphs.</a:t>
            </a:r>
          </a:p>
        </p:txBody>
      </p:sp>
      <p:sp>
        <p:nvSpPr>
          <p:cNvPr id="4" name="Slide Number Placeholder 3"/>
          <p:cNvSpPr>
            <a:spLocks noGrp="1"/>
          </p:cNvSpPr>
          <p:nvPr>
            <p:ph type="sldNum" idx="5" sz="quarter"/>
          </p:nvPr>
        </p:nvSpPr>
        <p:spPr/>
      </p:sp>
    </p:spTree>
  </p:cSld>
  <p:clrMapOvr>
    <a:masterClrMapping/>
  </p:clrMapOvr>
</p:notes>
</file>

<file path=ppt/notesSlides/notesSlide2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notesSlides/notesSlide2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notesSlides/notesSlide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a:p/>
          <a:p>
            <a:r>
              <a:t>For a modelled example of supporting students to prepare them for randomization, see 7 Steps to a Language-Rich Interactive Classroom by John Seidlitz &amp; Bill Perryman (p.17-18).</a:t>
            </a:r>
          </a:p>
        </p:txBody>
      </p:sp>
      <p:sp>
        <p:nvSpPr>
          <p:cNvPr id="4" name="Slide Number Placeholder 3"/>
          <p:cNvSpPr>
            <a:spLocks noGrp="1"/>
          </p:cNvSpPr>
          <p:nvPr>
            <p:ph type="sldNum" idx="5" sz="quarter"/>
          </p:nvPr>
        </p:nvSpPr>
        <p:spPr/>
      </p:sp>
    </p:spTree>
  </p:cSld>
  <p:clrMapOvr>
    <a:masterClrMapping/>
  </p:clrMapOvr>
</p:notes>
</file>

<file path=ppt/notesSlides/notesSlide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This can be done independently, with a partner, or students can create individual lists and then share with a partner.</a:t>
            </a:r>
          </a:p>
          <a:p/>
          <a:p>
            <a:r>
              <a:t>We recommend having students share whole-group and then extending what they noticed and wondered using questions like this:</a:t>
            </a:r>
          </a:p>
          <a:p>
            <a:r>
              <a:t>• So you're saying...</a:t>
            </a:r>
          </a:p>
          <a:p>
            <a:r>
              <a:t>• Did anybody else notice...?</a:t>
            </a:r>
          </a:p>
          <a:p>
            <a:r>
              <a:t>• I also noticed that. Why do you think that...?</a:t>
            </a:r>
          </a:p>
          <a:p>
            <a:r>
              <a:t>• I didn't hear anyone mention... did anyone notice...?</a:t>
            </a:r>
          </a:p>
          <a:p/>
          <a:p>
            <a:r>
              <a:t>• So you were wondering about...</a:t>
            </a:r>
          </a:p>
          <a:p>
            <a:r>
              <a:t>• Why were you wondering that?</a:t>
            </a:r>
          </a:p>
          <a:p>
            <a:r>
              <a:t>• That's interesting because...</a:t>
            </a:r>
          </a:p>
          <a:p>
            <a:r>
              <a:t>• Did anyone wonder about...</a:t>
            </a:r>
          </a:p>
        </p:txBody>
      </p:sp>
      <p:sp>
        <p:nvSpPr>
          <p:cNvPr id="4" name="Slide Number Placeholder 3"/>
          <p:cNvSpPr>
            <a:spLocks noGrp="1"/>
          </p:cNvSpPr>
          <p:nvPr>
            <p:ph type="sldNum" idx="5" sz="quarter"/>
          </p:nvPr>
        </p:nvSpPr>
        <p:spPr/>
      </p:sp>
    </p:spTree>
  </p:cSld>
  <p:clrMapOvr>
    <a:masterClrMapping/>
  </p:clrMapOvr>
</p:notes>
</file>

<file path=ppt/notesSlides/notesSlide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wrap="square">
            <a:normAutofit/>
          </a:bodyPr>
          <a:lstStyle/>
          <a:p>
            <a:r>
              <a:t>It is recommended that the language objective is writing (for Grades 2-12) with speaking occurring during structured conversations throughout the lesson.</a:t>
            </a:r>
          </a:p>
          <a:p/>
          <a:p/>
          <a:p>
            <a:pPr/>
            <a:r>
              <a:t>The content objective can be edited to use the specific verbiage of the learning standard.
</a:t>
            </a:r>
            <a:r>
              <a:t>Note: There are several different styles of writing objectives, and please adjust these objectives to meet the norms of your campus or district. Our approach is to make objectives simple so that energy can be focused on the student interaction with the objectives.
This activity is called Gearing Up for the Guiding Question and is described in more detail in Teaching Science to English Learners by Stephen Fleenor and Tina Beene (p.24-25).</a:t>
            </a:r>
          </a:p>
        </p:txBody>
      </p:sp>
      <p:sp>
        <p:nvSpPr>
          <p:cNvPr id="4" name="Slide Number Placeholder 3"/>
          <p:cNvSpPr>
            <a:spLocks noGrp="1"/>
          </p:cNvSpPr>
          <p:nvPr>
            <p:ph type="sldNum" idx="5" sz="quarter"/>
          </p:nvPr>
        </p:nvSpPr>
        <p:spPr/>
      </p:sp>
    </p:spTree>
  </p:cSld>
  <p:clrMapOvr>
    <a:masterClrMapping/>
  </p:clrMapOvr>
</p:notes>
</file>

<file path=ppt/notesSlides/notesSlide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wrap="square"/>
          <a:lstStyle/>
          <a:p>
            <a:pPr/>
            <a:r>
              <a:t>Structured Conversation</a:t>
            </a:r>
          </a:p>
          <a:p/>
          <a:p>
            <a:pPr>
              <a:defRPr b="1" u="sng"/>
            </a:pPr>
            <a:r>
              <a:t>Script:</a:t>
            </a:r>
          </a:p>
          <a:p>
            <a:pPr marL="256032" indent="-146304">
              <a:buChar char="•"/>
            </a:pPr>
            <a:r>
              <a:t>Class, let’s pronounce this word out loud: (read out vocabulary word)</a:t>
            </a:r>
          </a:p>
          <a:p>
            <a:pPr marL="256032" indent="-146304">
              <a:buChar char="•"/>
            </a:pPr>
            <a:r>
              <a:t>Can everybody _______ (signal). Think about this question. When you are ready to finish this sentence, _______ (stem), show me by _______ (undo the signal).</a:t>
            </a:r>
          </a:p>
          <a:p>
            <a:pPr marL="256032" indent="-146304">
              <a:buChar char="•"/>
            </a:pPr>
            <a:r>
              <a:t>You are going to share with _______ (share). The person that will go first is _______ (share).</a:t>
            </a:r>
          </a:p>
          <a:p>
            <a:pPr marL="256032" indent="-146304">
              <a:buChar char="•"/>
            </a:pPr>
            <a:r>
              <a:t>I’m going to _______ (assess). It’s okay if you say what you said or what your partner said, as long as you use ________ (vocabulary word) in a complete sentence. I recommend you use the sentence stem, ________ (stem).</a:t>
            </a:r>
          </a:p>
        </p:txBody>
      </p:sp>
      <p:sp>
        <p:nvSpPr>
          <p:cNvPr id="4" name="Slide Number Placeholder 3"/>
          <p:cNvSpPr>
            <a:spLocks noGrp="1"/>
          </p:cNvSpPr>
          <p:nvPr>
            <p:ph type="sldNum" idx="5" sz="quarter"/>
          </p:nvPr>
        </p:nvSpPr>
        <p:spPr/>
      </p:sp>
    </p:spTree>
  </p:cSld>
  <p:clrMapOvr>
    <a:masterClrMapping/>
  </p:clrMapOvr>
</p:notes>
</file>

<file path=ppt/notesSlides/notesSlide8.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wrap="square"/>
          <a:lstStyle/>
          <a:p>
            <a:pPr>
              <a:defRPr b="1"/>
            </a:pPr>
            <a:r>
              <a:t>Structured Conversation</a:t>
            </a:r>
          </a:p>
          <a:p/>
          <a:p>
            <a:pPr/>
            <a:r>
              <a:t>This activity is called QSSSA and is described in more detail in Teaching Science to English Learners by Stephen Fleenor and Tina Beene (p.29)</a:t>
            </a:r>
          </a:p>
          <a:p/>
          <a:p>
            <a:pPr>
              <a:defRPr b="1" u="sng"/>
            </a:pPr>
            <a:r>
              <a:t>Script:</a:t>
            </a:r>
          </a:p>
          <a:p>
            <a:pPr marL="256032" indent="-146304">
              <a:buChar char="•"/>
            </a:pPr>
            <a:r>
              <a:rPr b="0"/>
              <a:t>Class, let’s pronounce this word out loud: </a:t>
            </a:r>
            <a:r>
              <a:rPr b="1"/>
              <a:t>(read out vocabulary word)</a:t>
            </a:r>
          </a:p>
          <a:p>
            <a:pPr marL="256032" indent="-146304">
              <a:buChar char="•"/>
            </a:pPr>
            <a:r>
              <a:rPr b="0"/>
              <a:t>Can everybody _______ </a:t>
            </a:r>
            <a:r>
              <a:rPr b="1"/>
              <a:t>(signal)</a:t>
            </a:r>
            <a:r>
              <a:rPr b="0"/>
              <a:t>. Think about this question. When you are ready to finish this sentence, _______ </a:t>
            </a:r>
            <a:r>
              <a:rPr b="1"/>
              <a:t>(stem)</a:t>
            </a:r>
            <a:r>
              <a:rPr b="0"/>
              <a:t>, show me by _______ </a:t>
            </a:r>
            <a:r>
              <a:rPr b="1"/>
              <a:t>(undo the signal).</a:t>
            </a:r>
          </a:p>
          <a:p>
            <a:pPr marL="256032" indent="-146304">
              <a:buChar char="•"/>
            </a:pPr>
            <a:r>
              <a:rPr b="0"/>
              <a:t>You are going to share with _______ </a:t>
            </a:r>
            <a:r>
              <a:rPr b="1"/>
              <a:t>(share)</a:t>
            </a:r>
            <a:r>
              <a:rPr b="0"/>
              <a:t>. The person that will go first is _______ </a:t>
            </a:r>
            <a:r>
              <a:rPr b="1"/>
              <a:t>(share).</a:t>
            </a:r>
          </a:p>
          <a:p>
            <a:pPr marL="256032" indent="-146304">
              <a:buChar char="•"/>
            </a:pPr>
            <a:r>
              <a:rPr b="0"/>
              <a:t>I’m going to _______ </a:t>
            </a:r>
            <a:r>
              <a:rPr b="1"/>
              <a:t>(assess)</a:t>
            </a:r>
            <a:r>
              <a:rPr b="0"/>
              <a:t>. It’s okay if you say what you said or what your partner said, as long as you use ________ </a:t>
            </a:r>
            <a:r>
              <a:rPr b="1"/>
              <a:t>(vocabulary word)</a:t>
            </a:r>
            <a:r>
              <a:rPr b="0"/>
              <a:t> in a complete sentence. I recommend you use the sentence stem, ________ </a:t>
            </a:r>
            <a:r>
              <a:rPr b="1"/>
              <a:t>(stem).</a:t>
            </a:r>
          </a:p>
          <a:p/>
          <a:p>
            <a:pPr>
              <a:defRPr b="1" u="sng"/>
            </a:pPr>
            <a:r>
              <a:t>ELPS</a:t>
            </a:r>
          </a:p>
          <a:p>
            <a:pPr/>
            <a:r>
              <a:t>Listening:</a:t>
            </a:r>
          </a:p>
          <a:p>
            <a:pPr/>
            <a:r>
              <a:t>2(C) learn new language structures, expressions, and basic and academic vocabulary heard during classroom instruction and interactions;</a:t>
            </a:r>
          </a:p>
          <a:p>
            <a:pPr/>
            <a:r>
              <a:t>2(E) use visual, contextual, and linguistic support to enhance and confirm understanding of increasingly complex and elaborated spoken language;</a:t>
            </a:r>
          </a:p>
          <a:p>
            <a:pPr/>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Pr/>
          </a:p>
          <a:p>
            <a:pPr/>
            <a:r>
              <a:t>Speaking:</a:t>
            </a:r>
          </a:p>
          <a:p>
            <a:pPr/>
            <a:r>
              <a:t>3(A) practice producing sounds of newly acquired vocabulary such as long and short vowels, silent letters, and consonant clusters to pronounce English words in a manner that is increasingly comprehensible;</a:t>
            </a:r>
          </a:p>
          <a:p>
            <a:pPr/>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pPr/>
            <a:r>
              <a:t>3(D) speak using grade-level content area vocabulary in context to internalize new English words and build academic language proficiency;</a:t>
            </a:r>
          </a:p>
          <a:p>
            <a:pPr/>
            <a:r>
              <a:t>3(E) share information in cooperative learning interactions;</a:t>
            </a:r>
          </a:p>
          <a:p>
            <a:pPr/>
            <a:r>
              <a:t>3(G) express opinions, ideas, and feelings ranging from communicating single words and short phrases to participating in extended discussions on a variety of social and grade-appropriate academic topics;</a:t>
            </a:r>
          </a:p>
          <a:p>
            <a:pPr/>
            <a:r>
              <a:t>3(J) respond orally to information presented in a wide variety of print, electronic, audio, and visual media to build and reinforce concept and language attainment.</a:t>
            </a:r>
          </a:p>
          <a:p>
            <a:pPr/>
          </a:p>
          <a:p>
            <a:pPr/>
            <a:r>
              <a:t>Reading:</a:t>
            </a:r>
          </a:p>
          <a:p>
            <a:pPr/>
            <a:r>
              <a:t>4(D) use prereading supports such as graphic organizers, illustrations, and pretaught topic-related vocabulary and other prereading activities to enhance comprehension of written text;</a:t>
            </a:r>
          </a:p>
          <a:p>
            <a:pPr/>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9.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wrap="square"/>
          <a:lstStyle/>
          <a:p>
            <a:pPr>
              <a:defRPr b="1"/>
            </a:pPr>
            <a:r>
              <a:t>Structured Conversation</a:t>
            </a:r>
          </a:p>
          <a:p/>
          <a:p>
            <a:pPr/>
            <a:r>
              <a:t>This activity is called QSSSA and is described in more detail in Teaching Science to English Learners by Stephen Fleenor and Tina Beene (p.29)</a:t>
            </a:r>
          </a:p>
          <a:p/>
          <a:p>
            <a:pPr>
              <a:defRPr b="1" u="sng"/>
            </a:pPr>
            <a:r>
              <a:t>Script:</a:t>
            </a:r>
          </a:p>
          <a:p>
            <a:pPr marL="256032" indent="-146304">
              <a:buChar char="•"/>
            </a:pPr>
            <a:r>
              <a:rPr b="0"/>
              <a:t>Class, let’s pronounce this word out loud: </a:t>
            </a:r>
            <a:r>
              <a:rPr b="1"/>
              <a:t>(read out vocabulary word)</a:t>
            </a:r>
          </a:p>
          <a:p>
            <a:pPr marL="256032" indent="-146304">
              <a:buChar char="•"/>
            </a:pPr>
            <a:r>
              <a:rPr b="0"/>
              <a:t>Can everybody _______ </a:t>
            </a:r>
            <a:r>
              <a:rPr b="1"/>
              <a:t>(signal)</a:t>
            </a:r>
            <a:r>
              <a:rPr b="0"/>
              <a:t>. Think about this question. When you are ready to finish this sentence, _______ </a:t>
            </a:r>
            <a:r>
              <a:rPr b="1"/>
              <a:t>(stem)</a:t>
            </a:r>
            <a:r>
              <a:rPr b="0"/>
              <a:t>, show me by _______ </a:t>
            </a:r>
            <a:r>
              <a:rPr b="1"/>
              <a:t>(undo the signal).</a:t>
            </a:r>
          </a:p>
          <a:p>
            <a:pPr marL="256032" indent="-146304">
              <a:buChar char="•"/>
            </a:pPr>
            <a:r>
              <a:rPr b="0"/>
              <a:t>You are going to share with _______ </a:t>
            </a:r>
            <a:r>
              <a:rPr b="1"/>
              <a:t>(share)</a:t>
            </a:r>
            <a:r>
              <a:rPr b="0"/>
              <a:t>. The person that will go first is _______ </a:t>
            </a:r>
            <a:r>
              <a:rPr b="1"/>
              <a:t>(share).</a:t>
            </a:r>
          </a:p>
          <a:p>
            <a:pPr marL="256032" indent="-146304">
              <a:buChar char="•"/>
            </a:pPr>
            <a:r>
              <a:rPr b="0"/>
              <a:t>I’m going to _______ </a:t>
            </a:r>
            <a:r>
              <a:rPr b="1"/>
              <a:t>(assess)</a:t>
            </a:r>
            <a:r>
              <a:rPr b="0"/>
              <a:t>. It’s okay if you say what you said or what your partner said, as long as you use ________ </a:t>
            </a:r>
            <a:r>
              <a:rPr b="1"/>
              <a:t>(vocabulary word)</a:t>
            </a:r>
            <a:r>
              <a:rPr b="0"/>
              <a:t> in a complete sentence. I recommend you use the sentence stem, ________ </a:t>
            </a:r>
            <a:r>
              <a:rPr b="1"/>
              <a:t>(stem).</a:t>
            </a:r>
          </a:p>
          <a:p/>
          <a:p>
            <a:pPr>
              <a:defRPr b="1" u="sng"/>
            </a:pPr>
            <a:r>
              <a:t>ELPS</a:t>
            </a:r>
          </a:p>
          <a:p>
            <a:pPr/>
            <a:r>
              <a:t>Listening:</a:t>
            </a:r>
          </a:p>
          <a:p>
            <a:pPr/>
            <a:r>
              <a:t>2(C) learn new language structures, expressions, and basic and academic vocabulary heard during classroom instruction and interactions;</a:t>
            </a:r>
          </a:p>
          <a:p>
            <a:pPr/>
            <a:r>
              <a:t>2(E) use visual, contextual, and linguistic support to enhance and confirm understanding of increasingly complex and elaborated spoken language;</a:t>
            </a:r>
          </a:p>
          <a:p>
            <a:pPr/>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Pr/>
          </a:p>
          <a:p>
            <a:pPr/>
            <a:r>
              <a:t>Speaking:</a:t>
            </a:r>
          </a:p>
          <a:p>
            <a:pPr/>
            <a:r>
              <a:t>3(A) practice producing sounds of newly acquired vocabulary such as long and short vowels, silent letters, and consonant clusters to pronounce English words in a manner that is increasingly comprehensible;</a:t>
            </a:r>
          </a:p>
          <a:p>
            <a:pPr/>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pPr/>
            <a:r>
              <a:t>3(D) speak using grade-level content area vocabulary in context to internalize new English words and build academic language proficiency;</a:t>
            </a:r>
          </a:p>
          <a:p>
            <a:pPr/>
            <a:r>
              <a:t>3(E) share information in cooperative learning interactions;</a:t>
            </a:r>
          </a:p>
          <a:p>
            <a:pPr/>
            <a:r>
              <a:t>3(G) express opinions, ideas, and feelings ranging from communicating single words and short phrases to participating in extended discussions on a variety of social and grade-appropriate academic topics;</a:t>
            </a:r>
          </a:p>
          <a:p>
            <a:pPr/>
            <a:r>
              <a:t>3(J) respond orally to information presented in a wide variety of print, electronic, audio, and visual media to build and reinforce concept and language attainment.</a:t>
            </a:r>
          </a:p>
          <a:p>
            <a:pPr/>
          </a:p>
          <a:p>
            <a:pPr/>
            <a:r>
              <a:t>Reading:</a:t>
            </a:r>
          </a:p>
          <a:p>
            <a:pPr/>
            <a:r>
              <a:t>4(D) use prereading supports such as graphic organizers, illustrations, and pretaught topic-related vocabulary and other prereading activities to enhance comprehension of written text;</a:t>
            </a:r>
          </a:p>
          <a:p>
            <a:pPr/>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1680755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9109279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6122237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6143142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606483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7822449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BCAD085-E8A6-8845-BD4E-CB4CCA059FC4}" type="datetimeFigureOut">
              <a:rPr lang="en-US" smtClean="0"/>
              <a:t>1/27/13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901587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BCAD085-E8A6-8845-BD4E-CB4CCA059FC4}" type="datetimeFigureOut">
              <a:rPr lang="en-US" smtClean="0"/>
              <a:t>1/27/13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7270277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CAD085-E8A6-8845-BD4E-CB4CCA059FC4}" type="datetimeFigureOut">
              <a:rPr lang="en-US" smtClean="0"/>
              <a:t>1/27/13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2129998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8407265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889236939"/>
      </p:ext>
    </p:extLst>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CAD085-E8A6-8845-BD4E-CB4CCA059FC4}" type="datetimeFigureOut">
              <a:rPr lang="en-US" smtClean="0"/>
              <a:t>1/27/13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FF6DA9-008F-8B48-92A6-B652298478BF}" type="slidenum">
              <a:rPr lang="en-US" smtClean="0"/>
              <a:t>‹#›</a:t>
            </a:fld>
            <a:endParaRPr lang="en-US"/>
          </a:p>
        </p:txBody>
      </p:sp>
    </p:spTree>
    <p:extLst>
      <p:ext uri="{BB962C8B-B14F-4D97-AF65-F5344CB8AC3E}">
        <p14:creationId xmlns:p14="http://schemas.microsoft.com/office/powerpoint/2010/main" val="22099775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hyperlink" Target="https://thevisualnonglossary.com/backend_vng/public/qr/16" TargetMode="External"/><Relationship Id="rId7" Type="http://schemas.openxmlformats.org/officeDocument/2006/relationships/image" Target="../media/image5.png"/><Relationship Id="rId8" Type="http://schemas.openxmlformats.org/officeDocument/2006/relationships/image" Target="../media/image6.png"/><Relationship Id="rId9" Type="http://schemas.openxmlformats.org/officeDocument/2006/relationships/hyperlink" Target="https://thevisualnonglossary.com/backend_vng/public/qr/7" TargetMode="External"/><Relationship Id="rId10" Type="http://schemas.openxmlformats.org/officeDocument/2006/relationships/image" Target="../media/image7.png"/><Relationship Id="rId11" Type="http://schemas.openxmlformats.org/officeDocument/2006/relationships/image" Target="../media/image8.png"/><Relationship Id="rId12" Type="http://schemas.openxmlformats.org/officeDocument/2006/relationships/hyperlink" Target="https://thevisualnonglossary.com/backend_vng/public/qr/8" TargetMode="External"/><Relationship Id="rId13" Type="http://schemas.openxmlformats.org/officeDocument/2006/relationships/image" Target="../media/image9.png"/><Relationship Id="rId14" Type="http://schemas.openxmlformats.org/officeDocument/2006/relationships/image" Target="../media/image10.png"/><Relationship Id="rId15" Type="http://schemas.openxmlformats.org/officeDocument/2006/relationships/hyperlink" Target="https://thevisualnonglossary.com/backend_vng/public/qr/9" TargetMode="External"/><Relationship Id="rId16" Type="http://schemas.openxmlformats.org/officeDocument/2006/relationships/image" Target="../media/image11.png"/><Relationship Id="rId17" Type="http://schemas.openxmlformats.org/officeDocument/2006/relationships/image" Target="../media/image12.png"/><Relationship Id="rId18" Type="http://schemas.openxmlformats.org/officeDocument/2006/relationships/hyperlink" Target="https://thevisualnonglossary.com/backend_vng/public/qr/10" TargetMode="External"/><Relationship Id="rId19" Type="http://schemas.openxmlformats.org/officeDocument/2006/relationships/image" Target="../media/image13.png"/><Relationship Id="rId20" Type="http://schemas.openxmlformats.org/officeDocument/2006/relationships/image" Target="../media/image14.png"/><Relationship Id="rId21" Type="http://schemas.openxmlformats.org/officeDocument/2006/relationships/hyperlink" Target="https://thevisualnonglossary.com/backend_vng/public/qr/11" TargetMode="External"/><Relationship Id="rId22" Type="http://schemas.openxmlformats.org/officeDocument/2006/relationships/image" Target="../media/image15.png"/><Relationship Id="rId23" Type="http://schemas.openxmlformats.org/officeDocument/2006/relationships/image" Target="../media/image16.png"/><Relationship Id="rId24" Type="http://schemas.openxmlformats.org/officeDocument/2006/relationships/hyperlink" Target="https://thevisualnonglossary.com/backend_vng/public/qr/12" TargetMode="External"/><Relationship Id="rId25" Type="http://schemas.openxmlformats.org/officeDocument/2006/relationships/image" Target="../media/image17.png"/><Relationship Id="rId26" Type="http://schemas.openxmlformats.org/officeDocument/2006/relationships/image" Target="../media/image18.png"/><Relationship Id="rId27" Type="http://schemas.openxmlformats.org/officeDocument/2006/relationships/hyperlink" Target="https://thevisualnonglossary.com/backend_vng/public/qr/13" TargetMode="External"/><Relationship Id="rId28" Type="http://schemas.openxmlformats.org/officeDocument/2006/relationships/image" Target="../media/image19.png"/><Relationship Id="rId29" Type="http://schemas.openxmlformats.org/officeDocument/2006/relationships/image" Target="../media/image20.png"/><Relationship Id="rId30" Type="http://schemas.openxmlformats.org/officeDocument/2006/relationships/hyperlink" Target="https://thevisualnonglossary.com/backend_vng/public/qr/14" TargetMode="External"/><Relationship Id="rId31" Type="http://schemas.openxmlformats.org/officeDocument/2006/relationships/notesSlide" Target="../notesSlides/notesSlide1.xml"/><Relationship Id="rId32" Type="http://schemas.openxmlformats.org/officeDocument/2006/relationships/slide" Target="slide2.xml"/><Relationship Id="rId33" Type="http://schemas.openxmlformats.org/officeDocument/2006/relationships/slide" Target="slide5.xml"/><Relationship Id="rId34" Type="http://schemas.openxmlformats.org/officeDocument/2006/relationships/slide" Target="slide6.xml"/><Relationship Id="rId35" Type="http://schemas.openxmlformats.org/officeDocument/2006/relationships/slide" Target="slide7.xml"/><Relationship Id="rId36" Type="http://schemas.openxmlformats.org/officeDocument/2006/relationships/slide" Target="slide8.xml"/><Relationship Id="rId37" Type="http://schemas.openxmlformats.org/officeDocument/2006/relationships/slide" Target="slide11.xml"/><Relationship Id="rId38" Type="http://schemas.openxmlformats.org/officeDocument/2006/relationships/slide" Target="slide12.xml"/><Relationship Id="rId39" Type="http://schemas.openxmlformats.org/officeDocument/2006/relationships/slide" Target="slide13.xml"/><Relationship Id="rId40" Type="http://schemas.openxmlformats.org/officeDocument/2006/relationships/slide" Target="slide26.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image" Target="../media/image59.png"/><Relationship Id="rId5" Type="http://schemas.openxmlformats.org/officeDocument/2006/relationships/image" Target="../media/image26.png"/><Relationship Id="rId6" Type="http://schemas.openxmlformats.org/officeDocument/2006/relationships/image" Target="../media/image27.png"/><Relationship Id="rId7" Type="http://schemas.openxmlformats.org/officeDocument/2006/relationships/image" Target="../media/image28.png"/><Relationship Id="rId8" Type="http://schemas.openxmlformats.org/officeDocument/2006/relationships/image" Target="../media/image29.png"/><Relationship Id="rId9" Type="http://schemas.openxmlformats.org/officeDocument/2006/relationships/image" Target="../media/image33.png"/><Relationship Id="rId10" Type="http://schemas.openxmlformats.org/officeDocument/2006/relationships/image" Target="../media/image34.png"/><Relationship Id="rId11" Type="http://schemas.openxmlformats.org/officeDocument/2006/relationships/image" Target="../media/image35.png"/><Relationship Id="rId12" Type="http://schemas.openxmlformats.org/officeDocument/2006/relationships/image" Target="../media/image36.png"/><Relationship Id="rId13" Type="http://schemas.openxmlformats.org/officeDocument/2006/relationships/image" Target="../media/image37.png"/><Relationship Id="rId14" Type="http://schemas.openxmlformats.org/officeDocument/2006/relationships/image" Target="../media/image38.png"/><Relationship Id="rId15" Type="http://schemas.openxmlformats.org/officeDocument/2006/relationships/image" Target="../media/image39.png"/><Relationship Id="rId16" Type="http://schemas.openxmlformats.org/officeDocument/2006/relationships/image" Target="../media/image40.png"/><Relationship Id="rId17" Type="http://schemas.openxmlformats.org/officeDocument/2006/relationships/image" Target="../media/image30.png"/><Relationship Id="rId18" Type="http://schemas.openxmlformats.org/officeDocument/2006/relationships/image" Target="../media/image31.png"/><Relationship Id="rId19" Type="http://schemas.openxmlformats.org/officeDocument/2006/relationships/image" Target="../media/image32.png"/><Relationship Id="rId20" Type="http://schemas.openxmlformats.org/officeDocument/2006/relationships/image" Target="../media/image52.png"/><Relationship Id="rId21" Type="http://schemas.openxmlformats.org/officeDocument/2006/relationships/image" Target="../media/image53.png"/><Relationship Id="rId22" Type="http://schemas.openxmlformats.org/officeDocument/2006/relationships/image" Target="../media/image54.png"/><Relationship Id="rId23" Type="http://schemas.openxmlformats.org/officeDocument/2006/relationships/image" Target="../media/image55.png"/><Relationship Id="rId2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image" Target="../media/image49.png"/><Relationship Id="rId5" Type="http://schemas.openxmlformats.org/officeDocument/2006/relationships/image" Target="../media/image60.png"/><Relationship Id="rId6" Type="http://schemas.openxmlformats.org/officeDocument/2006/relationships/image" Target="../media/image61.png"/><Relationship Id="rId7" Type="http://schemas.openxmlformats.org/officeDocument/2006/relationships/image" Target="../media/image62.png"/><Relationship Id="rId8" Type="http://schemas.openxmlformats.org/officeDocument/2006/relationships/image" Target="../media/image26.png"/><Relationship Id="rId9" Type="http://schemas.openxmlformats.org/officeDocument/2006/relationships/image" Target="../media/image27.png"/><Relationship Id="rId10" Type="http://schemas.openxmlformats.org/officeDocument/2006/relationships/image" Target="../media/image28.png"/><Relationship Id="rId11" Type="http://schemas.openxmlformats.org/officeDocument/2006/relationships/image" Target="../media/image29.png"/><Relationship Id="rId12" Type="http://schemas.openxmlformats.org/officeDocument/2006/relationships/image" Target="../media/image33.png"/><Relationship Id="rId13" Type="http://schemas.openxmlformats.org/officeDocument/2006/relationships/image" Target="../media/image34.png"/><Relationship Id="rId14" Type="http://schemas.openxmlformats.org/officeDocument/2006/relationships/image" Target="../media/image35.png"/><Relationship Id="rId15" Type="http://schemas.openxmlformats.org/officeDocument/2006/relationships/image" Target="../media/image36.png"/><Relationship Id="rId16" Type="http://schemas.openxmlformats.org/officeDocument/2006/relationships/image" Target="../media/image37.png"/><Relationship Id="rId17" Type="http://schemas.openxmlformats.org/officeDocument/2006/relationships/image" Target="../media/image38.png"/><Relationship Id="rId18" Type="http://schemas.openxmlformats.org/officeDocument/2006/relationships/image" Target="../media/image39.png"/><Relationship Id="rId19" Type="http://schemas.openxmlformats.org/officeDocument/2006/relationships/image" Target="../media/image40.png"/><Relationship Id="rId20" Type="http://schemas.openxmlformats.org/officeDocument/2006/relationships/image" Target="../media/image30.png"/><Relationship Id="rId21" Type="http://schemas.openxmlformats.org/officeDocument/2006/relationships/image" Target="../media/image31.png"/><Relationship Id="rId22" Type="http://schemas.openxmlformats.org/officeDocument/2006/relationships/image" Target="../media/image32.png"/><Relationship Id="rId23" Type="http://schemas.openxmlformats.org/officeDocument/2006/relationships/image" Target="../media/image59.png"/><Relationship Id="rId24" Type="http://schemas.openxmlformats.org/officeDocument/2006/relationships/image" Target="../media/image22.png"/><Relationship Id="rId25"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notesSlide" Target="../notesSlides/notesSlide12.xml"/><Relationship Id="rId5" Type="http://schemas.openxmlformats.org/officeDocument/2006/relationships/image" Target="../media/image22.png"/><Relationship Id="rId6" Type="http://schemas.openxmlformats.org/officeDocument/2006/relationships/image" Target="../media/image26.png"/><Relationship Id="rId7" Type="http://schemas.openxmlformats.org/officeDocument/2006/relationships/image" Target="../media/image27.png"/><Relationship Id="rId8" Type="http://schemas.openxmlformats.org/officeDocument/2006/relationships/image" Target="../media/image28.png"/><Relationship Id="rId9" Type="http://schemas.openxmlformats.org/officeDocument/2006/relationships/image" Target="../media/image29.png"/><Relationship Id="rId10" Type="http://schemas.openxmlformats.org/officeDocument/2006/relationships/image" Target="../media/image33.png"/><Relationship Id="rId11" Type="http://schemas.openxmlformats.org/officeDocument/2006/relationships/image" Target="../media/image34.png"/><Relationship Id="rId12" Type="http://schemas.openxmlformats.org/officeDocument/2006/relationships/image" Target="../media/image35.png"/><Relationship Id="rId13" Type="http://schemas.openxmlformats.org/officeDocument/2006/relationships/image" Target="../media/image36.png"/><Relationship Id="rId14" Type="http://schemas.openxmlformats.org/officeDocument/2006/relationships/image" Target="../media/image37.png"/><Relationship Id="rId15" Type="http://schemas.openxmlformats.org/officeDocument/2006/relationships/image" Target="../media/image38.png"/><Relationship Id="rId16" Type="http://schemas.openxmlformats.org/officeDocument/2006/relationships/image" Target="../media/image39.png"/><Relationship Id="rId17" Type="http://schemas.openxmlformats.org/officeDocument/2006/relationships/image" Target="../media/image40.png"/><Relationship Id="rId18" Type="http://schemas.openxmlformats.org/officeDocument/2006/relationships/image" Target="../media/image30.png"/><Relationship Id="rId19" Type="http://schemas.openxmlformats.org/officeDocument/2006/relationships/image" Target="../media/image31.png"/><Relationship Id="rId20" Type="http://schemas.openxmlformats.org/officeDocument/2006/relationships/image" Target="../media/image32.png"/><Relationship Id="rId21" Type="http://schemas.openxmlformats.org/officeDocument/2006/relationships/image" Target="../media/image63.png"/><Relationship Id="rId22" Type="http://schemas.openxmlformats.org/officeDocument/2006/relationships/image" Target="../media/image64.png"/><Relationship Id="rId23" Type="http://schemas.openxmlformats.org/officeDocument/2006/relationships/image" Target="../media/image65.png"/><Relationship Id="rId24" Type="http://schemas.openxmlformats.org/officeDocument/2006/relationships/image" Target="../media/image6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notesSlide" Target="../notesSlides/notesSlide13.xml"/><Relationship Id="rId5" Type="http://schemas.openxmlformats.org/officeDocument/2006/relationships/slide" Target="slide14.xml"/><Relationship Id="rId6" Type="http://schemas.openxmlformats.org/officeDocument/2006/relationships/slide" Target="slide16.xml"/><Relationship Id="rId7" Type="http://schemas.openxmlformats.org/officeDocument/2006/relationships/slide" Target="slide17.xml"/><Relationship Id="rId8" Type="http://schemas.openxmlformats.org/officeDocument/2006/relationships/slide" Target="slide18.xml"/><Relationship Id="rId9" Type="http://schemas.openxmlformats.org/officeDocument/2006/relationships/slide" Target="slide22.xml"/><Relationship Id="rId10" Type="http://schemas.openxmlformats.org/officeDocument/2006/relationships/slide" Target="slide23.xml"/><Relationship Id="rId11" Type="http://schemas.openxmlformats.org/officeDocument/2006/relationships/slide" Target="slide2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2.png"/><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67.png"/><Relationship Id="rId6" Type="http://schemas.openxmlformats.org/officeDocument/2006/relationships/image" Target="../media/image32.png"/><Relationship Id="rId7"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2.png"/><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67.png"/><Relationship Id="rId6" Type="http://schemas.openxmlformats.org/officeDocument/2006/relationships/image" Target="../media/image32.png"/><Relationship Id="rId7"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2.png"/><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32.png"/><Relationship Id="rId6" Type="http://schemas.openxmlformats.org/officeDocument/2006/relationships/image" Target="../media/image68.png"/><Relationship Id="rId7"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9.png"/><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32.png"/><Relationship Id="rId6" Type="http://schemas.openxmlformats.org/officeDocument/2006/relationships/image" Target="../media/image33.png"/><Relationship Id="rId7"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2.png"/><Relationship Id="rId3" Type="http://schemas.openxmlformats.org/officeDocument/2006/relationships/image" Target="../media/image26.png"/><Relationship Id="rId4" Type="http://schemas.openxmlformats.org/officeDocument/2006/relationships/image" Target="../media/image27.png"/><Relationship Id="rId5" Type="http://schemas.openxmlformats.org/officeDocument/2006/relationships/image" Target="../media/image28.png"/><Relationship Id="rId6" Type="http://schemas.openxmlformats.org/officeDocument/2006/relationships/image" Target="../media/image29.png"/><Relationship Id="rId7" Type="http://schemas.openxmlformats.org/officeDocument/2006/relationships/image" Target="../media/image33.png"/><Relationship Id="rId8" Type="http://schemas.openxmlformats.org/officeDocument/2006/relationships/image" Target="../media/image34.png"/><Relationship Id="rId9" Type="http://schemas.openxmlformats.org/officeDocument/2006/relationships/image" Target="../media/image35.png"/><Relationship Id="rId10" Type="http://schemas.openxmlformats.org/officeDocument/2006/relationships/image" Target="../media/image36.png"/><Relationship Id="rId11" Type="http://schemas.openxmlformats.org/officeDocument/2006/relationships/image" Target="../media/image37.png"/><Relationship Id="rId12" Type="http://schemas.openxmlformats.org/officeDocument/2006/relationships/image" Target="../media/image38.png"/><Relationship Id="rId13" Type="http://schemas.openxmlformats.org/officeDocument/2006/relationships/image" Target="../media/image39.png"/><Relationship Id="rId14" Type="http://schemas.openxmlformats.org/officeDocument/2006/relationships/image" Target="../media/image40.png"/><Relationship Id="rId15" Type="http://schemas.openxmlformats.org/officeDocument/2006/relationships/image" Target="../media/image30.png"/><Relationship Id="rId16" Type="http://schemas.openxmlformats.org/officeDocument/2006/relationships/image" Target="../media/image31.png"/><Relationship Id="rId17" Type="http://schemas.openxmlformats.org/officeDocument/2006/relationships/image" Target="../media/image32.png"/><Relationship Id="rId18" Type="http://schemas.openxmlformats.org/officeDocument/2006/relationships/image" Target="../media/image70.png"/><Relationship Id="rId19" Type="http://schemas.openxmlformats.org/officeDocument/2006/relationships/image" Target="../media/image71.png"/><Relationship Id="rId20" Type="http://schemas.openxmlformats.org/officeDocument/2006/relationships/image" Target="../media/image72.png"/><Relationship Id="rId21" Type="http://schemas.openxmlformats.org/officeDocument/2006/relationships/image" Target="../media/image73.png"/><Relationship Id="rId22" Type="http://schemas.openxmlformats.org/officeDocument/2006/relationships/image" Target="../media/image1.png"/><Relationship Id="rId23" Type="http://schemas.openxmlformats.org/officeDocument/2006/relationships/image" Target="../media/image2.png"/><Relationship Id="rId2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2.png"/><Relationship Id="rId3" Type="http://schemas.openxmlformats.org/officeDocument/2006/relationships/image" Target="../media/image26.png"/><Relationship Id="rId4" Type="http://schemas.openxmlformats.org/officeDocument/2006/relationships/image" Target="../media/image27.png"/><Relationship Id="rId5" Type="http://schemas.openxmlformats.org/officeDocument/2006/relationships/image" Target="../media/image28.png"/><Relationship Id="rId6" Type="http://schemas.openxmlformats.org/officeDocument/2006/relationships/image" Target="../media/image29.png"/><Relationship Id="rId7" Type="http://schemas.openxmlformats.org/officeDocument/2006/relationships/image" Target="../media/image33.png"/><Relationship Id="rId8" Type="http://schemas.openxmlformats.org/officeDocument/2006/relationships/image" Target="../media/image34.png"/><Relationship Id="rId9" Type="http://schemas.openxmlformats.org/officeDocument/2006/relationships/image" Target="../media/image35.png"/><Relationship Id="rId10" Type="http://schemas.openxmlformats.org/officeDocument/2006/relationships/image" Target="../media/image36.png"/><Relationship Id="rId11" Type="http://schemas.openxmlformats.org/officeDocument/2006/relationships/image" Target="../media/image37.png"/><Relationship Id="rId12" Type="http://schemas.openxmlformats.org/officeDocument/2006/relationships/image" Target="../media/image38.png"/><Relationship Id="rId13" Type="http://schemas.openxmlformats.org/officeDocument/2006/relationships/image" Target="../media/image39.png"/><Relationship Id="rId14" Type="http://schemas.openxmlformats.org/officeDocument/2006/relationships/image" Target="../media/image40.png"/><Relationship Id="rId15" Type="http://schemas.openxmlformats.org/officeDocument/2006/relationships/image" Target="../media/image30.png"/><Relationship Id="rId16" Type="http://schemas.openxmlformats.org/officeDocument/2006/relationships/image" Target="../media/image31.png"/><Relationship Id="rId17" Type="http://schemas.openxmlformats.org/officeDocument/2006/relationships/image" Target="../media/image32.png"/><Relationship Id="rId18" Type="http://schemas.openxmlformats.org/officeDocument/2006/relationships/image" Target="../media/image70.png"/><Relationship Id="rId19" Type="http://schemas.openxmlformats.org/officeDocument/2006/relationships/image" Target="../media/image71.png"/><Relationship Id="rId20" Type="http://schemas.openxmlformats.org/officeDocument/2006/relationships/image" Target="../media/image72.png"/><Relationship Id="rId21" Type="http://schemas.openxmlformats.org/officeDocument/2006/relationships/image" Target="../media/image73.png"/><Relationship Id="rId22" Type="http://schemas.openxmlformats.org/officeDocument/2006/relationships/image" Target="../media/image1.png"/><Relationship Id="rId23" Type="http://schemas.openxmlformats.org/officeDocument/2006/relationships/image" Target="../media/image2.png"/><Relationship Id="rId2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image" Target="../media/image21.png"/><Relationship Id="rId5" Type="http://schemas.openxmlformats.org/officeDocument/2006/relationships/image" Target="../media/image22.png"/><Relationship Id="rId6" Type="http://schemas.openxmlformats.org/officeDocument/2006/relationships/image" Target="../media/image23.png"/><Relationship Id="rId7" Type="http://schemas.openxmlformats.org/officeDocument/2006/relationships/image" Target="../media/image24.png"/><Relationship Id="rId8" Type="http://schemas.openxmlformats.org/officeDocument/2006/relationships/hyperlink" Target="https://thevisualnonglossary.com/backend_vng/public/qr/15" TargetMode="External"/><Relationship Id="rId9" Type="http://schemas.openxmlformats.org/officeDocument/2006/relationships/image" Target="../media/image25.png"/><Relationship Id="rId10"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2.png"/><Relationship Id="rId3" Type="http://schemas.openxmlformats.org/officeDocument/2006/relationships/image" Target="../media/image32.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2.png"/><Relationship Id="rId3" Type="http://schemas.openxmlformats.org/officeDocument/2006/relationships/image" Target="../media/image26.png"/><Relationship Id="rId4" Type="http://schemas.openxmlformats.org/officeDocument/2006/relationships/image" Target="../media/image27.png"/><Relationship Id="rId5" Type="http://schemas.openxmlformats.org/officeDocument/2006/relationships/image" Target="../media/image28.png"/><Relationship Id="rId6" Type="http://schemas.openxmlformats.org/officeDocument/2006/relationships/image" Target="../media/image29.png"/><Relationship Id="rId7" Type="http://schemas.openxmlformats.org/officeDocument/2006/relationships/image" Target="../media/image33.png"/><Relationship Id="rId8" Type="http://schemas.openxmlformats.org/officeDocument/2006/relationships/image" Target="../media/image34.png"/><Relationship Id="rId9" Type="http://schemas.openxmlformats.org/officeDocument/2006/relationships/image" Target="../media/image35.png"/><Relationship Id="rId10" Type="http://schemas.openxmlformats.org/officeDocument/2006/relationships/image" Target="../media/image36.png"/><Relationship Id="rId11" Type="http://schemas.openxmlformats.org/officeDocument/2006/relationships/image" Target="../media/image37.png"/><Relationship Id="rId12" Type="http://schemas.openxmlformats.org/officeDocument/2006/relationships/image" Target="../media/image38.png"/><Relationship Id="rId13" Type="http://schemas.openxmlformats.org/officeDocument/2006/relationships/image" Target="../media/image39.png"/><Relationship Id="rId14" Type="http://schemas.openxmlformats.org/officeDocument/2006/relationships/image" Target="../media/image40.png"/><Relationship Id="rId15" Type="http://schemas.openxmlformats.org/officeDocument/2006/relationships/image" Target="../media/image30.png"/><Relationship Id="rId16" Type="http://schemas.openxmlformats.org/officeDocument/2006/relationships/image" Target="../media/image31.png"/><Relationship Id="rId17" Type="http://schemas.openxmlformats.org/officeDocument/2006/relationships/image" Target="../media/image32.png"/><Relationship Id="rId18" Type="http://schemas.openxmlformats.org/officeDocument/2006/relationships/image" Target="../media/image70.png"/><Relationship Id="rId19" Type="http://schemas.openxmlformats.org/officeDocument/2006/relationships/image" Target="../media/image71.png"/><Relationship Id="rId20" Type="http://schemas.openxmlformats.org/officeDocument/2006/relationships/image" Target="../media/image72.png"/><Relationship Id="rId21" Type="http://schemas.openxmlformats.org/officeDocument/2006/relationships/image" Target="../media/image73.png"/><Relationship Id="rId22" Type="http://schemas.openxmlformats.org/officeDocument/2006/relationships/image" Target="../media/image1.png"/><Relationship Id="rId23" Type="http://schemas.openxmlformats.org/officeDocument/2006/relationships/image" Target="../media/image2.png"/><Relationship Id="rId2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6.png"/><Relationship Id="rId3" Type="http://schemas.openxmlformats.org/officeDocument/2006/relationships/image" Target="../media/image33.png"/><Relationship Id="rId4" Type="http://schemas.openxmlformats.org/officeDocument/2006/relationships/image" Target="../media/image32.png"/><Relationship Id="rId5" Type="http://schemas.openxmlformats.org/officeDocument/2006/relationships/image" Target="../media/image1.png"/><Relationship Id="rId6" Type="http://schemas.openxmlformats.org/officeDocument/2006/relationships/image" Target="../media/image2.png"/><Relationship Id="rId7" Type="http://schemas.openxmlformats.org/officeDocument/2006/relationships/notesSlide" Target="../notesSlides/notesSlide22.xml"/><Relationship Id="rId8" Type="http://schemas.openxmlformats.org/officeDocument/2006/relationships/image" Target="../media/image74.png"/><Relationship Id="rId9" Type="http://schemas.openxmlformats.org/officeDocument/2006/relationships/image" Target="../media/image57.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2.png"/><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32.png"/><Relationship Id="rId6"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2.png"/><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32.png"/><Relationship Id="rId6"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2.png"/><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32.png"/><Relationship Id="rId6"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6.png"/><Relationship Id="rId3" Type="http://schemas.openxmlformats.org/officeDocument/2006/relationships/image" Target="../media/image75.png"/><Relationship Id="rId4" Type="http://schemas.openxmlformats.org/officeDocument/2006/relationships/image" Target="../media/image76.png"/><Relationship Id="rId5"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7.png"/><Relationship Id="rId3" Type="http://schemas.openxmlformats.org/officeDocument/2006/relationships/image" Target="../media/image75.png"/><Relationship Id="rId4" Type="http://schemas.openxmlformats.org/officeDocument/2006/relationships/image" Target="../media/image76.png"/><Relationship Id="rId5" Type="http://schemas.openxmlformats.org/officeDocument/2006/relationships/notesSlide" Target="../notesSlides/notesSlide2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image" Target="../media/image26.png"/><Relationship Id="rId5" Type="http://schemas.openxmlformats.org/officeDocument/2006/relationships/image" Target="../media/image27.png"/><Relationship Id="rId6" Type="http://schemas.openxmlformats.org/officeDocument/2006/relationships/image" Target="../media/image28.png"/><Relationship Id="rId7" Type="http://schemas.openxmlformats.org/officeDocument/2006/relationships/image" Target="../media/image29.png"/><Relationship Id="rId8" Type="http://schemas.openxmlformats.org/officeDocument/2006/relationships/image" Target="../media/image30.png"/><Relationship Id="rId9" Type="http://schemas.openxmlformats.org/officeDocument/2006/relationships/image" Target="../media/image31.png"/><Relationship Id="rId10" Type="http://schemas.openxmlformats.org/officeDocument/2006/relationships/image" Target="../media/image32.png"/><Relationship Id="rId11" Type="http://schemas.openxmlformats.org/officeDocument/2006/relationships/image" Target="../media/image33.png"/><Relationship Id="rId12" Type="http://schemas.openxmlformats.org/officeDocument/2006/relationships/image" Target="../media/image34.png"/><Relationship Id="rId13" Type="http://schemas.openxmlformats.org/officeDocument/2006/relationships/image" Target="../media/image35.png"/><Relationship Id="rId14" Type="http://schemas.openxmlformats.org/officeDocument/2006/relationships/image" Target="../media/image36.png"/><Relationship Id="rId15" Type="http://schemas.openxmlformats.org/officeDocument/2006/relationships/image" Target="../media/image37.png"/><Relationship Id="rId16" Type="http://schemas.openxmlformats.org/officeDocument/2006/relationships/image" Target="../media/image38.png"/><Relationship Id="rId17" Type="http://schemas.openxmlformats.org/officeDocument/2006/relationships/image" Target="../media/image39.png"/><Relationship Id="rId18" Type="http://schemas.openxmlformats.org/officeDocument/2006/relationships/image" Target="../media/image40.png"/><Relationship Id="rId19"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1.png"/><Relationship Id="rId3" Type="http://schemas.openxmlformats.org/officeDocument/2006/relationships/image" Target="../media/image30.png"/><Relationship Id="rId4" Type="http://schemas.openxmlformats.org/officeDocument/2006/relationships/image" Target="../media/image42.png"/><Relationship Id="rId5" Type="http://schemas.openxmlformats.org/officeDocument/2006/relationships/image" Target="../media/image43.png"/><Relationship Id="rId6" Type="http://schemas.openxmlformats.org/officeDocument/2006/relationships/image" Target="../media/image44.png"/><Relationship Id="rId7" Type="http://schemas.openxmlformats.org/officeDocument/2006/relationships/image" Target="../media/image2.png"/><Relationship Id="rId8" Type="http://schemas.openxmlformats.org/officeDocument/2006/relationships/image" Target="../media/image1.png"/><Relationship Id="rId9" Type="http://schemas.openxmlformats.org/officeDocument/2006/relationships/image" Target="../media/image45.png"/><Relationship Id="rId10" Type="http://schemas.openxmlformats.org/officeDocument/2006/relationships/image" Target="../media/image46.png"/><Relationship Id="rId11" Type="http://schemas.openxmlformats.org/officeDocument/2006/relationships/image" Target="../media/image47.png"/><Relationship Id="rId12" Type="http://schemas.openxmlformats.org/officeDocument/2006/relationships/image" Target="../media/image48.png"/><Relationship Id="rId13"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 Id="rId3" Type="http://schemas.openxmlformats.org/officeDocument/2006/relationships/image" Target="../media/image49.png"/><Relationship Id="rId4" Type="http://schemas.openxmlformats.org/officeDocument/2006/relationships/image" Target="../media/image44.png"/><Relationship Id="rId5" Type="http://schemas.openxmlformats.org/officeDocument/2006/relationships/image" Target="../media/image32.png"/><Relationship Id="rId6" Type="http://schemas.openxmlformats.org/officeDocument/2006/relationships/image" Target="../media/image50.png"/><Relationship Id="rId7" Type="http://schemas.openxmlformats.org/officeDocument/2006/relationships/image" Target="../media/image51.png"/><Relationship Id="rId8" Type="http://schemas.openxmlformats.org/officeDocument/2006/relationships/image" Target="../media/image2.png"/><Relationship Id="rId9" Type="http://schemas.openxmlformats.org/officeDocument/2006/relationships/image" Target="../media/image22.png"/><Relationship Id="rId10"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6.png"/><Relationship Id="rId3" Type="http://schemas.openxmlformats.org/officeDocument/2006/relationships/image" Target="../media/image27.png"/><Relationship Id="rId4" Type="http://schemas.openxmlformats.org/officeDocument/2006/relationships/image" Target="../media/image28.png"/><Relationship Id="rId5" Type="http://schemas.openxmlformats.org/officeDocument/2006/relationships/image" Target="../media/image29.png"/><Relationship Id="rId6" Type="http://schemas.openxmlformats.org/officeDocument/2006/relationships/image" Target="../media/image33.png"/><Relationship Id="rId7" Type="http://schemas.openxmlformats.org/officeDocument/2006/relationships/image" Target="../media/image34.png"/><Relationship Id="rId8" Type="http://schemas.openxmlformats.org/officeDocument/2006/relationships/image" Target="../media/image35.png"/><Relationship Id="rId9" Type="http://schemas.openxmlformats.org/officeDocument/2006/relationships/image" Target="../media/image36.png"/><Relationship Id="rId10" Type="http://schemas.openxmlformats.org/officeDocument/2006/relationships/image" Target="../media/image37.png"/><Relationship Id="rId11" Type="http://schemas.openxmlformats.org/officeDocument/2006/relationships/image" Target="../media/image38.png"/><Relationship Id="rId12" Type="http://schemas.openxmlformats.org/officeDocument/2006/relationships/image" Target="../media/image39.png"/><Relationship Id="rId13" Type="http://schemas.openxmlformats.org/officeDocument/2006/relationships/image" Target="../media/image40.png"/><Relationship Id="rId14" Type="http://schemas.openxmlformats.org/officeDocument/2006/relationships/image" Target="../media/image30.png"/><Relationship Id="rId15" Type="http://schemas.openxmlformats.org/officeDocument/2006/relationships/image" Target="../media/image31.png"/><Relationship Id="rId16" Type="http://schemas.openxmlformats.org/officeDocument/2006/relationships/image" Target="../media/image32.png"/><Relationship Id="rId17" Type="http://schemas.openxmlformats.org/officeDocument/2006/relationships/image" Target="../media/image52.png"/><Relationship Id="rId18" Type="http://schemas.openxmlformats.org/officeDocument/2006/relationships/image" Target="../media/image53.png"/><Relationship Id="rId19" Type="http://schemas.openxmlformats.org/officeDocument/2006/relationships/image" Target="../media/image54.png"/><Relationship Id="rId20" Type="http://schemas.openxmlformats.org/officeDocument/2006/relationships/image" Target="../media/image55.png"/><Relationship Id="rId21" Type="http://schemas.openxmlformats.org/officeDocument/2006/relationships/image" Target="../media/image1.png"/><Relationship Id="rId22" Type="http://schemas.openxmlformats.org/officeDocument/2006/relationships/image" Target="../media/image2.png"/><Relationship Id="rId23" Type="http://schemas.openxmlformats.org/officeDocument/2006/relationships/image" Target="../media/image56.png"/><Relationship Id="rId24" Type="http://schemas.openxmlformats.org/officeDocument/2006/relationships/image" Target="../media/image57.png"/><Relationship Id="rId25"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 Id="rId3" Type="http://schemas.openxmlformats.org/officeDocument/2006/relationships/image" Target="../media/image22.png"/><Relationship Id="rId4" Type="http://schemas.openxmlformats.org/officeDocument/2006/relationships/image" Target="../media/image26.png"/><Relationship Id="rId5" Type="http://schemas.openxmlformats.org/officeDocument/2006/relationships/image" Target="../media/image27.png"/><Relationship Id="rId6" Type="http://schemas.openxmlformats.org/officeDocument/2006/relationships/image" Target="../media/image28.png"/><Relationship Id="rId7" Type="http://schemas.openxmlformats.org/officeDocument/2006/relationships/image" Target="../media/image29.png"/><Relationship Id="rId8" Type="http://schemas.openxmlformats.org/officeDocument/2006/relationships/image" Target="../media/image33.png"/><Relationship Id="rId9" Type="http://schemas.openxmlformats.org/officeDocument/2006/relationships/image" Target="../media/image34.png"/><Relationship Id="rId10" Type="http://schemas.openxmlformats.org/officeDocument/2006/relationships/image" Target="../media/image35.png"/><Relationship Id="rId11" Type="http://schemas.openxmlformats.org/officeDocument/2006/relationships/image" Target="../media/image36.png"/><Relationship Id="rId12" Type="http://schemas.openxmlformats.org/officeDocument/2006/relationships/image" Target="../media/image37.png"/><Relationship Id="rId13" Type="http://schemas.openxmlformats.org/officeDocument/2006/relationships/image" Target="../media/image38.png"/><Relationship Id="rId14" Type="http://schemas.openxmlformats.org/officeDocument/2006/relationships/image" Target="../media/image39.png"/><Relationship Id="rId15" Type="http://schemas.openxmlformats.org/officeDocument/2006/relationships/image" Target="../media/image40.png"/><Relationship Id="rId16" Type="http://schemas.openxmlformats.org/officeDocument/2006/relationships/image" Target="../media/image30.png"/><Relationship Id="rId17" Type="http://schemas.openxmlformats.org/officeDocument/2006/relationships/image" Target="../media/image31.png"/><Relationship Id="rId18" Type="http://schemas.openxmlformats.org/officeDocument/2006/relationships/image" Target="../media/image32.png"/><Relationship Id="rId19" Type="http://schemas.openxmlformats.org/officeDocument/2006/relationships/image" Target="../media/image52.png"/><Relationship Id="rId20" Type="http://schemas.openxmlformats.org/officeDocument/2006/relationships/image" Target="../media/image53.png"/><Relationship Id="rId21" Type="http://schemas.openxmlformats.org/officeDocument/2006/relationships/image" Target="../media/image54.png"/><Relationship Id="rId22" Type="http://schemas.openxmlformats.org/officeDocument/2006/relationships/image" Target="../media/image55.png"/><Relationship Id="rId23" Type="http://schemas.openxmlformats.org/officeDocument/2006/relationships/notesSlide" Target="../notesSlides/notesSlide7.xml"/><Relationship Id="rId24" Type="http://schemas.openxmlformats.org/officeDocument/2006/relationships/image" Target="../media/image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2.png"/><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58.png"/><Relationship Id="rId6" Type="http://schemas.openxmlformats.org/officeDocument/2006/relationships/hyperlink" Target="https://thevisualnonglossary.com/subjects/reading_passages/download_pdf.php?code=S8243" TargetMode="External"/><Relationship Id="rId7" Type="http://schemas.openxmlformats.org/officeDocument/2006/relationships/hyperlink" Target="https://thevisualnonglossary.com/subjects/visual_landing.php?code=S8243&amp;open=player" TargetMode="External"/><Relationship Id="rId8"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image" Target="../media/image22.png"/><Relationship Id="rId5" Type="http://schemas.openxmlformats.org/officeDocument/2006/relationships/image" Target="../media/image26.png"/><Relationship Id="rId6" Type="http://schemas.openxmlformats.org/officeDocument/2006/relationships/image" Target="../media/image27.png"/><Relationship Id="rId7" Type="http://schemas.openxmlformats.org/officeDocument/2006/relationships/image" Target="../media/image28.png"/><Relationship Id="rId8" Type="http://schemas.openxmlformats.org/officeDocument/2006/relationships/image" Target="../media/image29.png"/><Relationship Id="rId9" Type="http://schemas.openxmlformats.org/officeDocument/2006/relationships/image" Target="../media/image33.png"/><Relationship Id="rId10" Type="http://schemas.openxmlformats.org/officeDocument/2006/relationships/image" Target="../media/image34.png"/><Relationship Id="rId11" Type="http://schemas.openxmlformats.org/officeDocument/2006/relationships/image" Target="../media/image35.png"/><Relationship Id="rId12" Type="http://schemas.openxmlformats.org/officeDocument/2006/relationships/image" Target="../media/image36.png"/><Relationship Id="rId13" Type="http://schemas.openxmlformats.org/officeDocument/2006/relationships/image" Target="../media/image37.png"/><Relationship Id="rId14" Type="http://schemas.openxmlformats.org/officeDocument/2006/relationships/image" Target="../media/image38.png"/><Relationship Id="rId15" Type="http://schemas.openxmlformats.org/officeDocument/2006/relationships/image" Target="../media/image39.png"/><Relationship Id="rId16" Type="http://schemas.openxmlformats.org/officeDocument/2006/relationships/image" Target="../media/image40.png"/><Relationship Id="rId17" Type="http://schemas.openxmlformats.org/officeDocument/2006/relationships/image" Target="../media/image30.png"/><Relationship Id="rId18" Type="http://schemas.openxmlformats.org/officeDocument/2006/relationships/image" Target="../media/image31.png"/><Relationship Id="rId19" Type="http://schemas.openxmlformats.org/officeDocument/2006/relationships/image" Target="../media/image32.png"/><Relationship Id="rId20" Type="http://schemas.openxmlformats.org/officeDocument/2006/relationships/image" Target="../media/image52.png"/><Relationship Id="rId21" Type="http://schemas.openxmlformats.org/officeDocument/2006/relationships/image" Target="../media/image53.png"/><Relationship Id="rId22" Type="http://schemas.openxmlformats.org/officeDocument/2006/relationships/image" Target="../media/image54.png"/><Relationship Id="rId23" Type="http://schemas.openxmlformats.org/officeDocument/2006/relationships/image" Target="../media/image55.png"/><Relationship Id="rId24" Type="http://schemas.openxmlformats.org/officeDocument/2006/relationships/notesSlide" Target="../notesSlides/notesSlide9.xml"/></Relationships>
</file>

<file path=ppt/slides/slide1.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6547104"/>
            <a:ext cx="565265" cy="310896"/>
          </a:xfrm>
          <a:prstGeom prst="rect">
            <a:avLst/>
          </a:prstGeom>
        </p:spPr>
      </p:pic>
      <p:sp>
        <p:nvSpPr>
          <p:cNvPr id="4" name="TextBox 3"/>
          <p:cNvSpPr txBox="1"/>
          <p:nvPr/>
        </p:nvSpPr>
        <p:spPr>
          <a:xfrm>
            <a:off x="73152" y="73152"/>
            <a:ext cx="3840480" cy="475488"/>
          </a:xfrm>
          <a:prstGeom prst="rect">
            <a:avLst/>
          </a:prstGeom>
          <a:noFill/>
        </p:spPr>
        <p:txBody>
          <a:bodyPr wrap="none">
            <a:spAutoFit/>
          </a:bodyPr>
          <a:lstStyle/>
          <a:p>
            <a:pPr>
              <a:defRPr sz="2300" b="1" i="0" u="sng">
                <a:solidFill>
                  <a:srgbClr val="000000"/>
                </a:solidFill>
              </a:defRPr>
            </a:pPr>
            <a:r>
              <a:t>Navigating This Lesson</a:t>
            </a:r>
          </a:p>
        </p:txBody>
      </p:sp>
      <p:sp>
        <p:nvSpPr>
          <p:cNvPr id="5" name="TextBox 4"/>
          <p:cNvSpPr txBox="1"/>
          <p:nvPr/>
        </p:nvSpPr>
        <p:spPr>
          <a:xfrm>
            <a:off x="164592" y="676656"/>
            <a:ext cx="2926080" cy="329184"/>
          </a:xfrm>
          <a:prstGeom prst="rect">
            <a:avLst/>
          </a:prstGeom>
          <a:noFill/>
        </p:spPr>
        <p:txBody>
          <a:bodyPr wrap="square">
            <a:spAutoFit/>
          </a:bodyPr>
          <a:lstStyle/>
          <a:p>
            <a:pPr marL="292608" indent="-201168">
              <a:buChar char="•"/>
              <a:defRPr sz="1600" b="1" i="0" u="none">
                <a:solidFill>
                  <a:srgbClr val="000000"/>
                </a:solidFill>
              </a:defRPr>
            </a:pPr>
            <a:r>
              <a:t>Notes for the Teacher</a:t>
            </a:r>
          </a:p>
        </p:txBody>
      </p:sp>
      <p:sp>
        <p:nvSpPr>
          <p:cNvPr id="6" name="TextBox 5"/>
          <p:cNvSpPr txBox="1"/>
          <p:nvPr/>
        </p:nvSpPr>
        <p:spPr>
          <a:xfrm>
            <a:off x="457200" y="969264"/>
            <a:ext cx="2761488" cy="603504"/>
          </a:xfrm>
          <a:prstGeom prst="rect">
            <a:avLst/>
          </a:prstGeom>
          <a:noFill/>
        </p:spPr>
        <p:txBody>
          <a:bodyPr wrap="square">
            <a:spAutoFit/>
          </a:bodyPr>
          <a:lstStyle/>
          <a:p>
            <a:pPr>
              <a:defRPr sz="1200" b="0" i="1" u="none">
                <a:solidFill>
                  <a:srgbClr val="000000"/>
                </a:solidFill>
              </a:defRPr>
            </a:pPr>
            <a:r>
              <a:t>How to structure conversations and accommodate for students learning English.</a:t>
            </a:r>
          </a:p>
        </p:txBody>
      </p:sp>
      <p:pic>
        <p:nvPicPr>
          <p:cNvPr id="7" name="Picture 6" descr="teacher_notes_thumb.png"/>
          <p:cNvPicPr>
            <a:picLocks noChangeAspect="1"/>
          </p:cNvPicPr>
          <p:nvPr/>
        </p:nvPicPr>
        <p:blipFill>
          <a:blip r:embed="rId4"/>
          <a:stretch>
            <a:fillRect/>
          </a:stretch>
        </p:blipFill>
        <p:spPr>
          <a:xfrm>
            <a:off x="3337560" y="713232"/>
            <a:ext cx="1320294" cy="914400"/>
          </a:xfrm>
          <a:prstGeom prst="rect">
            <a:avLst/>
          </a:prstGeom>
        </p:spPr>
      </p:pic>
      <p:sp>
        <p:nvSpPr>
          <p:cNvPr id="8" name="TextBox 7">
            <a:hlinkClick action="ppaction://hlinksldjump" r:id="rId32"/>
          </p:cNvPr>
          <p:cNvSpPr txBox="1"/>
          <p:nvPr/>
        </p:nvSpPr>
        <p:spPr>
          <a:xfrm>
            <a:off x="3346704" y="1536192"/>
            <a:ext cx="1737360" cy="274320"/>
          </a:xfrm>
          <a:prstGeom prst="rect">
            <a:avLst/>
          </a:prstGeom>
          <a:noFill/>
        </p:spPr>
        <p:txBody>
          <a:bodyPr wrap="none">
            <a:spAutoFit/>
          </a:bodyPr>
          <a:lstStyle/>
          <a:p>
            <a:pPr algn="l">
              <a:defRPr sz="1200" b="1" i="0" u="sng">
                <a:solidFill>
                  <a:srgbClr val="0070C0"/>
                </a:solidFill>
              </a:defRPr>
            </a:pPr>
            <a:r>
              <a:t>Jump to this slide</a:t>
            </a:r>
          </a:p>
        </p:txBody>
      </p:sp>
      <p:pic>
        <p:nvPicPr>
          <p:cNvPr id="9" name="Picture 8" descr="intro-to-the-vng-slide-decks-16.png"/>
          <p:cNvPicPr>
            <a:picLocks noChangeAspect="1"/>
          </p:cNvPicPr>
          <p:nvPr/>
        </p:nvPicPr>
        <p:blipFill>
          <a:blip r:embed="rId5"/>
          <a:stretch>
            <a:fillRect/>
          </a:stretch>
        </p:blipFill>
        <p:spPr>
          <a:xfrm>
            <a:off x="5175504" y="768096"/>
            <a:ext cx="475488" cy="475488"/>
          </a:xfrm>
          <a:prstGeom prst="rect">
            <a:avLst/>
          </a:prstGeom>
        </p:spPr>
      </p:pic>
      <p:sp>
        <p:nvSpPr>
          <p:cNvPr id="10" name="TextBox 9">
            <a:hlinkClick r:id="rId6"/>
          </p:cNvPr>
          <p:cNvSpPr txBox="1"/>
          <p:nvPr/>
        </p:nvSpPr>
        <p:spPr>
          <a:xfrm>
            <a:off x="5010912" y="1243584"/>
            <a:ext cx="804672" cy="219456"/>
          </a:xfrm>
          <a:prstGeom prst="rect">
            <a:avLst/>
          </a:prstGeom>
          <a:noFill/>
        </p:spPr>
        <p:txBody>
          <a:bodyPr wrap="none">
            <a:spAutoFit/>
          </a:bodyPr>
          <a:lstStyle/>
          <a:p>
            <a:pPr algn="ctr">
              <a:defRPr sz="1100" b="1" i="0" u="sng">
                <a:solidFill>
                  <a:srgbClr val="0070C0"/>
                </a:solidFill>
              </a:defRPr>
            </a:pPr>
            <a:r>
              <a:t>Show me</a:t>
            </a:r>
          </a:p>
        </p:txBody>
      </p:sp>
      <p:sp>
        <p:nvSpPr>
          <p:cNvPr id="11" name="TextBox 10"/>
          <p:cNvSpPr txBox="1"/>
          <p:nvPr/>
        </p:nvSpPr>
        <p:spPr>
          <a:xfrm>
            <a:off x="164592" y="1847088"/>
            <a:ext cx="2926080" cy="329184"/>
          </a:xfrm>
          <a:prstGeom prst="rect">
            <a:avLst/>
          </a:prstGeom>
          <a:noFill/>
        </p:spPr>
        <p:txBody>
          <a:bodyPr wrap="square">
            <a:spAutoFit/>
          </a:bodyPr>
          <a:lstStyle/>
          <a:p>
            <a:pPr marL="292608" indent="-201168">
              <a:buChar char="•"/>
              <a:defRPr sz="1600" b="1" i="0" u="none">
                <a:solidFill>
                  <a:srgbClr val="946F00"/>
                </a:solidFill>
              </a:defRPr>
            </a:pPr>
            <a:r>
              <a:t>Warm-Up</a:t>
            </a:r>
          </a:p>
        </p:txBody>
      </p:sp>
      <p:sp>
        <p:nvSpPr>
          <p:cNvPr id="12" name="TextBox 11"/>
          <p:cNvSpPr txBox="1"/>
          <p:nvPr/>
        </p:nvSpPr>
        <p:spPr>
          <a:xfrm>
            <a:off x="457200" y="2139696"/>
            <a:ext cx="2761488" cy="603504"/>
          </a:xfrm>
          <a:prstGeom prst="rect">
            <a:avLst/>
          </a:prstGeom>
          <a:noFill/>
        </p:spPr>
        <p:txBody>
          <a:bodyPr wrap="square">
            <a:spAutoFit/>
          </a:bodyPr>
          <a:lstStyle/>
          <a:p>
            <a:pPr>
              <a:defRPr sz="1200" b="0" i="1" u="none">
                <a:solidFill>
                  <a:srgbClr val="946F00"/>
                </a:solidFill>
              </a:defRPr>
            </a:pPr>
            <a:r>
              <a:t>Have students write and/or share what they notice and wonder about the visual.</a:t>
            </a:r>
          </a:p>
        </p:txBody>
      </p:sp>
      <p:pic>
        <p:nvPicPr>
          <p:cNvPr id="13" name="Picture 12" descr="warmup_thumb.png"/>
          <p:cNvPicPr>
            <a:picLocks noChangeAspect="1"/>
          </p:cNvPicPr>
          <p:nvPr/>
        </p:nvPicPr>
        <p:blipFill>
          <a:blip r:embed="rId7"/>
          <a:stretch>
            <a:fillRect/>
          </a:stretch>
        </p:blipFill>
        <p:spPr>
          <a:xfrm>
            <a:off x="3337560" y="1883664"/>
            <a:ext cx="1524000" cy="914400"/>
          </a:xfrm>
          <a:prstGeom prst="rect">
            <a:avLst/>
          </a:prstGeom>
        </p:spPr>
      </p:pic>
      <p:sp>
        <p:nvSpPr>
          <p:cNvPr id="14" name="TextBox 13">
            <a:hlinkClick action="ppaction://hlinksldjump" r:id="rId33"/>
          </p:cNvPr>
          <p:cNvSpPr txBox="1"/>
          <p:nvPr/>
        </p:nvSpPr>
        <p:spPr>
          <a:xfrm>
            <a:off x="3346704" y="2706624"/>
            <a:ext cx="1737360" cy="274320"/>
          </a:xfrm>
          <a:prstGeom prst="rect">
            <a:avLst/>
          </a:prstGeom>
          <a:noFill/>
        </p:spPr>
        <p:txBody>
          <a:bodyPr wrap="none">
            <a:spAutoFit/>
          </a:bodyPr>
          <a:lstStyle/>
          <a:p>
            <a:pPr algn="l">
              <a:defRPr sz="1200" b="1" i="0" u="sng">
                <a:solidFill>
                  <a:srgbClr val="0070C0"/>
                </a:solidFill>
              </a:defRPr>
            </a:pPr>
            <a:r>
              <a:t>Jump to this slide</a:t>
            </a:r>
          </a:p>
        </p:txBody>
      </p:sp>
      <p:pic>
        <p:nvPicPr>
          <p:cNvPr id="15" name="Picture 14" descr="lesson-plan-warm-ups-7.png"/>
          <p:cNvPicPr>
            <a:picLocks noChangeAspect="1"/>
          </p:cNvPicPr>
          <p:nvPr/>
        </p:nvPicPr>
        <p:blipFill>
          <a:blip r:embed="rId8"/>
          <a:stretch>
            <a:fillRect/>
          </a:stretch>
        </p:blipFill>
        <p:spPr>
          <a:xfrm>
            <a:off x="5175504" y="1938528"/>
            <a:ext cx="475488" cy="475488"/>
          </a:xfrm>
          <a:prstGeom prst="rect">
            <a:avLst/>
          </a:prstGeom>
        </p:spPr>
      </p:pic>
      <p:sp>
        <p:nvSpPr>
          <p:cNvPr id="16" name="TextBox 15">
            <a:hlinkClick r:id="rId9"/>
          </p:cNvPr>
          <p:cNvSpPr txBox="1"/>
          <p:nvPr/>
        </p:nvSpPr>
        <p:spPr>
          <a:xfrm>
            <a:off x="5010912" y="2414016"/>
            <a:ext cx="804672" cy="219456"/>
          </a:xfrm>
          <a:prstGeom prst="rect">
            <a:avLst/>
          </a:prstGeom>
          <a:noFill/>
        </p:spPr>
        <p:txBody>
          <a:bodyPr wrap="none">
            <a:spAutoFit/>
          </a:bodyPr>
          <a:lstStyle/>
          <a:p>
            <a:pPr algn="ctr">
              <a:defRPr sz="1100" b="1" i="0" u="sng">
                <a:solidFill>
                  <a:srgbClr val="0070C0"/>
                </a:solidFill>
              </a:defRPr>
            </a:pPr>
            <a:r>
              <a:t>Show me</a:t>
            </a:r>
          </a:p>
        </p:txBody>
      </p:sp>
      <p:sp>
        <p:nvSpPr>
          <p:cNvPr id="17" name="TextBox 16"/>
          <p:cNvSpPr txBox="1"/>
          <p:nvPr/>
        </p:nvSpPr>
        <p:spPr>
          <a:xfrm>
            <a:off x="164592" y="3017520"/>
            <a:ext cx="2926080" cy="329184"/>
          </a:xfrm>
          <a:prstGeom prst="rect">
            <a:avLst/>
          </a:prstGeom>
          <a:noFill/>
        </p:spPr>
        <p:txBody>
          <a:bodyPr wrap="square">
            <a:spAutoFit/>
          </a:bodyPr>
          <a:lstStyle/>
          <a:p>
            <a:pPr marL="292608" indent="-201168">
              <a:buChar char="•"/>
              <a:defRPr sz="1600" b="1" i="0" u="none">
                <a:solidFill>
                  <a:srgbClr val="548235"/>
                </a:solidFill>
              </a:defRPr>
            </a:pPr>
            <a:r>
              <a:t>Objectives Conversation</a:t>
            </a:r>
          </a:p>
        </p:txBody>
      </p:sp>
      <p:sp>
        <p:nvSpPr>
          <p:cNvPr id="18" name="TextBox 17"/>
          <p:cNvSpPr txBox="1"/>
          <p:nvPr/>
        </p:nvSpPr>
        <p:spPr>
          <a:xfrm>
            <a:off x="457200" y="3310128"/>
            <a:ext cx="2761488" cy="603504"/>
          </a:xfrm>
          <a:prstGeom prst="rect">
            <a:avLst/>
          </a:prstGeom>
          <a:noFill/>
        </p:spPr>
        <p:txBody>
          <a:bodyPr wrap="square">
            <a:spAutoFit/>
          </a:bodyPr>
          <a:lstStyle/>
          <a:p>
            <a:pPr>
              <a:defRPr sz="1200" b="0" i="1" u="none">
                <a:solidFill>
                  <a:srgbClr val="548235"/>
                </a:solidFill>
              </a:defRPr>
            </a:pPr>
            <a:r>
              <a:t>Introduce the lesson language and connect to the exit ticket question.</a:t>
            </a:r>
          </a:p>
        </p:txBody>
      </p:sp>
      <p:pic>
        <p:nvPicPr>
          <p:cNvPr id="19" name="Picture 18" descr="objectives_thumb.png"/>
          <p:cNvPicPr>
            <a:picLocks noChangeAspect="1"/>
          </p:cNvPicPr>
          <p:nvPr/>
        </p:nvPicPr>
        <p:blipFill>
          <a:blip r:embed="rId10"/>
          <a:stretch>
            <a:fillRect/>
          </a:stretch>
        </p:blipFill>
        <p:spPr>
          <a:xfrm>
            <a:off x="3337560" y="3054096"/>
            <a:ext cx="1526796" cy="914400"/>
          </a:xfrm>
          <a:prstGeom prst="rect">
            <a:avLst/>
          </a:prstGeom>
        </p:spPr>
      </p:pic>
      <p:sp>
        <p:nvSpPr>
          <p:cNvPr id="20" name="TextBox 19">
            <a:hlinkClick action="ppaction://hlinksldjump" r:id="rId34"/>
          </p:cNvPr>
          <p:cNvSpPr txBox="1"/>
          <p:nvPr/>
        </p:nvSpPr>
        <p:spPr>
          <a:xfrm>
            <a:off x="3346704" y="3877056"/>
            <a:ext cx="1737360" cy="274320"/>
          </a:xfrm>
          <a:prstGeom prst="rect">
            <a:avLst/>
          </a:prstGeom>
          <a:noFill/>
        </p:spPr>
        <p:txBody>
          <a:bodyPr wrap="none">
            <a:spAutoFit/>
          </a:bodyPr>
          <a:lstStyle/>
          <a:p>
            <a:pPr algn="l">
              <a:defRPr sz="1200" b="1" i="0" u="sng">
                <a:solidFill>
                  <a:srgbClr val="0070C0"/>
                </a:solidFill>
              </a:defRPr>
            </a:pPr>
            <a:r>
              <a:t>Jump to this slide</a:t>
            </a:r>
          </a:p>
        </p:txBody>
      </p:sp>
      <p:pic>
        <p:nvPicPr>
          <p:cNvPr id="21" name="Picture 20" descr="lesson-plan-objectives-8.png"/>
          <p:cNvPicPr>
            <a:picLocks noChangeAspect="1"/>
          </p:cNvPicPr>
          <p:nvPr/>
        </p:nvPicPr>
        <p:blipFill>
          <a:blip r:embed="rId11"/>
          <a:stretch>
            <a:fillRect/>
          </a:stretch>
        </p:blipFill>
        <p:spPr>
          <a:xfrm>
            <a:off x="5175504" y="3108960"/>
            <a:ext cx="475488" cy="475488"/>
          </a:xfrm>
          <a:prstGeom prst="rect">
            <a:avLst/>
          </a:prstGeom>
        </p:spPr>
      </p:pic>
      <p:sp>
        <p:nvSpPr>
          <p:cNvPr id="22" name="TextBox 21">
            <a:hlinkClick r:id="rId12"/>
          </p:cNvPr>
          <p:cNvSpPr txBox="1"/>
          <p:nvPr/>
        </p:nvSpPr>
        <p:spPr>
          <a:xfrm>
            <a:off x="5010912" y="3584448"/>
            <a:ext cx="804672" cy="219456"/>
          </a:xfrm>
          <a:prstGeom prst="rect">
            <a:avLst/>
          </a:prstGeom>
          <a:noFill/>
        </p:spPr>
        <p:txBody>
          <a:bodyPr wrap="none">
            <a:spAutoFit/>
          </a:bodyPr>
          <a:lstStyle/>
          <a:p>
            <a:pPr algn="ctr">
              <a:defRPr sz="1100" b="1" i="0" u="sng">
                <a:solidFill>
                  <a:srgbClr val="0070C0"/>
                </a:solidFill>
              </a:defRPr>
            </a:pPr>
            <a:r>
              <a:t>Show me</a:t>
            </a:r>
          </a:p>
        </p:txBody>
      </p:sp>
      <p:sp>
        <p:nvSpPr>
          <p:cNvPr id="23" name="TextBox 22"/>
          <p:cNvSpPr txBox="1"/>
          <p:nvPr/>
        </p:nvSpPr>
        <p:spPr>
          <a:xfrm>
            <a:off x="164592" y="4187952"/>
            <a:ext cx="2926080" cy="329184"/>
          </a:xfrm>
          <a:prstGeom prst="rect">
            <a:avLst/>
          </a:prstGeom>
          <a:noFill/>
        </p:spPr>
        <p:txBody>
          <a:bodyPr wrap="square">
            <a:spAutoFit/>
          </a:bodyPr>
          <a:lstStyle/>
          <a:p>
            <a:pPr marL="292608" indent="-201168">
              <a:buChar char="•"/>
              <a:defRPr sz="1600" b="1" i="0" u="none">
                <a:solidFill>
                  <a:srgbClr val="C55A11"/>
                </a:solidFill>
              </a:defRPr>
            </a:pPr>
            <a:r>
              <a:t>Observational Conversation</a:t>
            </a:r>
          </a:p>
        </p:txBody>
      </p:sp>
      <p:sp>
        <p:nvSpPr>
          <p:cNvPr id="24" name="TextBox 23"/>
          <p:cNvSpPr txBox="1"/>
          <p:nvPr/>
        </p:nvSpPr>
        <p:spPr>
          <a:xfrm>
            <a:off x="457200" y="4480560"/>
            <a:ext cx="2761488" cy="603504"/>
          </a:xfrm>
          <a:prstGeom prst="rect">
            <a:avLst/>
          </a:prstGeom>
          <a:noFill/>
        </p:spPr>
        <p:txBody>
          <a:bodyPr wrap="square">
            <a:spAutoFit/>
          </a:bodyPr>
          <a:lstStyle/>
          <a:p>
            <a:pPr>
              <a:defRPr sz="1200" b="0" i="1" u="none">
                <a:solidFill>
                  <a:srgbClr val="C55A11"/>
                </a:solidFill>
              </a:defRPr>
            </a:pPr>
            <a:r>
              <a:t>Students build class-wide understanding of the term with their own definitions.</a:t>
            </a:r>
          </a:p>
        </p:txBody>
      </p:sp>
      <p:pic>
        <p:nvPicPr>
          <p:cNvPr id="25" name="Picture 24" descr="observational_thumb.png"/>
          <p:cNvPicPr>
            <a:picLocks noChangeAspect="1"/>
          </p:cNvPicPr>
          <p:nvPr/>
        </p:nvPicPr>
        <p:blipFill>
          <a:blip r:embed="rId13"/>
          <a:stretch>
            <a:fillRect/>
          </a:stretch>
        </p:blipFill>
        <p:spPr>
          <a:xfrm>
            <a:off x="3337560" y="4224528"/>
            <a:ext cx="1524000" cy="914400"/>
          </a:xfrm>
          <a:prstGeom prst="rect">
            <a:avLst/>
          </a:prstGeom>
        </p:spPr>
      </p:pic>
      <p:sp>
        <p:nvSpPr>
          <p:cNvPr id="26" name="TextBox 25">
            <a:hlinkClick action="ppaction://hlinksldjump" r:id="rId35"/>
          </p:cNvPr>
          <p:cNvSpPr txBox="1"/>
          <p:nvPr/>
        </p:nvSpPr>
        <p:spPr>
          <a:xfrm>
            <a:off x="3346704" y="5047488"/>
            <a:ext cx="1737360" cy="274320"/>
          </a:xfrm>
          <a:prstGeom prst="rect">
            <a:avLst/>
          </a:prstGeom>
          <a:noFill/>
        </p:spPr>
        <p:txBody>
          <a:bodyPr wrap="none">
            <a:spAutoFit/>
          </a:bodyPr>
          <a:lstStyle/>
          <a:p>
            <a:pPr algn="l">
              <a:defRPr sz="1200" b="1" i="0" u="sng">
                <a:solidFill>
                  <a:srgbClr val="0070C0"/>
                </a:solidFill>
              </a:defRPr>
            </a:pPr>
            <a:r>
              <a:t>Jump to this slide</a:t>
            </a:r>
          </a:p>
        </p:txBody>
      </p:sp>
      <p:pic>
        <p:nvPicPr>
          <p:cNvPr id="27" name="Picture 26" descr="lesson-plan-observational-9.png"/>
          <p:cNvPicPr>
            <a:picLocks noChangeAspect="1"/>
          </p:cNvPicPr>
          <p:nvPr/>
        </p:nvPicPr>
        <p:blipFill>
          <a:blip r:embed="rId14"/>
          <a:stretch>
            <a:fillRect/>
          </a:stretch>
        </p:blipFill>
        <p:spPr>
          <a:xfrm>
            <a:off x="5175504" y="4279392"/>
            <a:ext cx="475488" cy="475488"/>
          </a:xfrm>
          <a:prstGeom prst="rect">
            <a:avLst/>
          </a:prstGeom>
        </p:spPr>
      </p:pic>
      <p:sp>
        <p:nvSpPr>
          <p:cNvPr id="28" name="TextBox 27">
            <a:hlinkClick r:id="rId15"/>
          </p:cNvPr>
          <p:cNvSpPr txBox="1"/>
          <p:nvPr/>
        </p:nvSpPr>
        <p:spPr>
          <a:xfrm>
            <a:off x="5010912" y="4754880"/>
            <a:ext cx="804672" cy="219456"/>
          </a:xfrm>
          <a:prstGeom prst="rect">
            <a:avLst/>
          </a:prstGeom>
          <a:noFill/>
        </p:spPr>
        <p:txBody>
          <a:bodyPr wrap="none">
            <a:spAutoFit/>
          </a:bodyPr>
          <a:lstStyle/>
          <a:p>
            <a:pPr algn="ctr">
              <a:defRPr sz="1100" b="1" i="0" u="sng">
                <a:solidFill>
                  <a:srgbClr val="0070C0"/>
                </a:solidFill>
              </a:defRPr>
            </a:pPr>
            <a:r>
              <a:t>Show me</a:t>
            </a:r>
          </a:p>
        </p:txBody>
      </p:sp>
      <p:sp>
        <p:nvSpPr>
          <p:cNvPr id="29" name="TextBox 28"/>
          <p:cNvSpPr txBox="1"/>
          <p:nvPr/>
        </p:nvSpPr>
        <p:spPr>
          <a:xfrm>
            <a:off x="164592" y="5358384"/>
            <a:ext cx="2926080" cy="530352"/>
          </a:xfrm>
          <a:prstGeom prst="rect">
            <a:avLst/>
          </a:prstGeom>
          <a:noFill/>
        </p:spPr>
        <p:txBody>
          <a:bodyPr wrap="square">
            <a:spAutoFit/>
          </a:bodyPr>
          <a:lstStyle/>
          <a:p>
            <a:pPr marL="292608" indent="-201168">
              <a:buChar char="•"/>
              <a:defRPr sz="1600" b="1" i="0" u="none">
                <a:solidFill>
                  <a:srgbClr val="009999"/>
                </a:solidFill>
              </a:defRPr>
            </a:pPr>
            <a:r>
              <a:t>Structured Reading + Conversation</a:t>
            </a:r>
          </a:p>
        </p:txBody>
      </p:sp>
      <p:sp>
        <p:nvSpPr>
          <p:cNvPr id="30" name="TextBox 29"/>
          <p:cNvSpPr txBox="1"/>
          <p:nvPr/>
        </p:nvSpPr>
        <p:spPr>
          <a:xfrm>
            <a:off x="457200" y="5852160"/>
            <a:ext cx="2761488" cy="603504"/>
          </a:xfrm>
          <a:prstGeom prst="rect">
            <a:avLst/>
          </a:prstGeom>
          <a:noFill/>
        </p:spPr>
        <p:txBody>
          <a:bodyPr wrap="square">
            <a:spAutoFit/>
          </a:bodyPr>
          <a:lstStyle/>
          <a:p>
            <a:pPr>
              <a:defRPr sz="1200" b="0" i="1" u="none">
                <a:solidFill>
                  <a:srgbClr val="009999"/>
                </a:solidFill>
              </a:defRPr>
            </a:pPr>
            <a:r>
              <a:t>Guide what to pay attention to in reading, then discuss the reading.</a:t>
            </a:r>
          </a:p>
        </p:txBody>
      </p:sp>
      <p:pic>
        <p:nvPicPr>
          <p:cNvPr id="31" name="Picture 30" descr="structured_reading_thumb.png"/>
          <p:cNvPicPr>
            <a:picLocks noChangeAspect="1"/>
          </p:cNvPicPr>
          <p:nvPr/>
        </p:nvPicPr>
        <p:blipFill>
          <a:blip r:embed="rId16"/>
          <a:stretch>
            <a:fillRect/>
          </a:stretch>
        </p:blipFill>
        <p:spPr>
          <a:xfrm>
            <a:off x="3337560" y="5394960"/>
            <a:ext cx="1494534" cy="914400"/>
          </a:xfrm>
          <a:prstGeom prst="rect">
            <a:avLst/>
          </a:prstGeom>
        </p:spPr>
      </p:pic>
      <p:sp>
        <p:nvSpPr>
          <p:cNvPr id="32" name="TextBox 31">
            <a:hlinkClick action="ppaction://hlinksldjump" r:id="rId36"/>
          </p:cNvPr>
          <p:cNvSpPr txBox="1"/>
          <p:nvPr/>
        </p:nvSpPr>
        <p:spPr>
          <a:xfrm>
            <a:off x="3346704" y="6217920"/>
            <a:ext cx="1737360" cy="274320"/>
          </a:xfrm>
          <a:prstGeom prst="rect">
            <a:avLst/>
          </a:prstGeom>
          <a:noFill/>
        </p:spPr>
        <p:txBody>
          <a:bodyPr wrap="none">
            <a:spAutoFit/>
          </a:bodyPr>
          <a:lstStyle/>
          <a:p>
            <a:pPr algn="l">
              <a:defRPr sz="1200" b="1" i="0" u="sng">
                <a:solidFill>
                  <a:srgbClr val="0070C0"/>
                </a:solidFill>
              </a:defRPr>
            </a:pPr>
            <a:r>
              <a:t>Jump to this slide</a:t>
            </a:r>
          </a:p>
        </p:txBody>
      </p:sp>
      <p:pic>
        <p:nvPicPr>
          <p:cNvPr id="33" name="Picture 32" descr="lesson-plan-reading-10.png"/>
          <p:cNvPicPr>
            <a:picLocks noChangeAspect="1"/>
          </p:cNvPicPr>
          <p:nvPr/>
        </p:nvPicPr>
        <p:blipFill>
          <a:blip r:embed="rId17"/>
          <a:stretch>
            <a:fillRect/>
          </a:stretch>
        </p:blipFill>
        <p:spPr>
          <a:xfrm>
            <a:off x="5175504" y="5449824"/>
            <a:ext cx="475488" cy="475488"/>
          </a:xfrm>
          <a:prstGeom prst="rect">
            <a:avLst/>
          </a:prstGeom>
        </p:spPr>
      </p:pic>
      <p:sp>
        <p:nvSpPr>
          <p:cNvPr id="34" name="TextBox 33">
            <a:hlinkClick r:id="rId18"/>
          </p:cNvPr>
          <p:cNvSpPr txBox="1"/>
          <p:nvPr/>
        </p:nvSpPr>
        <p:spPr>
          <a:xfrm>
            <a:off x="5010912" y="5925312"/>
            <a:ext cx="804672" cy="219456"/>
          </a:xfrm>
          <a:prstGeom prst="rect">
            <a:avLst/>
          </a:prstGeom>
          <a:noFill/>
        </p:spPr>
        <p:txBody>
          <a:bodyPr wrap="none">
            <a:spAutoFit/>
          </a:bodyPr>
          <a:lstStyle/>
          <a:p>
            <a:pPr algn="ctr">
              <a:defRPr sz="1100" b="1" i="0" u="sng">
                <a:solidFill>
                  <a:srgbClr val="0070C0"/>
                </a:solidFill>
              </a:defRPr>
            </a:pPr>
            <a:r>
              <a:t>Show me</a:t>
            </a:r>
          </a:p>
        </p:txBody>
      </p:sp>
      <p:sp>
        <p:nvSpPr>
          <p:cNvPr id="35" name="TextBox 34"/>
          <p:cNvSpPr txBox="1"/>
          <p:nvPr/>
        </p:nvSpPr>
        <p:spPr>
          <a:xfrm>
            <a:off x="6419088" y="676656"/>
            <a:ext cx="2926080" cy="329184"/>
          </a:xfrm>
          <a:prstGeom prst="rect">
            <a:avLst/>
          </a:prstGeom>
          <a:noFill/>
        </p:spPr>
        <p:txBody>
          <a:bodyPr wrap="square">
            <a:spAutoFit/>
          </a:bodyPr>
          <a:lstStyle/>
          <a:p>
            <a:pPr marL="292608" indent="-201168">
              <a:buChar char="•"/>
              <a:defRPr sz="1600" b="1" i="0" u="none">
                <a:solidFill>
                  <a:srgbClr val="7030A0"/>
                </a:solidFill>
              </a:defRPr>
            </a:pPr>
            <a:r>
              <a:t>Relational Conversation</a:t>
            </a:r>
          </a:p>
        </p:txBody>
      </p:sp>
      <p:sp>
        <p:nvSpPr>
          <p:cNvPr id="36" name="TextBox 35"/>
          <p:cNvSpPr txBox="1"/>
          <p:nvPr/>
        </p:nvSpPr>
        <p:spPr>
          <a:xfrm>
            <a:off x="6711696" y="969264"/>
            <a:ext cx="2761488" cy="603504"/>
          </a:xfrm>
          <a:prstGeom prst="rect">
            <a:avLst/>
          </a:prstGeom>
          <a:noFill/>
        </p:spPr>
        <p:txBody>
          <a:bodyPr wrap="square">
            <a:spAutoFit/>
          </a:bodyPr>
          <a:lstStyle/>
          <a:p>
            <a:pPr>
              <a:defRPr sz="1200" b="0" i="1" u="none">
                <a:solidFill>
                  <a:srgbClr val="7030A0"/>
                </a:solidFill>
              </a:defRPr>
            </a:pPr>
            <a:r>
              <a:t>Describe the relationship between this term and another key term.</a:t>
            </a:r>
          </a:p>
        </p:txBody>
      </p:sp>
      <p:pic>
        <p:nvPicPr>
          <p:cNvPr id="37" name="Picture 36" descr="relational_thumb.png"/>
          <p:cNvPicPr>
            <a:picLocks noChangeAspect="1"/>
          </p:cNvPicPr>
          <p:nvPr/>
        </p:nvPicPr>
        <p:blipFill>
          <a:blip r:embed="rId19"/>
          <a:stretch>
            <a:fillRect/>
          </a:stretch>
        </p:blipFill>
        <p:spPr>
          <a:xfrm>
            <a:off x="9592056" y="713232"/>
            <a:ext cx="1450522" cy="914400"/>
          </a:xfrm>
          <a:prstGeom prst="rect">
            <a:avLst/>
          </a:prstGeom>
        </p:spPr>
      </p:pic>
      <p:sp>
        <p:nvSpPr>
          <p:cNvPr id="38" name="TextBox 37">
            <a:hlinkClick action="ppaction://hlinksldjump" r:id="rId37"/>
          </p:cNvPr>
          <p:cNvSpPr txBox="1"/>
          <p:nvPr/>
        </p:nvSpPr>
        <p:spPr>
          <a:xfrm>
            <a:off x="9601200" y="1536192"/>
            <a:ext cx="1737360" cy="274320"/>
          </a:xfrm>
          <a:prstGeom prst="rect">
            <a:avLst/>
          </a:prstGeom>
          <a:noFill/>
        </p:spPr>
        <p:txBody>
          <a:bodyPr wrap="none">
            <a:spAutoFit/>
          </a:bodyPr>
          <a:lstStyle/>
          <a:p>
            <a:pPr algn="l">
              <a:defRPr sz="1200" b="1" i="0" u="sng">
                <a:solidFill>
                  <a:srgbClr val="0070C0"/>
                </a:solidFill>
              </a:defRPr>
            </a:pPr>
            <a:r>
              <a:t>Jump to this slide</a:t>
            </a:r>
          </a:p>
        </p:txBody>
      </p:sp>
      <p:pic>
        <p:nvPicPr>
          <p:cNvPr id="39" name="Picture 38" descr="lesson-plan-relational-11.png"/>
          <p:cNvPicPr>
            <a:picLocks noChangeAspect="1"/>
          </p:cNvPicPr>
          <p:nvPr/>
        </p:nvPicPr>
        <p:blipFill>
          <a:blip r:embed="rId20"/>
          <a:stretch>
            <a:fillRect/>
          </a:stretch>
        </p:blipFill>
        <p:spPr>
          <a:xfrm>
            <a:off x="11430000" y="768096"/>
            <a:ext cx="475488" cy="475488"/>
          </a:xfrm>
          <a:prstGeom prst="rect">
            <a:avLst/>
          </a:prstGeom>
        </p:spPr>
      </p:pic>
      <p:sp>
        <p:nvSpPr>
          <p:cNvPr id="40" name="TextBox 39">
            <a:hlinkClick r:id="rId21"/>
          </p:cNvPr>
          <p:cNvSpPr txBox="1"/>
          <p:nvPr/>
        </p:nvSpPr>
        <p:spPr>
          <a:xfrm>
            <a:off x="11265408" y="1243584"/>
            <a:ext cx="804672" cy="219456"/>
          </a:xfrm>
          <a:prstGeom prst="rect">
            <a:avLst/>
          </a:prstGeom>
          <a:noFill/>
        </p:spPr>
        <p:txBody>
          <a:bodyPr wrap="none">
            <a:spAutoFit/>
          </a:bodyPr>
          <a:lstStyle/>
          <a:p>
            <a:pPr algn="ctr">
              <a:defRPr sz="1100" b="1" i="0" u="sng">
                <a:solidFill>
                  <a:srgbClr val="0070C0"/>
                </a:solidFill>
              </a:defRPr>
            </a:pPr>
            <a:r>
              <a:t>Show me</a:t>
            </a:r>
          </a:p>
        </p:txBody>
      </p:sp>
      <p:sp>
        <p:nvSpPr>
          <p:cNvPr id="41" name="TextBox 40"/>
          <p:cNvSpPr txBox="1"/>
          <p:nvPr/>
        </p:nvSpPr>
        <p:spPr>
          <a:xfrm>
            <a:off x="6419088" y="1847088"/>
            <a:ext cx="2926080" cy="530352"/>
          </a:xfrm>
          <a:prstGeom prst="rect">
            <a:avLst/>
          </a:prstGeom>
          <a:noFill/>
        </p:spPr>
        <p:txBody>
          <a:bodyPr wrap="square">
            <a:spAutoFit/>
          </a:bodyPr>
          <a:lstStyle/>
          <a:p>
            <a:pPr marL="292608" indent="-201168">
              <a:buChar char="•"/>
              <a:defRPr sz="1600" b="1" i="0" u="none">
                <a:solidFill>
                  <a:srgbClr val="2E75B6"/>
                </a:solidFill>
              </a:defRPr>
            </a:pPr>
            <a:r>
              <a:t>Inferential Conversation + Exit Ticket</a:t>
            </a:r>
          </a:p>
        </p:txBody>
      </p:sp>
      <p:sp>
        <p:nvSpPr>
          <p:cNvPr id="42" name="TextBox 41"/>
          <p:cNvSpPr txBox="1"/>
          <p:nvPr/>
        </p:nvSpPr>
        <p:spPr>
          <a:xfrm>
            <a:off x="6711696" y="2340864"/>
            <a:ext cx="2761488" cy="603504"/>
          </a:xfrm>
          <a:prstGeom prst="rect">
            <a:avLst/>
          </a:prstGeom>
          <a:noFill/>
        </p:spPr>
        <p:txBody>
          <a:bodyPr wrap="square">
            <a:spAutoFit/>
          </a:bodyPr>
          <a:lstStyle/>
          <a:p>
            <a:pPr>
              <a:defRPr sz="1200" b="0" i="1" u="none">
                <a:solidFill>
                  <a:srgbClr val="2E75B6"/>
                </a:solidFill>
              </a:defRPr>
            </a:pPr>
            <a:r>
              <a:t>Discuss the exit ticket question, then answer it in writing or verbally.</a:t>
            </a:r>
          </a:p>
        </p:txBody>
      </p:sp>
      <p:pic>
        <p:nvPicPr>
          <p:cNvPr id="43" name="Picture 42" descr="inferential_thumb.png"/>
          <p:cNvPicPr>
            <a:picLocks noChangeAspect="1"/>
          </p:cNvPicPr>
          <p:nvPr/>
        </p:nvPicPr>
        <p:blipFill>
          <a:blip r:embed="rId22"/>
          <a:stretch>
            <a:fillRect/>
          </a:stretch>
        </p:blipFill>
        <p:spPr>
          <a:xfrm>
            <a:off x="9592056" y="1883664"/>
            <a:ext cx="1528175" cy="914400"/>
          </a:xfrm>
          <a:prstGeom prst="rect">
            <a:avLst/>
          </a:prstGeom>
        </p:spPr>
      </p:pic>
      <p:sp>
        <p:nvSpPr>
          <p:cNvPr id="44" name="TextBox 43">
            <a:hlinkClick action="ppaction://hlinksldjump" r:id="rId38"/>
          </p:cNvPr>
          <p:cNvSpPr txBox="1"/>
          <p:nvPr/>
        </p:nvSpPr>
        <p:spPr>
          <a:xfrm>
            <a:off x="9601200" y="2706624"/>
            <a:ext cx="1737360" cy="274320"/>
          </a:xfrm>
          <a:prstGeom prst="rect">
            <a:avLst/>
          </a:prstGeom>
          <a:noFill/>
        </p:spPr>
        <p:txBody>
          <a:bodyPr wrap="none">
            <a:spAutoFit/>
          </a:bodyPr>
          <a:lstStyle/>
          <a:p>
            <a:pPr algn="l">
              <a:defRPr sz="1200" b="1" i="0" u="sng">
                <a:solidFill>
                  <a:srgbClr val="0070C0"/>
                </a:solidFill>
              </a:defRPr>
            </a:pPr>
            <a:r>
              <a:t>Jump to this slide</a:t>
            </a:r>
          </a:p>
        </p:txBody>
      </p:sp>
      <p:pic>
        <p:nvPicPr>
          <p:cNvPr id="45" name="Picture 44" descr="lesson-plan-inferential-12.png"/>
          <p:cNvPicPr>
            <a:picLocks noChangeAspect="1"/>
          </p:cNvPicPr>
          <p:nvPr/>
        </p:nvPicPr>
        <p:blipFill>
          <a:blip r:embed="rId23"/>
          <a:stretch>
            <a:fillRect/>
          </a:stretch>
        </p:blipFill>
        <p:spPr>
          <a:xfrm>
            <a:off x="11430000" y="1938528"/>
            <a:ext cx="475488" cy="475488"/>
          </a:xfrm>
          <a:prstGeom prst="rect">
            <a:avLst/>
          </a:prstGeom>
        </p:spPr>
      </p:pic>
      <p:sp>
        <p:nvSpPr>
          <p:cNvPr id="46" name="TextBox 45">
            <a:hlinkClick r:id="rId24"/>
          </p:cNvPr>
          <p:cNvSpPr txBox="1"/>
          <p:nvPr/>
        </p:nvSpPr>
        <p:spPr>
          <a:xfrm>
            <a:off x="11265408" y="2414016"/>
            <a:ext cx="804672" cy="219456"/>
          </a:xfrm>
          <a:prstGeom prst="rect">
            <a:avLst/>
          </a:prstGeom>
          <a:noFill/>
        </p:spPr>
        <p:txBody>
          <a:bodyPr wrap="none">
            <a:spAutoFit/>
          </a:bodyPr>
          <a:lstStyle/>
          <a:p>
            <a:pPr algn="ctr">
              <a:defRPr sz="1100" b="1" i="0" u="sng">
                <a:solidFill>
                  <a:srgbClr val="0070C0"/>
                </a:solidFill>
              </a:defRPr>
            </a:pPr>
            <a:r>
              <a:t>Show me</a:t>
            </a:r>
          </a:p>
        </p:txBody>
      </p:sp>
      <p:sp>
        <p:nvSpPr>
          <p:cNvPr id="47" name="TextBox 46"/>
          <p:cNvSpPr txBox="1"/>
          <p:nvPr/>
        </p:nvSpPr>
        <p:spPr>
          <a:xfrm>
            <a:off x="6419088" y="3017520"/>
            <a:ext cx="2926080" cy="329184"/>
          </a:xfrm>
          <a:prstGeom prst="rect">
            <a:avLst/>
          </a:prstGeom>
          <a:noFill/>
        </p:spPr>
        <p:txBody>
          <a:bodyPr wrap="square">
            <a:spAutoFit/>
          </a:bodyPr>
          <a:lstStyle/>
          <a:p>
            <a:pPr marL="292608" indent="-201168">
              <a:buChar char="•"/>
              <a:defRPr sz="1600" b="1" i="0" u="none">
                <a:solidFill>
                  <a:srgbClr val="946F00"/>
                </a:solidFill>
              </a:defRPr>
            </a:pPr>
            <a:r>
              <a:t>Extension Activities</a:t>
            </a:r>
          </a:p>
        </p:txBody>
      </p:sp>
      <p:sp>
        <p:nvSpPr>
          <p:cNvPr id="48" name="TextBox 47"/>
          <p:cNvSpPr txBox="1"/>
          <p:nvPr/>
        </p:nvSpPr>
        <p:spPr>
          <a:xfrm>
            <a:off x="6711696" y="3310128"/>
            <a:ext cx="2761488" cy="603504"/>
          </a:xfrm>
          <a:prstGeom prst="rect">
            <a:avLst/>
          </a:prstGeom>
          <a:noFill/>
        </p:spPr>
        <p:txBody>
          <a:bodyPr wrap="square">
            <a:spAutoFit/>
          </a:bodyPr>
          <a:lstStyle/>
          <a:p>
            <a:pPr>
              <a:defRPr sz="1200" b="0" i="1" u="none">
                <a:solidFill>
                  <a:srgbClr val="946F00"/>
                </a:solidFill>
              </a:defRPr>
            </a:pPr>
            <a:r>
              <a:t>Use these at the beginning, middle, or end of a lesson, or for review.</a:t>
            </a:r>
          </a:p>
        </p:txBody>
      </p:sp>
      <p:pic>
        <p:nvPicPr>
          <p:cNvPr id="49" name="Picture 48" descr="extension_thumb.png"/>
          <p:cNvPicPr>
            <a:picLocks noChangeAspect="1"/>
          </p:cNvPicPr>
          <p:nvPr/>
        </p:nvPicPr>
        <p:blipFill>
          <a:blip r:embed="rId25"/>
          <a:stretch>
            <a:fillRect/>
          </a:stretch>
        </p:blipFill>
        <p:spPr>
          <a:xfrm>
            <a:off x="9592056" y="3054096"/>
            <a:ext cx="1272661" cy="914400"/>
          </a:xfrm>
          <a:prstGeom prst="rect">
            <a:avLst/>
          </a:prstGeom>
        </p:spPr>
      </p:pic>
      <p:sp>
        <p:nvSpPr>
          <p:cNvPr id="50" name="TextBox 49">
            <a:hlinkClick action="ppaction://hlinksldjump" r:id="rId39"/>
          </p:cNvPr>
          <p:cNvSpPr txBox="1"/>
          <p:nvPr/>
        </p:nvSpPr>
        <p:spPr>
          <a:xfrm>
            <a:off x="9601200" y="3877056"/>
            <a:ext cx="1737360" cy="274320"/>
          </a:xfrm>
          <a:prstGeom prst="rect">
            <a:avLst/>
          </a:prstGeom>
          <a:noFill/>
        </p:spPr>
        <p:txBody>
          <a:bodyPr wrap="none">
            <a:spAutoFit/>
          </a:bodyPr>
          <a:lstStyle/>
          <a:p>
            <a:pPr algn="l">
              <a:defRPr sz="1200" b="1" i="0" u="sng">
                <a:solidFill>
                  <a:srgbClr val="0070C0"/>
                </a:solidFill>
              </a:defRPr>
            </a:pPr>
            <a:r>
              <a:t>Jump to this slide</a:t>
            </a:r>
          </a:p>
        </p:txBody>
      </p:sp>
      <p:pic>
        <p:nvPicPr>
          <p:cNvPr id="51" name="Picture 50" descr="lesson-plan-extension-13.png"/>
          <p:cNvPicPr>
            <a:picLocks noChangeAspect="1"/>
          </p:cNvPicPr>
          <p:nvPr/>
        </p:nvPicPr>
        <p:blipFill>
          <a:blip r:embed="rId26"/>
          <a:stretch>
            <a:fillRect/>
          </a:stretch>
        </p:blipFill>
        <p:spPr>
          <a:xfrm>
            <a:off x="11430000" y="3108960"/>
            <a:ext cx="475488" cy="475488"/>
          </a:xfrm>
          <a:prstGeom prst="rect">
            <a:avLst/>
          </a:prstGeom>
        </p:spPr>
      </p:pic>
      <p:sp>
        <p:nvSpPr>
          <p:cNvPr id="52" name="TextBox 51">
            <a:hlinkClick r:id="rId27"/>
          </p:cNvPr>
          <p:cNvSpPr txBox="1"/>
          <p:nvPr/>
        </p:nvSpPr>
        <p:spPr>
          <a:xfrm>
            <a:off x="11265408" y="3584448"/>
            <a:ext cx="804672" cy="219456"/>
          </a:xfrm>
          <a:prstGeom prst="rect">
            <a:avLst/>
          </a:prstGeom>
          <a:noFill/>
        </p:spPr>
        <p:txBody>
          <a:bodyPr wrap="none">
            <a:spAutoFit/>
          </a:bodyPr>
          <a:lstStyle/>
          <a:p>
            <a:pPr algn="ctr">
              <a:defRPr sz="1100" b="1" i="0" u="sng">
                <a:solidFill>
                  <a:srgbClr val="0070C0"/>
                </a:solidFill>
              </a:defRPr>
            </a:pPr>
            <a:r>
              <a:t>Show me</a:t>
            </a:r>
          </a:p>
        </p:txBody>
      </p:sp>
      <p:sp>
        <p:nvSpPr>
          <p:cNvPr id="53" name="TextBox 52"/>
          <p:cNvSpPr txBox="1"/>
          <p:nvPr/>
        </p:nvSpPr>
        <p:spPr>
          <a:xfrm>
            <a:off x="6419088" y="4187952"/>
            <a:ext cx="2926080" cy="329184"/>
          </a:xfrm>
          <a:prstGeom prst="rect">
            <a:avLst/>
          </a:prstGeom>
          <a:noFill/>
        </p:spPr>
        <p:txBody>
          <a:bodyPr wrap="square">
            <a:spAutoFit/>
          </a:bodyPr>
          <a:lstStyle/>
          <a:p>
            <a:pPr marL="292608" indent="-201168">
              <a:buChar char="•"/>
              <a:defRPr sz="1600" b="1" i="0" u="none">
                <a:solidFill>
                  <a:srgbClr val="000000"/>
                </a:solidFill>
              </a:defRPr>
            </a:pPr>
            <a:r>
              <a:t>Word Wall Visuals</a:t>
            </a:r>
          </a:p>
        </p:txBody>
      </p:sp>
      <p:sp>
        <p:nvSpPr>
          <p:cNvPr id="54" name="TextBox 53"/>
          <p:cNvSpPr txBox="1"/>
          <p:nvPr/>
        </p:nvSpPr>
        <p:spPr>
          <a:xfrm>
            <a:off x="6711696" y="4480560"/>
            <a:ext cx="2761488" cy="603504"/>
          </a:xfrm>
          <a:prstGeom prst="rect">
            <a:avLst/>
          </a:prstGeom>
          <a:noFill/>
        </p:spPr>
        <p:txBody>
          <a:bodyPr wrap="square">
            <a:spAutoFit/>
          </a:bodyPr>
          <a:lstStyle/>
          <a:p>
            <a:pPr>
              <a:defRPr sz="1200" b="0" i="1" u="none">
                <a:solidFill>
                  <a:srgbClr val="000000"/>
                </a:solidFill>
              </a:defRPr>
            </a:pPr>
            <a:r>
              <a:t>Print and add these visuals to your unit word wall.</a:t>
            </a:r>
          </a:p>
        </p:txBody>
      </p:sp>
      <p:pic>
        <p:nvPicPr>
          <p:cNvPr id="55" name="Picture 54" descr="ww_thumb.png"/>
          <p:cNvPicPr>
            <a:picLocks noChangeAspect="1"/>
          </p:cNvPicPr>
          <p:nvPr/>
        </p:nvPicPr>
        <p:blipFill>
          <a:blip r:embed="rId28"/>
          <a:stretch>
            <a:fillRect/>
          </a:stretch>
        </p:blipFill>
        <p:spPr>
          <a:xfrm>
            <a:off x="9592056" y="4224528"/>
            <a:ext cx="1449392" cy="914400"/>
          </a:xfrm>
          <a:prstGeom prst="rect">
            <a:avLst/>
          </a:prstGeom>
        </p:spPr>
      </p:pic>
      <p:sp>
        <p:nvSpPr>
          <p:cNvPr id="56" name="TextBox 55">
            <a:hlinkClick action="ppaction://hlinksldjump" r:id="rId40"/>
          </p:cNvPr>
          <p:cNvSpPr txBox="1"/>
          <p:nvPr/>
        </p:nvSpPr>
        <p:spPr>
          <a:xfrm>
            <a:off x="9601200" y="5047488"/>
            <a:ext cx="1737360" cy="274320"/>
          </a:xfrm>
          <a:prstGeom prst="rect">
            <a:avLst/>
          </a:prstGeom>
          <a:noFill/>
        </p:spPr>
        <p:txBody>
          <a:bodyPr wrap="none">
            <a:spAutoFit/>
          </a:bodyPr>
          <a:lstStyle/>
          <a:p>
            <a:pPr algn="l">
              <a:defRPr sz="1200" b="1" i="0" u="sng">
                <a:solidFill>
                  <a:srgbClr val="0070C0"/>
                </a:solidFill>
              </a:defRPr>
            </a:pPr>
            <a:r>
              <a:t>Jump to this slide</a:t>
            </a:r>
          </a:p>
        </p:txBody>
      </p:sp>
      <p:pic>
        <p:nvPicPr>
          <p:cNvPr id="57" name="Picture 56" descr="lesson-plan-word-wall-14.png"/>
          <p:cNvPicPr>
            <a:picLocks noChangeAspect="1"/>
          </p:cNvPicPr>
          <p:nvPr/>
        </p:nvPicPr>
        <p:blipFill>
          <a:blip r:embed="rId29"/>
          <a:stretch>
            <a:fillRect/>
          </a:stretch>
        </p:blipFill>
        <p:spPr>
          <a:xfrm>
            <a:off x="11430000" y="4279392"/>
            <a:ext cx="475488" cy="475488"/>
          </a:xfrm>
          <a:prstGeom prst="rect">
            <a:avLst/>
          </a:prstGeom>
        </p:spPr>
      </p:pic>
      <p:sp>
        <p:nvSpPr>
          <p:cNvPr id="58" name="TextBox 57">
            <a:hlinkClick r:id="rId30"/>
          </p:cNvPr>
          <p:cNvSpPr txBox="1"/>
          <p:nvPr/>
        </p:nvSpPr>
        <p:spPr>
          <a:xfrm>
            <a:off x="11265408" y="4754880"/>
            <a:ext cx="804672" cy="219456"/>
          </a:xfrm>
          <a:prstGeom prst="rect">
            <a:avLst/>
          </a:prstGeom>
          <a:noFill/>
        </p:spPr>
        <p:txBody>
          <a:bodyPr wrap="none">
            <a:spAutoFit/>
          </a:bodyPr>
          <a:lstStyle/>
          <a:p>
            <a:pPr algn="ctr">
              <a:defRPr sz="1100" b="1" i="0" u="sng">
                <a:solidFill>
                  <a:srgbClr val="0070C0"/>
                </a:solidFill>
              </a:defRPr>
            </a:pPr>
            <a:r>
              <a:t>Show me</a:t>
            </a:r>
          </a:p>
        </p:txBody>
      </p:sp>
    </p:spTree>
  </p:cSld>
  <p:clrMapOvr>
    <a:masterClrMapping/>
  </p:clrMapOvr>
</p:sld>
</file>

<file path=ppt/slides/slide10.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71500" cy="314325"/>
          </a:xfrm>
          <a:prstGeom prst="rect">
            <a:avLst/>
          </a:prstGeom>
        </p:spPr>
      </p:pic>
      <p:pic>
        <p:nvPicPr>
          <p:cNvPr id="4" name="Picture 3" descr="S8268i.png"/>
          <p:cNvPicPr>
            <a:picLocks noChangeAspect="1"/>
          </p:cNvPicPr>
          <p:nvPr/>
        </p:nvPicPr>
        <p:blipFill>
          <a:blip r:embed="rId4"/>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5"/>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6"/>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7"/>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8"/>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9"/>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0"/>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1"/>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2"/>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3"/>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4"/>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5"/>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6"/>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7"/>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8"/>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19"/>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orange.png"/>
          <p:cNvPicPr>
            <a:picLocks noChangeAspect="1"/>
          </p:cNvPicPr>
          <p:nvPr/>
        </p:nvPicPr>
        <p:blipFill>
          <a:blip r:embed="rId20"/>
          <a:stretch>
            <a:fillRect/>
          </a:stretch>
        </p:blipFill>
        <p:spPr>
          <a:xfrm>
            <a:off x="1993392" y="4069080"/>
            <a:ext cx="466344" cy="365760"/>
          </a:xfrm>
          <a:prstGeom prst="rect">
            <a:avLst/>
          </a:prstGeom>
        </p:spPr>
      </p:pic>
      <p:pic>
        <p:nvPicPr>
          <p:cNvPr id="27" name="Picture 26" descr="bracket2_orange.png"/>
          <p:cNvPicPr>
            <a:picLocks noChangeAspect="1"/>
          </p:cNvPicPr>
          <p:nvPr/>
        </p:nvPicPr>
        <p:blipFill>
          <a:blip r:embed="rId21"/>
          <a:stretch>
            <a:fillRect/>
          </a:stretch>
        </p:blipFill>
        <p:spPr>
          <a:xfrm>
            <a:off x="822960" y="4672584"/>
            <a:ext cx="795528" cy="502920"/>
          </a:xfrm>
          <a:prstGeom prst="rect">
            <a:avLst/>
          </a:prstGeom>
        </p:spPr>
      </p:pic>
      <p:pic>
        <p:nvPicPr>
          <p:cNvPr id="28" name="Picture 27" descr="bracket3_orange.png"/>
          <p:cNvPicPr>
            <a:picLocks noChangeAspect="1"/>
          </p:cNvPicPr>
          <p:nvPr/>
        </p:nvPicPr>
        <p:blipFill>
          <a:blip r:embed="rId22"/>
          <a:stretch>
            <a:fillRect/>
          </a:stretch>
        </p:blipFill>
        <p:spPr>
          <a:xfrm>
            <a:off x="2423160" y="5413248"/>
            <a:ext cx="274320" cy="274320"/>
          </a:xfrm>
          <a:prstGeom prst="rect">
            <a:avLst/>
          </a:prstGeom>
        </p:spPr>
      </p:pic>
      <p:pic>
        <p:nvPicPr>
          <p:cNvPr id="29" name="Picture 28" descr="bracket4_orange.png"/>
          <p:cNvPicPr>
            <a:picLocks noChangeAspect="1"/>
          </p:cNvPicPr>
          <p:nvPr/>
        </p:nvPicPr>
        <p:blipFill>
          <a:blip r:embed="rId23"/>
          <a:stretch>
            <a:fillRect/>
          </a:stretch>
        </p:blipFill>
        <p:spPr>
          <a:xfrm>
            <a:off x="786384"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i="0" u="sng"/>
            </a:pPr>
            <a:r>
              <a:t>Observational Question</a:t>
            </a:r>
          </a:p>
        </p:txBody>
      </p:sp>
      <p:sp>
        <p:nvSpPr>
          <p:cNvPr id="31" name="__dynamic_autofit__TextBox 30"/>
          <p:cNvSpPr txBox="1"/>
          <p:nvPr/>
        </p:nvSpPr>
        <p:spPr>
          <a:xfrm>
            <a:off x="1" y="365760"/>
            <a:ext cx="3044952" cy="1764792"/>
          </a:xfrm>
          <a:prstGeom prst="rect">
            <a:avLst/>
          </a:prstGeom>
          <a:noFill/>
        </p:spPr>
        <p:txBody>
          <a:bodyPr wrap="square">
            <a:noAutofit/>
          </a:bodyPr>
          <a:lstStyle/>
          <a:p>
            <a:pPr>
              <a:defRPr sz="1800"/>
            </a:pPr>
            <a:r>
              <a:rPr sz="1800"/>
              <a:t>What is a </a:t>
            </a:r>
            <a:r>
              <a:rPr sz="1800" b="1">
                <a:solidFill>
                  <a:srgbClr val="7030A0"/>
                </a:solidFill>
              </a:rPr>
              <a:t>variation</a:t>
            </a:r>
            <a:r>
              <a:rPr sz="1800"/>
              <a:t>?</a:t>
            </a:r>
          </a:p>
        </p:txBody>
      </p:sp>
      <p:sp>
        <p:nvSpPr>
          <p:cNvPr id="32" name="__dynamic_autofit__TextBox 31"/>
          <p:cNvSpPr txBox="1"/>
          <p:nvPr/>
        </p:nvSpPr>
        <p:spPr>
          <a:xfrm>
            <a:off x="1" y="2130552"/>
            <a:ext cx="3044952" cy="1764792"/>
          </a:xfrm>
          <a:prstGeom prst="rect">
            <a:avLst/>
          </a:prstGeom>
          <a:noFill/>
        </p:spPr>
        <p:txBody>
          <a:bodyPr wrap="square">
            <a:noAutofit/>
          </a:bodyPr>
          <a:lstStyle/>
          <a:p>
            <a:pPr>
              <a:defRPr sz="1800" i="1"/>
            </a:pPr>
            <a:r>
              <a:rPr sz="1800" i="1"/>
              <a:t>A </a:t>
            </a:r>
            <a:r>
              <a:rPr sz="1800" i="1" b="1">
                <a:solidFill>
                  <a:srgbClr val="7030A0"/>
                </a:solidFill>
              </a:rPr>
              <a:t>variation</a:t>
            </a:r>
            <a:r>
              <a:rPr sz="1800" i="1"/>
              <a:t> is…</a:t>
            </a:r>
          </a:p>
        </p:txBody>
      </p:sp>
    </p:spTree>
  </p:cSld>
  <p:clrMapOvr>
    <a:masterClrMapping/>
  </p:clrMapOvr>
</p:sld>
</file>

<file path=ppt/slides/slide11.xml><?xml version="1.0" encoding="utf-8"?>
<p:sld xmlns:a="http://schemas.openxmlformats.org/drawingml/2006/main" xmlns:p="http://schemas.openxmlformats.org/presentationml/2006/main" xmlns:r="http://schemas.openxmlformats.org/officeDocument/2006/relationships">
  <p:cSld>
    <p:bg>
      <p:bgPr>
        <a:solidFill>
          <a:srgbClr val="F4EDF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10195560" y="0"/>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274320"/>
            <a:ext cx="571500" cy="314325"/>
          </a:xfrm>
          <a:prstGeom prst="rect">
            <a:avLst/>
          </a:prstGeom>
        </p:spPr>
      </p:pic>
      <p:sp>
        <p:nvSpPr>
          <p:cNvPr id="4" name="TextBox 3"/>
          <p:cNvSpPr txBox="1"/>
          <p:nvPr/>
        </p:nvSpPr>
        <p:spPr>
          <a:xfrm>
            <a:off x="0" y="1819656"/>
            <a:ext cx="886968" cy="365760"/>
          </a:xfrm>
          <a:prstGeom prst="rect">
            <a:avLst/>
          </a:prstGeom>
          <a:noFill/>
        </p:spPr>
        <p:txBody>
          <a:bodyPr wrap="none">
            <a:spAutoFit/>
          </a:bodyPr>
          <a:lstStyle/>
          <a:p>
            <a:pPr>
              <a:defRPr sz="1800" b="1"/>
            </a:pPr>
            <a:r>
              <a:t>Signal:</a:t>
            </a:r>
          </a:p>
        </p:txBody>
      </p:sp>
      <p:sp>
        <p:nvSpPr>
          <p:cNvPr id="5" name="TextBox 4"/>
          <p:cNvSpPr txBox="1"/>
          <p:nvPr/>
        </p:nvSpPr>
        <p:spPr>
          <a:xfrm>
            <a:off x="8202168" y="1819656"/>
            <a:ext cx="347472" cy="365760"/>
          </a:xfrm>
          <a:prstGeom prst="rect">
            <a:avLst/>
          </a:prstGeom>
          <a:noFill/>
        </p:spPr>
        <p:txBody>
          <a:bodyPr wrap="none">
            <a:spAutoFit/>
          </a:bodyPr>
          <a:lstStyle/>
          <a:p>
            <a:pPr>
              <a:defRPr sz="1800" b="1"/>
            </a:pPr>
            <a:r>
              <a:t>A</a:t>
            </a:r>
          </a:p>
        </p:txBody>
      </p:sp>
      <p:sp>
        <p:nvSpPr>
          <p:cNvPr id="6" name="TextBox 5"/>
          <p:cNvSpPr txBox="1"/>
          <p:nvPr/>
        </p:nvSpPr>
        <p:spPr>
          <a:xfrm>
            <a:off x="3090672" y="1819656"/>
            <a:ext cx="886968" cy="365760"/>
          </a:xfrm>
          <a:prstGeom prst="rect">
            <a:avLst/>
          </a:prstGeom>
          <a:noFill/>
        </p:spPr>
        <p:txBody>
          <a:bodyPr wrap="none">
            <a:spAutoFit/>
          </a:bodyPr>
          <a:lstStyle/>
          <a:p>
            <a:pPr>
              <a:defRPr sz="1800" b="1"/>
            </a:pPr>
            <a:r>
              <a:t>Share:</a:t>
            </a:r>
          </a:p>
        </p:txBody>
      </p:sp>
      <p:sp>
        <p:nvSpPr>
          <p:cNvPr id="7" name="TextBox 6"/>
          <p:cNvSpPr txBox="1"/>
          <p:nvPr/>
        </p:nvSpPr>
        <p:spPr>
          <a:xfrm>
            <a:off x="6071616" y="1837943"/>
            <a:ext cx="1005840" cy="338328"/>
          </a:xfrm>
          <a:prstGeom prst="rect">
            <a:avLst/>
          </a:prstGeom>
          <a:noFill/>
        </p:spPr>
        <p:txBody>
          <a:bodyPr wrap="none">
            <a:spAutoFit/>
          </a:bodyPr>
          <a:lstStyle/>
          <a:p>
            <a:pPr>
              <a:defRPr sz="1600" i="1"/>
            </a:pPr>
            <a:r>
              <a:t>Goes 1ˢᵗ:</a:t>
            </a:r>
          </a:p>
        </p:txBody>
      </p:sp>
      <p:sp>
        <p:nvSpPr>
          <p:cNvPr id="8" name="TextBox 7"/>
          <p:cNvSpPr txBox="1"/>
          <p:nvPr/>
        </p:nvSpPr>
        <p:spPr>
          <a:xfrm>
            <a:off x="9235440" y="1819656"/>
            <a:ext cx="886968" cy="365760"/>
          </a:xfrm>
          <a:prstGeom prst="rect">
            <a:avLst/>
          </a:prstGeom>
          <a:noFill/>
        </p:spPr>
        <p:txBody>
          <a:bodyPr wrap="none">
            <a:spAutoFit/>
          </a:bodyPr>
          <a:lstStyle/>
          <a:p>
            <a:pPr>
              <a:defRPr sz="1800" b="1"/>
            </a:pPr>
            <a:r>
              <a:t>Assess:</a:t>
            </a:r>
          </a:p>
        </p:txBody>
      </p:sp>
      <p:cxnSp>
        <p:nvCxnSpPr>
          <p:cNvPr id="9" name="Connector 8"/>
          <p:cNvCxnSpPr/>
          <p:nvPr/>
        </p:nvCxnSpPr>
        <p:spPr>
          <a:xfrm flipH="1">
            <a:off x="-4572" y="1664208"/>
            <a:ext cx="12196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10" name="Picture 9" descr="bracket1_purple.png"/>
          <p:cNvPicPr>
            <a:picLocks noChangeAspect="1"/>
          </p:cNvPicPr>
          <p:nvPr/>
        </p:nvPicPr>
        <p:blipFill>
          <a:blip r:embed="rId4"/>
          <a:stretch>
            <a:fillRect/>
          </a:stretch>
        </p:blipFill>
        <p:spPr>
          <a:xfrm>
            <a:off x="1993392" y="1828800"/>
            <a:ext cx="466344" cy="365760"/>
          </a:xfrm>
          <a:prstGeom prst="rect">
            <a:avLst/>
          </a:prstGeom>
        </p:spPr>
      </p:pic>
      <p:pic>
        <p:nvPicPr>
          <p:cNvPr id="11" name="Picture 10" descr="bracket2_purple.png"/>
          <p:cNvPicPr>
            <a:picLocks noChangeAspect="1"/>
          </p:cNvPicPr>
          <p:nvPr/>
        </p:nvPicPr>
        <p:blipFill>
          <a:blip r:embed="rId5"/>
          <a:stretch>
            <a:fillRect/>
          </a:stretch>
        </p:blipFill>
        <p:spPr>
          <a:xfrm>
            <a:off x="4956048" y="1755648"/>
            <a:ext cx="795528" cy="502920"/>
          </a:xfrm>
          <a:prstGeom prst="rect">
            <a:avLst/>
          </a:prstGeom>
        </p:spPr>
      </p:pic>
      <p:pic>
        <p:nvPicPr>
          <p:cNvPr id="12" name="Picture 11" descr="bracket3_purple.png"/>
          <p:cNvPicPr>
            <a:picLocks noChangeAspect="1"/>
          </p:cNvPicPr>
          <p:nvPr/>
        </p:nvPicPr>
        <p:blipFill>
          <a:blip r:embed="rId6"/>
          <a:stretch>
            <a:fillRect/>
          </a:stretch>
        </p:blipFill>
        <p:spPr>
          <a:xfrm>
            <a:off x="8503920" y="1865376"/>
            <a:ext cx="274320" cy="274320"/>
          </a:xfrm>
          <a:prstGeom prst="rect">
            <a:avLst/>
          </a:prstGeom>
        </p:spPr>
      </p:pic>
      <p:pic>
        <p:nvPicPr>
          <p:cNvPr id="13" name="Picture 12" descr="bracket4_purple.png"/>
          <p:cNvPicPr>
            <a:picLocks noChangeAspect="1"/>
          </p:cNvPicPr>
          <p:nvPr/>
        </p:nvPicPr>
        <p:blipFill>
          <a:blip r:embed="rId7"/>
          <a:stretch>
            <a:fillRect/>
          </a:stretch>
        </p:blipFill>
        <p:spPr>
          <a:xfrm>
            <a:off x="10021824" y="1728216"/>
            <a:ext cx="786384" cy="548640"/>
          </a:xfrm>
          <a:prstGeom prst="rect">
            <a:avLst/>
          </a:prstGeom>
        </p:spPr>
      </p:pic>
      <p:pic>
        <p:nvPicPr>
          <p:cNvPr id="14" name="Picture 13" descr="noun-thumbs-up-2169240.png"/>
          <p:cNvPicPr>
            <a:picLocks noChangeAspect="1"/>
          </p:cNvPicPr>
          <p:nvPr/>
        </p:nvPicPr>
        <p:blipFill>
          <a:blip r:embed="rId8"/>
          <a:stretch>
            <a:fillRect/>
          </a:stretch>
        </p:blipFill>
        <p:spPr>
          <a:xfrm>
            <a:off x="886968" y="1819656"/>
            <a:ext cx="365760" cy="365760"/>
          </a:xfrm>
          <a:prstGeom prst="rect">
            <a:avLst/>
          </a:prstGeom>
        </p:spPr>
      </p:pic>
      <p:pic>
        <p:nvPicPr>
          <p:cNvPr id="15" name="Picture 14" descr="noun-stand-up-4058566.png"/>
          <p:cNvPicPr>
            <a:picLocks noChangeAspect="1"/>
          </p:cNvPicPr>
          <p:nvPr/>
        </p:nvPicPr>
        <p:blipFill>
          <a:blip r:embed="rId9"/>
          <a:stretch>
            <a:fillRect/>
          </a:stretch>
        </p:blipFill>
        <p:spPr>
          <a:xfrm>
            <a:off x="1463040" y="1819656"/>
            <a:ext cx="365760" cy="365760"/>
          </a:xfrm>
          <a:prstGeom prst="rect">
            <a:avLst/>
          </a:prstGeom>
        </p:spPr>
      </p:pic>
      <p:pic>
        <p:nvPicPr>
          <p:cNvPr id="16" name="Picture 15" descr="noun-raise-hand-1471169.png"/>
          <p:cNvPicPr>
            <a:picLocks noChangeAspect="1"/>
          </p:cNvPicPr>
          <p:nvPr/>
        </p:nvPicPr>
        <p:blipFill>
          <a:blip r:embed="rId10"/>
          <a:stretch>
            <a:fillRect/>
          </a:stretch>
        </p:blipFill>
        <p:spPr>
          <a:xfrm>
            <a:off x="2039112" y="1819656"/>
            <a:ext cx="365760" cy="365760"/>
          </a:xfrm>
          <a:prstGeom prst="rect">
            <a:avLst/>
          </a:prstGeom>
        </p:spPr>
      </p:pic>
      <p:pic>
        <p:nvPicPr>
          <p:cNvPr id="17" name="Picture 16" descr="noun-think-1730977.png"/>
          <p:cNvPicPr>
            <a:picLocks noChangeAspect="1"/>
          </p:cNvPicPr>
          <p:nvPr/>
        </p:nvPicPr>
        <p:blipFill>
          <a:blip r:embed="rId11"/>
          <a:stretch>
            <a:fillRect/>
          </a:stretch>
        </p:blipFill>
        <p:spPr>
          <a:xfrm>
            <a:off x="2615184" y="1819656"/>
            <a:ext cx="365760" cy="365760"/>
          </a:xfrm>
          <a:prstGeom prst="rect">
            <a:avLst/>
          </a:prstGeom>
        </p:spPr>
      </p:pic>
      <p:pic>
        <p:nvPicPr>
          <p:cNvPr id="18" name="Picture 17" descr="partners.png"/>
          <p:cNvPicPr>
            <a:picLocks noChangeAspect="1"/>
          </p:cNvPicPr>
          <p:nvPr/>
        </p:nvPicPr>
        <p:blipFill>
          <a:blip r:embed="rId12"/>
          <a:stretch>
            <a:fillRect/>
          </a:stretch>
        </p:blipFill>
        <p:spPr>
          <a:xfrm>
            <a:off x="4005072" y="1865376"/>
            <a:ext cx="676656" cy="274320"/>
          </a:xfrm>
          <a:prstGeom prst="rect">
            <a:avLst/>
          </a:prstGeom>
        </p:spPr>
      </p:pic>
      <p:pic>
        <p:nvPicPr>
          <p:cNvPr id="19" name="Picture 18" descr="group.png"/>
          <p:cNvPicPr>
            <a:picLocks noChangeAspect="1"/>
          </p:cNvPicPr>
          <p:nvPr/>
        </p:nvPicPr>
        <p:blipFill>
          <a:blip r:embed="rId13"/>
          <a:stretch>
            <a:fillRect/>
          </a:stretch>
        </p:blipFill>
        <p:spPr>
          <a:xfrm>
            <a:off x="5065776" y="1755648"/>
            <a:ext cx="594360" cy="493776"/>
          </a:xfrm>
          <a:prstGeom prst="rect">
            <a:avLst/>
          </a:prstGeom>
        </p:spPr>
      </p:pic>
      <p:pic>
        <p:nvPicPr>
          <p:cNvPr id="20" name="Picture 19" descr="white-shoe.png"/>
          <p:cNvPicPr>
            <a:picLocks noChangeAspect="1"/>
          </p:cNvPicPr>
          <p:nvPr/>
        </p:nvPicPr>
        <p:blipFill>
          <a:blip r:embed="rId14"/>
          <a:stretch>
            <a:fillRect/>
          </a:stretch>
        </p:blipFill>
        <p:spPr>
          <a:xfrm>
            <a:off x="7004304" y="1865376"/>
            <a:ext cx="274320" cy="274320"/>
          </a:xfrm>
          <a:prstGeom prst="rect">
            <a:avLst/>
          </a:prstGeom>
        </p:spPr>
      </p:pic>
      <p:pic>
        <p:nvPicPr>
          <p:cNvPr id="21" name="Picture 20" descr="black-shoe.png"/>
          <p:cNvPicPr>
            <a:picLocks noChangeAspect="1"/>
          </p:cNvPicPr>
          <p:nvPr/>
        </p:nvPicPr>
        <p:blipFill>
          <a:blip r:embed="rId15"/>
          <a:stretch>
            <a:fillRect/>
          </a:stretch>
        </p:blipFill>
        <p:spPr>
          <a:xfrm>
            <a:off x="7333488" y="1892807"/>
            <a:ext cx="228600" cy="228600"/>
          </a:xfrm>
          <a:prstGeom prst="rect">
            <a:avLst/>
          </a:prstGeom>
        </p:spPr>
      </p:pic>
      <p:pic>
        <p:nvPicPr>
          <p:cNvPr id="22" name="Picture 21" descr="noun-tshirt-4464232.png"/>
          <p:cNvPicPr>
            <a:picLocks noChangeAspect="1"/>
          </p:cNvPicPr>
          <p:nvPr/>
        </p:nvPicPr>
        <p:blipFill>
          <a:blip r:embed="rId16"/>
          <a:stretch>
            <a:fillRect/>
          </a:stretch>
        </p:blipFill>
        <p:spPr>
          <a:xfrm>
            <a:off x="7635240" y="1865376"/>
            <a:ext cx="274320" cy="274320"/>
          </a:xfrm>
          <a:prstGeom prst="rect">
            <a:avLst/>
          </a:prstGeom>
        </p:spPr>
      </p:pic>
      <p:pic>
        <p:nvPicPr>
          <p:cNvPr id="23" name="Picture 22" descr="noun-tshirt-139533.png"/>
          <p:cNvPicPr>
            <a:picLocks noChangeAspect="1"/>
          </p:cNvPicPr>
          <p:nvPr/>
        </p:nvPicPr>
        <p:blipFill>
          <a:blip r:embed="rId17"/>
          <a:stretch>
            <a:fillRect/>
          </a:stretch>
        </p:blipFill>
        <p:spPr>
          <a:xfrm>
            <a:off x="7955279" y="1865376"/>
            <a:ext cx="274320" cy="274320"/>
          </a:xfrm>
          <a:prstGeom prst="rect">
            <a:avLst/>
          </a:prstGeom>
        </p:spPr>
      </p:pic>
      <p:pic>
        <p:nvPicPr>
          <p:cNvPr id="24" name="Picture 23" descr="noun-door-995125.png"/>
          <p:cNvPicPr>
            <a:picLocks noChangeAspect="1"/>
          </p:cNvPicPr>
          <p:nvPr/>
        </p:nvPicPr>
        <p:blipFill>
          <a:blip r:embed="rId18"/>
          <a:stretch>
            <a:fillRect/>
          </a:stretch>
        </p:blipFill>
        <p:spPr>
          <a:xfrm>
            <a:off x="8513064" y="1865376"/>
            <a:ext cx="274320" cy="274320"/>
          </a:xfrm>
          <a:prstGeom prst="rect">
            <a:avLst/>
          </a:prstGeom>
        </p:spPr>
      </p:pic>
      <p:pic>
        <p:nvPicPr>
          <p:cNvPr id="25" name="Picture 24" descr="noun-windows-1127615.png"/>
          <p:cNvPicPr>
            <a:picLocks noChangeAspect="1"/>
          </p:cNvPicPr>
          <p:nvPr/>
        </p:nvPicPr>
        <p:blipFill>
          <a:blip r:embed="rId19"/>
          <a:stretch>
            <a:fillRect/>
          </a:stretch>
        </p:blipFill>
        <p:spPr>
          <a:xfrm>
            <a:off x="8796528" y="1865376"/>
            <a:ext cx="274320" cy="274320"/>
          </a:xfrm>
          <a:prstGeom prst="rect">
            <a:avLst/>
          </a:prstGeom>
        </p:spPr>
      </p:pic>
      <p:pic>
        <p:nvPicPr>
          <p:cNvPr id="26" name="Picture 25" descr="noun-wheel-of-fortune-1454005.png"/>
          <p:cNvPicPr>
            <a:picLocks noChangeAspect="1"/>
          </p:cNvPicPr>
          <p:nvPr/>
        </p:nvPicPr>
        <p:blipFill>
          <a:blip r:embed="rId20"/>
          <a:stretch>
            <a:fillRect/>
          </a:stretch>
        </p:blipFill>
        <p:spPr>
          <a:xfrm>
            <a:off x="10104120" y="1773936"/>
            <a:ext cx="457200" cy="457200"/>
          </a:xfrm>
          <a:prstGeom prst="rect">
            <a:avLst/>
          </a:prstGeom>
        </p:spPr>
      </p:pic>
      <p:pic>
        <p:nvPicPr>
          <p:cNvPr id="27" name="Picture 26" descr="group_standup.png"/>
          <p:cNvPicPr>
            <a:picLocks noChangeAspect="1"/>
          </p:cNvPicPr>
          <p:nvPr/>
        </p:nvPicPr>
        <p:blipFill>
          <a:blip r:embed="rId21"/>
          <a:stretch>
            <a:fillRect/>
          </a:stretch>
        </p:blipFill>
        <p:spPr>
          <a:xfrm>
            <a:off x="10698480" y="1746504"/>
            <a:ext cx="713232" cy="512064"/>
          </a:xfrm>
          <a:prstGeom prst="rect">
            <a:avLst/>
          </a:prstGeom>
        </p:spPr>
      </p:pic>
      <p:pic>
        <p:nvPicPr>
          <p:cNvPr id="28" name="Picture 27" descr="noun-write-1439720.png"/>
          <p:cNvPicPr>
            <a:picLocks noChangeAspect="1"/>
          </p:cNvPicPr>
          <p:nvPr/>
        </p:nvPicPr>
        <p:blipFill>
          <a:blip r:embed="rId22"/>
          <a:stretch>
            <a:fillRect/>
          </a:stretch>
        </p:blipFill>
        <p:spPr>
          <a:xfrm>
            <a:off x="11631168" y="1773936"/>
            <a:ext cx="457200" cy="457200"/>
          </a:xfrm>
          <a:prstGeom prst="rect">
            <a:avLst/>
          </a:prstGeom>
        </p:spPr>
      </p:pic>
      <p:pic>
        <p:nvPicPr>
          <p:cNvPr id="29" name="Picture 28" descr="S8268i.png"/>
          <p:cNvPicPr>
            <a:picLocks noChangeAspect="1"/>
          </p:cNvPicPr>
          <p:nvPr/>
        </p:nvPicPr>
        <p:blipFill>
          <a:blip r:embed="rId23"/>
          <a:stretch>
            <a:fillRect/>
          </a:stretch>
        </p:blipFill>
        <p:spPr>
          <a:xfrm>
            <a:off x="6095984" y="2276856"/>
            <a:ext cx="6099048" cy="4572000"/>
          </a:xfrm>
          <a:prstGeom prst="rect">
            <a:avLst/>
          </a:prstGeom>
        </p:spPr>
      </p:pic>
      <p:pic>
        <p:nvPicPr>
          <p:cNvPr id="30" name="Picture 29" descr="S8243i.png"/>
          <p:cNvPicPr>
            <a:picLocks noChangeAspect="1"/>
          </p:cNvPicPr>
          <p:nvPr/>
        </p:nvPicPr>
        <p:blipFill>
          <a:blip r:embed="rId24"/>
          <a:stretch>
            <a:fillRect/>
          </a:stretch>
        </p:blipFill>
        <p:spPr>
          <a:xfrm>
            <a:off x="0" y="2276856"/>
            <a:ext cx="6099048" cy="4572000"/>
          </a:xfrm>
          <a:prstGeom prst="rect">
            <a:avLst/>
          </a:prstGeom>
        </p:spPr>
      </p:pic>
      <p:sp>
        <p:nvSpPr>
          <p:cNvPr id="31" name="TextBox 30"/>
          <p:cNvSpPr txBox="1"/>
          <p:nvPr/>
        </p:nvSpPr>
        <p:spPr>
          <a:xfrm>
            <a:off x="1" y="0"/>
            <a:ext cx="12188952" cy="365760"/>
          </a:xfrm>
          <a:prstGeom prst="rect">
            <a:avLst/>
          </a:prstGeom>
          <a:noFill/>
        </p:spPr>
        <p:txBody>
          <a:bodyPr wrap="none">
            <a:spAutoFit/>
          </a:bodyPr>
          <a:lstStyle/>
          <a:p>
            <a:pPr>
              <a:defRPr sz="1800" b="1" i="0" u="sng"/>
            </a:pPr>
            <a:r>
              <a:t>Relational Question</a:t>
            </a:r>
          </a:p>
        </p:txBody>
      </p:sp>
      <p:sp>
        <p:nvSpPr>
          <p:cNvPr id="32" name="__dynamic_autofit__TextBox 31"/>
          <p:cNvSpPr txBox="1"/>
          <p:nvPr/>
        </p:nvSpPr>
        <p:spPr>
          <a:xfrm>
            <a:off x="1" y="365760"/>
            <a:ext cx="12188952" cy="365760"/>
          </a:xfrm>
          <a:prstGeom prst="rect">
            <a:avLst/>
          </a:prstGeom>
          <a:noFill/>
        </p:spPr>
        <p:txBody>
          <a:bodyPr wrap="square">
            <a:noAutofit/>
          </a:bodyPr>
          <a:lstStyle/>
          <a:p>
            <a:pPr>
              <a:defRPr sz="1800"/>
            </a:pPr>
            <a:r>
              <a:rPr sz="1800"/>
              <a:t>How is </a:t>
            </a:r>
            <a:r>
              <a:rPr sz="1800" b="1">
                <a:solidFill>
                  <a:srgbClr val="7030A0"/>
                </a:solidFill>
              </a:rPr>
              <a:t>natural selection</a:t>
            </a:r>
            <a:r>
              <a:rPr sz="1800"/>
              <a:t> related to </a:t>
            </a:r>
            <a:r>
              <a:rPr sz="1800" b="1">
                <a:solidFill>
                  <a:srgbClr val="7030A0"/>
                </a:solidFill>
              </a:rPr>
              <a:t>variations</a:t>
            </a:r>
            <a:r>
              <a:rPr sz="1800"/>
              <a:t>?</a:t>
            </a:r>
          </a:p>
        </p:txBody>
      </p:sp>
      <p:sp>
        <p:nvSpPr>
          <p:cNvPr id="33" name="__dynamic_autofit__TextBox 32"/>
          <p:cNvSpPr txBox="1"/>
          <p:nvPr/>
        </p:nvSpPr>
        <p:spPr>
          <a:xfrm>
            <a:off x="1" y="1005840"/>
            <a:ext cx="12188952" cy="365760"/>
          </a:xfrm>
          <a:prstGeom prst="rect">
            <a:avLst/>
          </a:prstGeom>
          <a:noFill/>
        </p:spPr>
        <p:txBody>
          <a:bodyPr wrap="square">
            <a:noAutofit/>
          </a:bodyPr>
          <a:lstStyle/>
          <a:p>
            <a:pPr>
              <a:defRPr sz="1800" i="1"/>
            </a:pPr>
            <a:r>
              <a:rPr sz="1800" i="1" b="1">
                <a:solidFill>
                  <a:srgbClr val="7030A0"/>
                </a:solidFill>
              </a:rPr>
              <a:t>Natural selection</a:t>
            </a:r>
            <a:r>
              <a:rPr sz="1800" i="1"/>
              <a:t> is related to </a:t>
            </a:r>
            <a:r>
              <a:rPr sz="1800" i="1" b="1">
                <a:solidFill>
                  <a:srgbClr val="7030A0"/>
                </a:solidFill>
              </a:rPr>
              <a:t>variations</a:t>
            </a:r>
            <a:r>
              <a:rPr sz="1800" i="1"/>
              <a:t> because…</a:t>
            </a:r>
          </a:p>
        </p:txBody>
      </p:sp>
    </p:spTree>
  </p:cSld>
  <p:clrMapOvr>
    <a:masterClrMapping/>
  </p:clrMapOvr>
</p:sld>
</file>

<file path=ppt/slides/slide12.xml><?xml version="1.0" encoding="utf-8"?>
<p:sld xmlns:a="http://schemas.openxmlformats.org/drawingml/2006/main" xmlns:p="http://schemas.openxmlformats.org/presentationml/2006/main" xmlns:r="http://schemas.openxmlformats.org/officeDocument/2006/relationships">
  <p:cSld>
    <p:bg>
      <p:bgPr>
        <a:solidFill>
          <a:srgbClr val="ECF3FB"/>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71500" cy="314325"/>
          </a:xfrm>
          <a:prstGeom prst="rect">
            <a:avLst/>
          </a:prstGeom>
        </p:spPr>
      </p:pic>
      <p:pic>
        <p:nvPicPr>
          <p:cNvPr id="4" name="Picture 3" descr="S8243i.png"/>
          <p:cNvPicPr>
            <a:picLocks noChangeAspect="1"/>
          </p:cNvPicPr>
          <p:nvPr/>
        </p:nvPicPr>
        <p:blipFill>
          <a:blip r:embed="rId5"/>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6"/>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7"/>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8"/>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9"/>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10"/>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1"/>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2"/>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3"/>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4"/>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5"/>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6"/>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7"/>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8"/>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9"/>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20"/>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blue.png"/>
          <p:cNvPicPr>
            <a:picLocks noChangeAspect="1"/>
          </p:cNvPicPr>
          <p:nvPr/>
        </p:nvPicPr>
        <p:blipFill>
          <a:blip r:embed="rId21"/>
          <a:stretch>
            <a:fillRect/>
          </a:stretch>
        </p:blipFill>
        <p:spPr>
          <a:xfrm>
            <a:off x="1408176" y="4069080"/>
            <a:ext cx="466344" cy="365760"/>
          </a:xfrm>
          <a:prstGeom prst="rect">
            <a:avLst/>
          </a:prstGeom>
        </p:spPr>
      </p:pic>
      <p:pic>
        <p:nvPicPr>
          <p:cNvPr id="27" name="Picture 26" descr="bracket2_blue.png"/>
          <p:cNvPicPr>
            <a:picLocks noChangeAspect="1"/>
          </p:cNvPicPr>
          <p:nvPr/>
        </p:nvPicPr>
        <p:blipFill>
          <a:blip r:embed="rId22"/>
          <a:stretch>
            <a:fillRect/>
          </a:stretch>
        </p:blipFill>
        <p:spPr>
          <a:xfrm>
            <a:off x="1847088" y="4672584"/>
            <a:ext cx="795528" cy="502920"/>
          </a:xfrm>
          <a:prstGeom prst="rect">
            <a:avLst/>
          </a:prstGeom>
        </p:spPr>
      </p:pic>
      <p:pic>
        <p:nvPicPr>
          <p:cNvPr id="28" name="Picture 27" descr="bracket3_blue.png"/>
          <p:cNvPicPr>
            <a:picLocks noChangeAspect="1"/>
          </p:cNvPicPr>
          <p:nvPr/>
        </p:nvPicPr>
        <p:blipFill>
          <a:blip r:embed="rId23"/>
          <a:stretch>
            <a:fillRect/>
          </a:stretch>
        </p:blipFill>
        <p:spPr>
          <a:xfrm>
            <a:off x="1234440" y="5413248"/>
            <a:ext cx="274320" cy="274320"/>
          </a:xfrm>
          <a:prstGeom prst="rect">
            <a:avLst/>
          </a:prstGeom>
        </p:spPr>
      </p:pic>
      <p:pic>
        <p:nvPicPr>
          <p:cNvPr id="29" name="Picture 28" descr="bracket4_blue.png"/>
          <p:cNvPicPr>
            <a:picLocks noChangeAspect="1"/>
          </p:cNvPicPr>
          <p:nvPr/>
        </p:nvPicPr>
        <p:blipFill>
          <a:blip r:embed="rId24"/>
          <a:stretch>
            <a:fillRect/>
          </a:stretch>
        </p:blipFill>
        <p:spPr>
          <a:xfrm>
            <a:off x="2286000" y="5907024"/>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i="0" u="sng"/>
            </a:pPr>
            <a:r>
              <a:t>Inferential Question</a:t>
            </a:r>
          </a:p>
        </p:txBody>
      </p:sp>
      <p:sp>
        <p:nvSpPr>
          <p:cNvPr id="31" name="__dynamic_autofit__TextBox 30"/>
          <p:cNvSpPr txBox="1"/>
          <p:nvPr/>
        </p:nvSpPr>
        <p:spPr>
          <a:xfrm>
            <a:off x="1" y="365760"/>
            <a:ext cx="3044952" cy="1764792"/>
          </a:xfrm>
          <a:prstGeom prst="rect">
            <a:avLst/>
          </a:prstGeom>
          <a:noFill/>
        </p:spPr>
        <p:txBody>
          <a:bodyPr wrap="square">
            <a:noAutofit/>
          </a:bodyPr>
          <a:lstStyle/>
          <a:p>
            <a:pPr>
              <a:defRPr sz="1800"/>
            </a:pPr>
            <a:r>
              <a:rPr sz="1800"/>
              <a:t>How does the environment contribute to </a:t>
            </a:r>
            <a:r>
              <a:rPr sz="1800" b="1">
                <a:solidFill>
                  <a:srgbClr val="7030A0"/>
                </a:solidFill>
              </a:rPr>
              <a:t>natural selection</a:t>
            </a:r>
            <a:r>
              <a:rPr sz="1800"/>
              <a:t>?</a:t>
            </a:r>
          </a:p>
        </p:txBody>
      </p:sp>
      <p:sp>
        <p:nvSpPr>
          <p:cNvPr id="32" name="__dynamic_autofit__TextBox 31"/>
          <p:cNvSpPr txBox="1"/>
          <p:nvPr/>
        </p:nvSpPr>
        <p:spPr>
          <a:xfrm>
            <a:off x="1" y="2130552"/>
            <a:ext cx="3044952" cy="1764792"/>
          </a:xfrm>
          <a:prstGeom prst="rect">
            <a:avLst/>
          </a:prstGeom>
          <a:noFill/>
        </p:spPr>
        <p:txBody>
          <a:bodyPr wrap="square">
            <a:noAutofit/>
          </a:bodyPr>
          <a:lstStyle/>
          <a:p>
            <a:pPr>
              <a:defRPr sz="1800" i="1"/>
            </a:pPr>
            <a:r>
              <a:rPr sz="1800" i="1"/>
              <a:t>The environment contributes to </a:t>
            </a:r>
            <a:r>
              <a:rPr sz="1800" i="1" b="1">
                <a:solidFill>
                  <a:srgbClr val="7030A0"/>
                </a:solidFill>
              </a:rPr>
              <a:t>natural selection</a:t>
            </a:r>
            <a:r>
              <a:rPr sz="1800" i="1"/>
              <a:t> in that…</a:t>
            </a:r>
          </a:p>
        </p:txBody>
      </p:sp>
    </p:spTree>
  </p:cSld>
  <p:clrMapOvr>
    <a:masterClrMapping/>
  </p:clrMapOvr>
</p:sld>
</file>

<file path=ppt/slides/slide13.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6547104"/>
            <a:ext cx="565265" cy="310896"/>
          </a:xfrm>
          <a:prstGeom prst="rect">
            <a:avLst/>
          </a:prstGeom>
        </p:spPr>
      </p:pic>
      <p:sp>
        <p:nvSpPr>
          <p:cNvPr id="4" name="TextBox 3"/>
          <p:cNvSpPr txBox="1"/>
          <p:nvPr/>
        </p:nvSpPr>
        <p:spPr>
          <a:xfrm>
            <a:off x="0" y="0"/>
            <a:ext cx="12188952" cy="704088"/>
          </a:xfrm>
          <a:prstGeom prst="rect">
            <a:avLst/>
          </a:prstGeom>
          <a:noFill/>
        </p:spPr>
        <p:txBody>
          <a:bodyPr wrap="none">
            <a:spAutoFit/>
          </a:bodyPr>
          <a:lstStyle/>
          <a:p>
            <a:pPr algn="ctr">
              <a:defRPr sz="4000" b="1" u="sng"/>
            </a:pPr>
            <a:r>
              <a:t>Extension Activities​</a:t>
            </a:r>
          </a:p>
        </p:txBody>
      </p:sp>
      <p:sp>
        <p:nvSpPr>
          <p:cNvPr id="5" name="TextBox 4"/>
          <p:cNvSpPr txBox="1"/>
          <p:nvPr/>
        </p:nvSpPr>
        <p:spPr>
          <a:xfrm>
            <a:off x="420624" y="704088"/>
            <a:ext cx="11356848" cy="832104"/>
          </a:xfrm>
          <a:prstGeom prst="rect">
            <a:avLst/>
          </a:prstGeom>
          <a:noFill/>
        </p:spPr>
        <p:txBody>
          <a:bodyPr wrap="square" anchor="ctr">
            <a:spAutoFit/>
          </a:bodyPr>
          <a:lstStyle/>
          <a:p>
            <a:pPr algn="l"/>
            <a:r>
              <a:rPr b="0" i="0" sz="2400"/>
              <a:t>Use any or all of the activities in the following slides between structured conversations or after students have completed all of the structured conversations.</a:t>
            </a:r>
          </a:p>
        </p:txBody>
      </p:sp>
      <p:sp>
        <p:nvSpPr>
          <p:cNvPr id="6" name="TextBox 5"/>
          <p:cNvSpPr txBox="1"/>
          <p:nvPr/>
        </p:nvSpPr>
        <p:spPr>
          <a:xfrm>
            <a:off x="420624" y="1536192"/>
            <a:ext cx="5678424" cy="4800600"/>
          </a:xfrm>
          <a:prstGeom prst="rect">
            <a:avLst/>
          </a:prstGeom>
          <a:noFill/>
        </p:spPr>
        <p:txBody>
          <a:bodyPr wrap="square" anchor="ctr">
            <a:spAutoFit/>
          </a:bodyPr>
          <a:lstStyle/>
          <a:p>
            <a:pPr algn="l"/>
            <a:r>
              <a:rPr b="1" i="0" sz="2000"/>
              <a:t>•   Draw and Write</a:t>
            </a:r>
          </a:p>
          <a:p>
            <a:pPr algn="l"/>
            <a:r>
              <a:rPr b="0" i="1" sz="2000"/>
              <a:t>Have students draw the vocabulary word and label it with key lesson terms, then write about how it connects to their understanding of the word.</a:t>
            </a:r>
          </a:p>
          <a:p>
            <a:pPr algn="l"/>
            <a:r>
              <a:rPr b="1" i="0" sz="2000"/>
              <a:t>•   Complete the Picture</a:t>
            </a:r>
            <a:r>
              <a:rPr b="0" i="0" sz="2000"/>
              <a:t> </a:t>
            </a:r>
          </a:p>
          <a:p>
            <a:pPr algn="l"/>
            <a:r>
              <a:rPr b="0" i="1" sz="2000"/>
              <a:t>Do this before showing the complete visual for a prediction activity, or after showing the visual for a recall exercise.</a:t>
            </a:r>
          </a:p>
          <a:p>
            <a:pPr algn="l"/>
            <a:r>
              <a:rPr b="1" i="0" sz="2000"/>
              <a:t>•   Fill It In</a:t>
            </a:r>
          </a:p>
          <a:p>
            <a:pPr algn="l"/>
            <a:r>
              <a:rPr b="0" i="1" sz="2000"/>
              <a:t>Like “Complete the Picture”, this activity is also excellent as either a preview or a review.</a:t>
            </a:r>
          </a:p>
          <a:p>
            <a:pPr algn="l"/>
            <a:r>
              <a:rPr b="1" i="0" sz="2000"/>
              <a:t>•   Evidence-Claim-Reasoning</a:t>
            </a:r>
          </a:p>
          <a:p>
            <a:pPr algn="l"/>
            <a:r>
              <a:rPr b="0" i="1" sz="2000"/>
              <a:t>Have students create a question, then answer it with a claim and evidence-based reasoning.</a:t>
            </a:r>
          </a:p>
        </p:txBody>
      </p:sp>
      <p:sp>
        <p:nvSpPr>
          <p:cNvPr id="7" name="TextBox 6"/>
          <p:cNvSpPr txBox="1"/>
          <p:nvPr/>
        </p:nvSpPr>
        <p:spPr>
          <a:xfrm>
            <a:off x="6099048" y="2304288"/>
            <a:ext cx="5678424" cy="3474720"/>
          </a:xfrm>
          <a:prstGeom prst="rect">
            <a:avLst/>
          </a:prstGeom>
          <a:noFill/>
        </p:spPr>
        <p:txBody>
          <a:bodyPr wrap="square" anchor="ctr">
            <a:spAutoFit/>
          </a:bodyPr>
          <a:lstStyle/>
          <a:p>
            <a:pPr algn="l"/>
            <a:r>
              <a:rPr b="1" i="0" sz="2000"/>
              <a:t>•   Vocab Connection Web</a:t>
            </a:r>
          </a:p>
          <a:p>
            <a:pPr algn="l"/>
            <a:r>
              <a:rPr b="0" i="1" sz="2000"/>
              <a:t>Have students make connections to other words in this unit, or other words in previous units. Excellent as a unit review!</a:t>
            </a:r>
          </a:p>
          <a:p>
            <a:pPr algn="l"/>
            <a:r>
              <a:rPr b="1" i="0" sz="2000"/>
              <a:t>•   Roving Paragraph</a:t>
            </a:r>
            <a:r>
              <a:rPr b="0" i="0" sz="2000"/>
              <a:t> </a:t>
            </a:r>
          </a:p>
          <a:p>
            <a:pPr algn="l"/>
            <a:r>
              <a:rPr b="0" i="1" sz="2000"/>
              <a:t>Get students moving, and writing! Can be done at any point in the lesson, but it makes an excellent review at the end of the lesson.</a:t>
            </a:r>
          </a:p>
          <a:p>
            <a:pPr algn="l"/>
            <a:r>
              <a:rPr b="1" i="0" sz="2000"/>
              <a:t>•   Open Writing</a:t>
            </a:r>
          </a:p>
          <a:p>
            <a:pPr algn="l"/>
            <a:r>
              <a:rPr b="0" i="1" sz="2000"/>
              <a:t>This is highly recommended after the structured conversations are complete, as an alternative closure/exit ticket to the lesson. Have students write everything they’ve learned about the vocabulary word, structured with the sentence stems of their structured conversations and key vocabulary.</a:t>
            </a:r>
          </a:p>
        </p:txBody>
      </p:sp>
      <p:sp>
        <p:nvSpPr>
          <p:cNvPr id="8" name="TextBox 7">
            <a:hlinkClick action="ppaction://hlinksldjump" r:id="rId5"/>
          </p:cNvPr>
          <p:cNvSpPr txBox="1"/>
          <p:nvPr/>
        </p:nvSpPr>
        <p:spPr>
          <a:xfrm>
            <a:off x="4663440" y="2990088"/>
            <a:ext cx="1737360" cy="274320"/>
          </a:xfrm>
          <a:prstGeom prst="rect">
            <a:avLst/>
          </a:prstGeom>
          <a:noFill/>
        </p:spPr>
        <p:txBody>
          <a:bodyPr wrap="none">
            <a:spAutoFit/>
          </a:bodyPr>
          <a:lstStyle/>
          <a:p>
            <a:pPr algn="l">
              <a:defRPr sz="1200" b="1" i="0" u="sng">
                <a:solidFill>
                  <a:srgbClr val="0070C0"/>
                </a:solidFill>
              </a:defRPr>
            </a:pPr>
            <a:r>
              <a:t>Jump to this slide</a:t>
            </a:r>
          </a:p>
        </p:txBody>
      </p:sp>
      <p:sp>
        <p:nvSpPr>
          <p:cNvPr id="9" name="TextBox 8">
            <a:hlinkClick action="ppaction://hlinksldjump" r:id="rId6"/>
          </p:cNvPr>
          <p:cNvSpPr txBox="1"/>
          <p:nvPr/>
        </p:nvSpPr>
        <p:spPr>
          <a:xfrm>
            <a:off x="4663440" y="3959352"/>
            <a:ext cx="1737360" cy="274320"/>
          </a:xfrm>
          <a:prstGeom prst="rect">
            <a:avLst/>
          </a:prstGeom>
          <a:noFill/>
        </p:spPr>
        <p:txBody>
          <a:bodyPr wrap="none">
            <a:spAutoFit/>
          </a:bodyPr>
          <a:lstStyle/>
          <a:p>
            <a:pPr algn="l">
              <a:defRPr sz="1200" b="1" i="0" u="sng">
                <a:solidFill>
                  <a:srgbClr val="0070C0"/>
                </a:solidFill>
              </a:defRPr>
            </a:pPr>
            <a:r>
              <a:t>Jump to this slide</a:t>
            </a:r>
          </a:p>
        </p:txBody>
      </p:sp>
      <p:sp>
        <p:nvSpPr>
          <p:cNvPr id="10" name="TextBox 9">
            <a:hlinkClick action="ppaction://hlinksldjump" r:id="rId7"/>
          </p:cNvPr>
          <p:cNvSpPr txBox="1"/>
          <p:nvPr/>
        </p:nvSpPr>
        <p:spPr>
          <a:xfrm>
            <a:off x="4663440" y="5038344"/>
            <a:ext cx="1737360" cy="274320"/>
          </a:xfrm>
          <a:prstGeom prst="rect">
            <a:avLst/>
          </a:prstGeom>
          <a:noFill/>
        </p:spPr>
        <p:txBody>
          <a:bodyPr wrap="none">
            <a:spAutoFit/>
          </a:bodyPr>
          <a:lstStyle/>
          <a:p>
            <a:pPr algn="l">
              <a:defRPr sz="1200" b="1" i="0" u="sng">
                <a:solidFill>
                  <a:srgbClr val="0070C0"/>
                </a:solidFill>
              </a:defRPr>
            </a:pPr>
            <a:r>
              <a:t>Jump to this slide</a:t>
            </a:r>
          </a:p>
        </p:txBody>
      </p:sp>
      <p:sp>
        <p:nvSpPr>
          <p:cNvPr id="11" name="TextBox 10">
            <a:hlinkClick action="ppaction://hlinksldjump" r:id="rId8"/>
          </p:cNvPr>
          <p:cNvSpPr txBox="1"/>
          <p:nvPr/>
        </p:nvSpPr>
        <p:spPr>
          <a:xfrm>
            <a:off x="4663440" y="5934456"/>
            <a:ext cx="1737360" cy="274320"/>
          </a:xfrm>
          <a:prstGeom prst="rect">
            <a:avLst/>
          </a:prstGeom>
          <a:noFill/>
        </p:spPr>
        <p:txBody>
          <a:bodyPr wrap="none">
            <a:spAutoFit/>
          </a:bodyPr>
          <a:lstStyle/>
          <a:p>
            <a:pPr algn="l">
              <a:defRPr sz="1200" b="1" i="0" u="sng">
                <a:solidFill>
                  <a:srgbClr val="0070C0"/>
                </a:solidFill>
              </a:defRPr>
            </a:pPr>
            <a:r>
              <a:t>Jump to this slide</a:t>
            </a:r>
          </a:p>
        </p:txBody>
      </p:sp>
      <p:sp>
        <p:nvSpPr>
          <p:cNvPr id="12" name="TextBox 11">
            <a:hlinkClick action="ppaction://hlinksldjump" r:id="rId9"/>
          </p:cNvPr>
          <p:cNvSpPr txBox="1"/>
          <p:nvPr/>
        </p:nvSpPr>
        <p:spPr>
          <a:xfrm>
            <a:off x="10671048" y="2715768"/>
            <a:ext cx="1737360" cy="274320"/>
          </a:xfrm>
          <a:prstGeom prst="rect">
            <a:avLst/>
          </a:prstGeom>
          <a:noFill/>
        </p:spPr>
        <p:txBody>
          <a:bodyPr wrap="none">
            <a:spAutoFit/>
          </a:bodyPr>
          <a:lstStyle/>
          <a:p>
            <a:pPr algn="l">
              <a:defRPr sz="1200" b="1" i="0" u="sng">
                <a:solidFill>
                  <a:srgbClr val="0070C0"/>
                </a:solidFill>
              </a:defRPr>
            </a:pPr>
            <a:r>
              <a:t>Jump to this slide</a:t>
            </a:r>
          </a:p>
        </p:txBody>
      </p:sp>
      <p:sp>
        <p:nvSpPr>
          <p:cNvPr id="13" name="TextBox 12">
            <a:hlinkClick action="ppaction://hlinksldjump" r:id="rId10"/>
          </p:cNvPr>
          <p:cNvSpPr txBox="1"/>
          <p:nvPr/>
        </p:nvSpPr>
        <p:spPr>
          <a:xfrm>
            <a:off x="10671048" y="3959352"/>
            <a:ext cx="1737360" cy="274320"/>
          </a:xfrm>
          <a:prstGeom prst="rect">
            <a:avLst/>
          </a:prstGeom>
          <a:noFill/>
        </p:spPr>
        <p:txBody>
          <a:bodyPr wrap="none">
            <a:spAutoFit/>
          </a:bodyPr>
          <a:lstStyle/>
          <a:p>
            <a:pPr algn="l">
              <a:defRPr sz="1200" b="1" i="0" u="sng">
                <a:solidFill>
                  <a:srgbClr val="0070C0"/>
                </a:solidFill>
              </a:defRPr>
            </a:pPr>
            <a:r>
              <a:t>Jump to this slide</a:t>
            </a:r>
          </a:p>
        </p:txBody>
      </p:sp>
      <p:sp>
        <p:nvSpPr>
          <p:cNvPr id="14" name="TextBox 13">
            <a:hlinkClick action="ppaction://hlinksldjump" r:id="rId11"/>
          </p:cNvPr>
          <p:cNvSpPr txBox="1"/>
          <p:nvPr/>
        </p:nvSpPr>
        <p:spPr>
          <a:xfrm>
            <a:off x="10671048" y="6281928"/>
            <a:ext cx="1737360" cy="274320"/>
          </a:xfrm>
          <a:prstGeom prst="rect">
            <a:avLst/>
          </a:prstGeom>
          <a:noFill/>
        </p:spPr>
        <p:txBody>
          <a:bodyPr wrap="none">
            <a:spAutoFit/>
          </a:bodyPr>
          <a:lstStyle/>
          <a:p>
            <a:pPr algn="l">
              <a:defRPr sz="1200" b="1" i="0" u="sng">
                <a:solidFill>
                  <a:srgbClr val="0070C0"/>
                </a:solidFill>
              </a:defRPr>
            </a:pPr>
            <a:r>
              <a:t>Jump to this slide</a:t>
            </a:r>
          </a:p>
        </p:txBody>
      </p:sp>
    </p:spTree>
  </p:cSld>
  <p:clrMapOvr>
    <a:masterClrMapping/>
  </p:clrMapOvr>
</p:sld>
</file>

<file path=ppt/slides/slide14.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8243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i="0" u="sng"/>
            </a:pPr>
            <a:r>
              <a:t>Draw and Write</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Draw a representation for the term </a:t>
            </a:r>
            <a:r>
              <a:rPr b="1">
                <a:solidFill>
                  <a:srgbClr val="7030A0"/>
                </a:solidFill>
              </a:rPr>
              <a:t>natural selection</a:t>
            </a:r>
            <a:r>
              <a:t>. Label your visual with the terms:
•
•
•
•
•</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full_gray.png"/>
          <p:cNvPicPr>
            <a:picLocks noChangeAspect="1"/>
          </p:cNvPicPr>
          <p:nvPr/>
        </p:nvPicPr>
        <p:blipFill>
          <a:blip r:embed="rId5"/>
          <a:stretch>
            <a:fillRect/>
          </a:stretch>
        </p:blipFill>
        <p:spPr>
          <a:xfrm>
            <a:off x="3044952" y="0"/>
            <a:ext cx="9157854" cy="6871854"/>
          </a:xfrm>
          <a:prstGeom prst="rect">
            <a:avLst/>
          </a:prstGeom>
        </p:spPr>
      </p:pic>
      <p:pic>
        <p:nvPicPr>
          <p:cNvPr id="8" name="Picture 7" descr="noun-write-1439720.png"/>
          <p:cNvPicPr>
            <a:picLocks noChangeAspect="1"/>
          </p:cNvPicPr>
          <p:nvPr/>
        </p:nvPicPr>
        <p:blipFill>
          <a:blip r:embed="rId6"/>
          <a:stretch>
            <a:fillRect/>
          </a:stretch>
        </p:blipFill>
        <p:spPr>
          <a:xfrm>
            <a:off x="338328" y="3922776"/>
            <a:ext cx="2368296" cy="2368296"/>
          </a:xfrm>
          <a:prstGeom prst="rect">
            <a:avLst/>
          </a:prstGeom>
        </p:spPr>
      </p:pic>
      <p:sp>
        <p:nvSpPr>
          <p:cNvPr id="9" name="TextBox 8"/>
          <p:cNvSpPr txBox="1"/>
          <p:nvPr/>
        </p:nvSpPr>
        <p:spPr>
          <a:xfrm>
            <a:off x="3044952" y="0"/>
            <a:ext cx="9144000" cy="1325880"/>
          </a:xfrm>
          <a:prstGeom prst="rect">
            <a:avLst/>
          </a:prstGeom>
          <a:noFill/>
        </p:spPr>
        <p:txBody>
          <a:bodyPr wrap="none">
            <a:spAutoFit/>
          </a:bodyPr>
          <a:lstStyle/>
          <a:p>
            <a:pPr algn="ctr">
              <a:defRPr sz="8000">
                <a:solidFill>
                  <a:srgbClr val="7030A0"/>
                </a:solidFill>
              </a:defRPr>
            </a:pPr>
            <a:r>
              <a:t>natural selection</a:t>
            </a:r>
          </a:p>
        </p:txBody>
      </p:sp>
    </p:spTree>
  </p:cSld>
  <p:clrMapOvr>
    <a:masterClrMapping/>
  </p:clrMapOvr>
</p:sld>
</file>

<file path=ppt/slides/slide15.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8243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i="0" u="sng"/>
            </a:pPr>
            <a:r>
              <a:t>Draw and Write</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Explain how your visual relates to what you’ve learned about </a:t>
            </a:r>
            <a:r>
              <a:rPr b="1">
                <a:solidFill>
                  <a:srgbClr val="7030A0"/>
                </a:solidFill>
              </a:rPr>
              <a:t>natural selection</a:t>
            </a:r>
            <a:r>
              <a:rPr sz="2000" i="1"/>
              <a:t>
• My visual is…
• It relates to what I’ve learned about </a:t>
            </a:r>
            <a:r>
              <a:rPr b="1" i="1" sz="2000">
                <a:solidFill>
                  <a:srgbClr val="7030A0"/>
                </a:solidFill>
              </a:rPr>
              <a:t>natural selection</a:t>
            </a:r>
            <a:r>
              <a:rPr sz="2000" i="1"/>
              <a:t> because...</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full_gray.png"/>
          <p:cNvPicPr>
            <a:picLocks noChangeAspect="1"/>
          </p:cNvPicPr>
          <p:nvPr/>
        </p:nvPicPr>
        <p:blipFill>
          <a:blip r:embed="rId5"/>
          <a:stretch>
            <a:fillRect/>
          </a:stretch>
        </p:blipFill>
        <p:spPr>
          <a:xfrm>
            <a:off x="3044952" y="0"/>
            <a:ext cx="9157854" cy="6871854"/>
          </a:xfrm>
          <a:prstGeom prst="rect">
            <a:avLst/>
          </a:prstGeom>
        </p:spPr>
      </p:pic>
      <p:pic>
        <p:nvPicPr>
          <p:cNvPr id="8" name="Picture 7" descr="noun-write-1439720.png"/>
          <p:cNvPicPr>
            <a:picLocks noChangeAspect="1"/>
          </p:cNvPicPr>
          <p:nvPr/>
        </p:nvPicPr>
        <p:blipFill>
          <a:blip r:embed="rId6"/>
          <a:stretch>
            <a:fillRect/>
          </a:stretch>
        </p:blipFill>
        <p:spPr>
          <a:xfrm>
            <a:off x="338328" y="3922776"/>
            <a:ext cx="2368296" cy="2368296"/>
          </a:xfrm>
          <a:prstGeom prst="rect">
            <a:avLst/>
          </a:prstGeom>
        </p:spPr>
      </p:pic>
      <p:sp>
        <p:nvSpPr>
          <p:cNvPr id="9" name="TextBox 8"/>
          <p:cNvSpPr txBox="1"/>
          <p:nvPr/>
        </p:nvSpPr>
        <p:spPr>
          <a:xfrm>
            <a:off x="3044952" y="0"/>
            <a:ext cx="9144000" cy="1325880"/>
          </a:xfrm>
          <a:prstGeom prst="rect">
            <a:avLst/>
          </a:prstGeom>
          <a:noFill/>
        </p:spPr>
        <p:txBody>
          <a:bodyPr wrap="none">
            <a:spAutoFit/>
          </a:bodyPr>
          <a:lstStyle/>
          <a:p>
            <a:pPr algn="ctr">
              <a:defRPr sz="8000">
                <a:solidFill>
                  <a:srgbClr val="7030A0"/>
                </a:solidFill>
              </a:defRPr>
            </a:pPr>
            <a:r>
              <a:t>natural selection</a:t>
            </a:r>
          </a:p>
        </p:txBody>
      </p:sp>
    </p:spTree>
  </p:cSld>
  <p:clrMapOvr>
    <a:masterClrMapping/>
  </p:clrMapOvr>
</p:sld>
</file>

<file path=ppt/slides/slide16.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8243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i="0" u="sng"/>
            </a:pPr>
            <a:r>
              <a:t>Complete the Picture</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Draw what you think the rest of the image looks like for the term </a:t>
            </a:r>
            <a:r>
              <a:rPr b="1">
                <a:solidFill>
                  <a:srgbClr val="7030A0"/>
                </a:solidFill>
              </a:rPr>
              <a:t>natural selection.</a:t>
            </a:r>
            <a:r>
              <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338328" y="3922776"/>
            <a:ext cx="2368296" cy="2368296"/>
          </a:xfrm>
          <a:prstGeom prst="rect">
            <a:avLst/>
          </a:prstGeom>
        </p:spPr>
      </p:pic>
      <p:pic>
        <p:nvPicPr>
          <p:cNvPr id="8" name="Picture 7" descr="gray_box.png"/>
          <p:cNvPicPr>
            <a:picLocks noChangeAspect="1"/>
          </p:cNvPicPr>
          <p:nvPr/>
        </p:nvPicPr>
        <p:blipFill>
          <a:blip r:embed="rId6"/>
          <a:stretch>
            <a:fillRect/>
          </a:stretch>
        </p:blipFill>
        <p:spPr>
          <a:xfrm>
            <a:off x="7616952" y="0"/>
            <a:ext cx="4585854" cy="6871854"/>
          </a:xfrm>
          <a:prstGeom prst="rect">
            <a:avLst/>
          </a:prstGeom>
        </p:spPr>
      </p:pic>
    </p:spTree>
  </p:cSld>
  <p:clrMapOvr>
    <a:masterClrMapping/>
  </p:clrMapOvr>
</p:sld>
</file>

<file path=ppt/slides/slide17.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8243n.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i="0" u="sng"/>
            </a:pPr>
            <a:r>
              <a:t>Fill It In</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Fill in the grey boxes in this visual as best you can.
Work with a partner or share your completed visual with a partner when you finish.</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237744" y="5614416"/>
            <a:ext cx="832104" cy="832104"/>
          </a:xfrm>
          <a:prstGeom prst="rect">
            <a:avLst/>
          </a:prstGeom>
        </p:spPr>
      </p:pic>
      <p:pic>
        <p:nvPicPr>
          <p:cNvPr id="8" name="Picture 7" descr="partners.png"/>
          <p:cNvPicPr>
            <a:picLocks noChangeAspect="1"/>
          </p:cNvPicPr>
          <p:nvPr/>
        </p:nvPicPr>
        <p:blipFill>
          <a:blip r:embed="rId6"/>
          <a:stretch>
            <a:fillRect/>
          </a:stretch>
        </p:blipFill>
        <p:spPr>
          <a:xfrm>
            <a:off x="1188720" y="5678424"/>
            <a:ext cx="1627632" cy="658368"/>
          </a:xfrm>
          <a:prstGeom prst="rect">
            <a:avLst/>
          </a:prstGeom>
        </p:spPr>
      </p:pic>
    </p:spTree>
  </p:cSld>
  <p:clrMapOvr>
    <a:masterClrMapping/>
  </p:clrMapOvr>
</p:sld>
</file>

<file path=ppt/slides/slide18.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8243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91440" y="73152"/>
            <a:ext cx="2834640" cy="310896"/>
          </a:xfrm>
          <a:prstGeom prst="rect">
            <a:avLst/>
          </a:prstGeom>
          <a:noFill/>
        </p:spPr>
        <p:txBody>
          <a:bodyPr wrap="square">
            <a:spAutoFit/>
          </a:bodyPr>
          <a:lstStyle/>
          <a:p>
            <a:r>
              <a:rPr sz="1800" b="1" u="sng">
                <a:solidFill>
                  <a:srgbClr val="C55A11"/>
                </a:solidFill>
              </a:rPr>
              <a:t>Evidence</a:t>
            </a:r>
            <a:r>
              <a:rPr sz="1800" b="1" u="sng"/>
              <a:t>-</a:t>
            </a:r>
            <a:r>
              <a:rPr sz="1800" b="1" u="sng">
                <a:solidFill>
                  <a:srgbClr val="2E75B6"/>
                </a:solidFill>
              </a:rPr>
              <a:t>Claim</a:t>
            </a:r>
            <a:r>
              <a:rPr sz="1800" b="1" u="sng"/>
              <a:t>-</a:t>
            </a:r>
            <a:r>
              <a:rPr sz="1800" b="1" u="sng"/>
              <a:t>Reasoning</a:t>
            </a:r>
          </a:p>
        </p:txBody>
      </p:sp>
      <p:sp>
        <p:nvSpPr>
          <p:cNvPr id="4" name="TextBox 3"/>
          <p:cNvSpPr txBox="1"/>
          <p:nvPr/>
        </p:nvSpPr>
        <p:spPr>
          <a:xfrm>
            <a:off x="91440" y="566928"/>
            <a:ext cx="2743200" cy="274320"/>
          </a:xfrm>
          <a:prstGeom prst="rect">
            <a:avLst/>
          </a:prstGeom>
          <a:noFill/>
        </p:spPr>
        <p:txBody>
          <a:bodyPr wrap="none">
            <a:spAutoFit/>
          </a:bodyPr>
          <a:lstStyle/>
          <a:p>
            <a:pPr>
              <a:defRPr sz="1800" b="0" i="0" u="none">
                <a:solidFill>
                  <a:srgbClr val="000000"/>
                </a:solidFill>
              </a:defRPr>
            </a:pPr>
            <a:r>
              <a:t>Choose a question:</a:t>
            </a:r>
          </a:p>
        </p:txBody>
      </p:sp>
      <p:sp>
        <p:nvSpPr>
          <p:cNvPr id="5" name="TextBox 4"/>
          <p:cNvSpPr txBox="1"/>
          <p:nvPr/>
        </p:nvSpPr>
        <p:spPr>
          <a:xfrm>
            <a:off x="0" y="914400"/>
            <a:ext cx="3026664" cy="2414016"/>
          </a:xfrm>
          <a:prstGeom prst="rect">
            <a:avLst/>
          </a:prstGeom>
          <a:noFill/>
        </p:spPr>
        <p:txBody>
          <a:bodyPr wrap="square">
            <a:spAutoFit/>
          </a:bodyPr>
          <a:lstStyle/>
          <a:p>
            <a:pPr marL="256032" indent="-155448">
              <a:spcAft>
                <a:spcPts val="1000"/>
              </a:spcAft>
              <a:buChar char="•"/>
              <a:defRPr sz="1800" i="1"/>
            </a:pPr>
            <a:r>
              <a:rPr sz="1800" i="1"/>
              <a:t>One thing I don't know is...</a:t>
            </a:r>
          </a:p>
          <a:p>
            <a:pPr marL="256032" indent="-155448">
              <a:spcAft>
                <a:spcPts val="1000"/>
              </a:spcAft>
              <a:buChar char="•"/>
              <a:defRPr sz="1800" i="1"/>
            </a:pPr>
            <a:r>
              <a:rPr sz="1800" i="1"/>
              <a:t>One thing I wonder is...</a:t>
            </a:r>
          </a:p>
          <a:p>
            <a:pPr marL="256032" indent="-155448">
              <a:spcAft>
                <a:spcPts val="1000"/>
              </a:spcAft>
              <a:buChar char="•"/>
              <a:defRPr sz="1800" i="1"/>
            </a:pPr>
            <a:r>
              <a:rPr sz="1800" i="1"/>
              <a:t>I did not understand when we talked about ______.</a:t>
            </a:r>
          </a:p>
        </p:txBody>
      </p:sp>
      <p:pic>
        <p:nvPicPr>
          <p:cNvPr id="6" name="Picture 5" descr="noun-thumbs-up-2169240.png"/>
          <p:cNvPicPr>
            <a:picLocks noChangeAspect="1"/>
          </p:cNvPicPr>
          <p:nvPr/>
        </p:nvPicPr>
        <p:blipFill>
          <a:blip r:embed="rId3"/>
          <a:stretch>
            <a:fillRect/>
          </a:stretch>
        </p:blipFill>
        <p:spPr>
          <a:xfrm>
            <a:off x="886968" y="4069080"/>
            <a:ext cx="365760" cy="365760"/>
          </a:xfrm>
          <a:prstGeom prst="rect">
            <a:avLst/>
          </a:prstGeom>
        </p:spPr>
      </p:pic>
      <p:pic>
        <p:nvPicPr>
          <p:cNvPr id="7" name="Picture 6" descr="noun-stand-up-4058566.png"/>
          <p:cNvPicPr>
            <a:picLocks noChangeAspect="1"/>
          </p:cNvPicPr>
          <p:nvPr/>
        </p:nvPicPr>
        <p:blipFill>
          <a:blip r:embed="rId4"/>
          <a:stretch>
            <a:fillRect/>
          </a:stretch>
        </p:blipFill>
        <p:spPr>
          <a:xfrm>
            <a:off x="1463040" y="4069080"/>
            <a:ext cx="365760" cy="365760"/>
          </a:xfrm>
          <a:prstGeom prst="rect">
            <a:avLst/>
          </a:prstGeom>
        </p:spPr>
      </p:pic>
      <p:pic>
        <p:nvPicPr>
          <p:cNvPr id="8" name="Picture 7" descr="noun-raise-hand-1471169.png"/>
          <p:cNvPicPr>
            <a:picLocks noChangeAspect="1"/>
          </p:cNvPicPr>
          <p:nvPr/>
        </p:nvPicPr>
        <p:blipFill>
          <a:blip r:embed="rId5"/>
          <a:stretch>
            <a:fillRect/>
          </a:stretch>
        </p:blipFill>
        <p:spPr>
          <a:xfrm>
            <a:off x="2039112" y="4069080"/>
            <a:ext cx="365760" cy="365760"/>
          </a:xfrm>
          <a:prstGeom prst="rect">
            <a:avLst/>
          </a:prstGeom>
        </p:spPr>
      </p:pic>
      <p:pic>
        <p:nvPicPr>
          <p:cNvPr id="9" name="Picture 8" descr="noun-think-1730977.png"/>
          <p:cNvPicPr>
            <a:picLocks noChangeAspect="1"/>
          </p:cNvPicPr>
          <p:nvPr/>
        </p:nvPicPr>
        <p:blipFill>
          <a:blip r:embed="rId6"/>
          <a:stretch>
            <a:fillRect/>
          </a:stretch>
        </p:blipFill>
        <p:spPr>
          <a:xfrm>
            <a:off x="2615184" y="4069080"/>
            <a:ext cx="365760" cy="365760"/>
          </a:xfrm>
          <a:prstGeom prst="rect">
            <a:avLst/>
          </a:prstGeom>
        </p:spPr>
      </p:pic>
      <p:pic>
        <p:nvPicPr>
          <p:cNvPr id="10" name="Picture 9" descr="partners.png"/>
          <p:cNvPicPr>
            <a:picLocks noChangeAspect="1"/>
          </p:cNvPicPr>
          <p:nvPr/>
        </p:nvPicPr>
        <p:blipFill>
          <a:blip r:embed="rId7"/>
          <a:stretch>
            <a:fillRect/>
          </a:stretch>
        </p:blipFill>
        <p:spPr>
          <a:xfrm>
            <a:off x="886968" y="4782312"/>
            <a:ext cx="676656" cy="274320"/>
          </a:xfrm>
          <a:prstGeom prst="rect">
            <a:avLst/>
          </a:prstGeom>
        </p:spPr>
      </p:pic>
      <p:pic>
        <p:nvPicPr>
          <p:cNvPr id="11" name="Picture 10" descr="group.png"/>
          <p:cNvPicPr>
            <a:picLocks noChangeAspect="1"/>
          </p:cNvPicPr>
          <p:nvPr/>
        </p:nvPicPr>
        <p:blipFill>
          <a:blip r:embed="rId8"/>
          <a:stretch>
            <a:fillRect/>
          </a:stretch>
        </p:blipFill>
        <p:spPr>
          <a:xfrm>
            <a:off x="1956816" y="4672584"/>
            <a:ext cx="594360" cy="493776"/>
          </a:xfrm>
          <a:prstGeom prst="rect">
            <a:avLst/>
          </a:prstGeom>
        </p:spPr>
      </p:pic>
      <p:pic>
        <p:nvPicPr>
          <p:cNvPr id="12" name="Picture 11" descr="white-shoe.png"/>
          <p:cNvPicPr>
            <a:picLocks noChangeAspect="1"/>
          </p:cNvPicPr>
          <p:nvPr/>
        </p:nvPicPr>
        <p:blipFill>
          <a:blip r:embed="rId9"/>
          <a:stretch>
            <a:fillRect/>
          </a:stretch>
        </p:blipFill>
        <p:spPr>
          <a:xfrm>
            <a:off x="914400" y="5404104"/>
            <a:ext cx="274320" cy="274320"/>
          </a:xfrm>
          <a:prstGeom prst="rect">
            <a:avLst/>
          </a:prstGeom>
        </p:spPr>
      </p:pic>
      <p:pic>
        <p:nvPicPr>
          <p:cNvPr id="13" name="Picture 12" descr="black-shoe.png"/>
          <p:cNvPicPr>
            <a:picLocks noChangeAspect="1"/>
          </p:cNvPicPr>
          <p:nvPr/>
        </p:nvPicPr>
        <p:blipFill>
          <a:blip r:embed="rId10"/>
          <a:stretch>
            <a:fillRect/>
          </a:stretch>
        </p:blipFill>
        <p:spPr>
          <a:xfrm>
            <a:off x="1234440" y="5404104"/>
            <a:ext cx="228600" cy="228600"/>
          </a:xfrm>
          <a:prstGeom prst="rect">
            <a:avLst/>
          </a:prstGeom>
        </p:spPr>
      </p:pic>
      <p:pic>
        <p:nvPicPr>
          <p:cNvPr id="14" name="Picture 13" descr="noun-tshirt-4464232.png"/>
          <p:cNvPicPr>
            <a:picLocks noChangeAspect="1"/>
          </p:cNvPicPr>
          <p:nvPr/>
        </p:nvPicPr>
        <p:blipFill>
          <a:blip r:embed="rId11"/>
          <a:stretch>
            <a:fillRect/>
          </a:stretch>
        </p:blipFill>
        <p:spPr>
          <a:xfrm>
            <a:off x="1545336" y="5404104"/>
            <a:ext cx="274320" cy="274320"/>
          </a:xfrm>
          <a:prstGeom prst="rect">
            <a:avLst/>
          </a:prstGeom>
        </p:spPr>
      </p:pic>
      <p:pic>
        <p:nvPicPr>
          <p:cNvPr id="15" name="Picture 14" descr="noun-tshirt-139533.png"/>
          <p:cNvPicPr>
            <a:picLocks noChangeAspect="1"/>
          </p:cNvPicPr>
          <p:nvPr/>
        </p:nvPicPr>
        <p:blipFill>
          <a:blip r:embed="rId12"/>
          <a:stretch>
            <a:fillRect/>
          </a:stretch>
        </p:blipFill>
        <p:spPr>
          <a:xfrm>
            <a:off x="1865376" y="5404104"/>
            <a:ext cx="274320" cy="274320"/>
          </a:xfrm>
          <a:prstGeom prst="rect">
            <a:avLst/>
          </a:prstGeom>
        </p:spPr>
      </p:pic>
      <p:pic>
        <p:nvPicPr>
          <p:cNvPr id="16" name="Picture 15" descr="noun-door-995125.png"/>
          <p:cNvPicPr>
            <a:picLocks noChangeAspect="1"/>
          </p:cNvPicPr>
          <p:nvPr/>
        </p:nvPicPr>
        <p:blipFill>
          <a:blip r:embed="rId13"/>
          <a:stretch>
            <a:fillRect/>
          </a:stretch>
        </p:blipFill>
        <p:spPr>
          <a:xfrm>
            <a:off x="2423160" y="5404104"/>
            <a:ext cx="274320" cy="274320"/>
          </a:xfrm>
          <a:prstGeom prst="rect">
            <a:avLst/>
          </a:prstGeom>
        </p:spPr>
      </p:pic>
      <p:pic>
        <p:nvPicPr>
          <p:cNvPr id="17" name="Picture 16" descr="noun-windows-1127615.png"/>
          <p:cNvPicPr>
            <a:picLocks noChangeAspect="1"/>
          </p:cNvPicPr>
          <p:nvPr/>
        </p:nvPicPr>
        <p:blipFill>
          <a:blip r:embed="rId14"/>
          <a:stretch>
            <a:fillRect/>
          </a:stretch>
        </p:blipFill>
        <p:spPr>
          <a:xfrm>
            <a:off x="2706624" y="5404104"/>
            <a:ext cx="274320" cy="274320"/>
          </a:xfrm>
          <a:prstGeom prst="rect">
            <a:avLst/>
          </a:prstGeom>
        </p:spPr>
      </p:pic>
      <p:pic>
        <p:nvPicPr>
          <p:cNvPr id="18" name="Picture 17" descr="noun-wheel-of-fortune-1454005.png"/>
          <p:cNvPicPr>
            <a:picLocks noChangeAspect="1"/>
          </p:cNvPicPr>
          <p:nvPr/>
        </p:nvPicPr>
        <p:blipFill>
          <a:blip r:embed="rId15"/>
          <a:stretch>
            <a:fillRect/>
          </a:stretch>
        </p:blipFill>
        <p:spPr>
          <a:xfrm>
            <a:off x="868680" y="5943600"/>
            <a:ext cx="457200" cy="457200"/>
          </a:xfrm>
          <a:prstGeom prst="rect">
            <a:avLst/>
          </a:prstGeom>
        </p:spPr>
      </p:pic>
      <p:pic>
        <p:nvPicPr>
          <p:cNvPr id="19" name="Picture 18" descr="group_standup.png"/>
          <p:cNvPicPr>
            <a:picLocks noChangeAspect="1"/>
          </p:cNvPicPr>
          <p:nvPr/>
        </p:nvPicPr>
        <p:blipFill>
          <a:blip r:embed="rId16"/>
          <a:stretch>
            <a:fillRect/>
          </a:stretch>
        </p:blipFill>
        <p:spPr>
          <a:xfrm>
            <a:off x="1463040" y="5952744"/>
            <a:ext cx="713232" cy="512064"/>
          </a:xfrm>
          <a:prstGeom prst="rect">
            <a:avLst/>
          </a:prstGeom>
        </p:spPr>
      </p:pic>
      <p:pic>
        <p:nvPicPr>
          <p:cNvPr id="20" name="Picture 19" descr="noun-write-1439720.png"/>
          <p:cNvPicPr>
            <a:picLocks noChangeAspect="1"/>
          </p:cNvPicPr>
          <p:nvPr/>
        </p:nvPicPr>
        <p:blipFill>
          <a:blip r:embed="rId17"/>
          <a:stretch>
            <a:fillRect/>
          </a:stretch>
        </p:blipFill>
        <p:spPr>
          <a:xfrm>
            <a:off x="2523744" y="5943600"/>
            <a:ext cx="457200" cy="457200"/>
          </a:xfrm>
          <a:prstGeom prst="rect">
            <a:avLst/>
          </a:prstGeom>
        </p:spPr>
      </p:pic>
      <p:sp>
        <p:nvSpPr>
          <p:cNvPr id="21" name="TextBox 20"/>
          <p:cNvSpPr txBox="1"/>
          <p:nvPr/>
        </p:nvSpPr>
        <p:spPr>
          <a:xfrm>
            <a:off x="0" y="4114800"/>
            <a:ext cx="886968" cy="365760"/>
          </a:xfrm>
          <a:prstGeom prst="rect">
            <a:avLst/>
          </a:prstGeom>
          <a:noFill/>
        </p:spPr>
        <p:txBody>
          <a:bodyPr wrap="none">
            <a:spAutoFit/>
          </a:bodyPr>
          <a:lstStyle/>
          <a:p>
            <a:pPr>
              <a:defRPr sz="1800" b="1"/>
            </a:pPr>
            <a:r>
              <a:t>Signal:</a:t>
            </a:r>
          </a:p>
        </p:txBody>
      </p:sp>
      <p:sp>
        <p:nvSpPr>
          <p:cNvPr id="22" name="TextBox 21"/>
          <p:cNvSpPr txBox="1"/>
          <p:nvPr/>
        </p:nvSpPr>
        <p:spPr>
          <a:xfrm>
            <a:off x="2112264" y="5367528"/>
            <a:ext cx="347472" cy="365760"/>
          </a:xfrm>
          <a:prstGeom prst="rect">
            <a:avLst/>
          </a:prstGeom>
          <a:noFill/>
        </p:spPr>
        <p:txBody>
          <a:bodyPr wrap="none">
            <a:spAutoFit/>
          </a:bodyPr>
          <a:lstStyle/>
          <a:p>
            <a:pPr>
              <a:defRPr sz="1800" b="1"/>
            </a:pPr>
            <a:r>
              <a:t>A</a:t>
            </a:r>
          </a:p>
        </p:txBody>
      </p:sp>
      <p:sp>
        <p:nvSpPr>
          <p:cNvPr id="23" name="TextBox 22"/>
          <p:cNvSpPr txBox="1"/>
          <p:nvPr/>
        </p:nvSpPr>
        <p:spPr>
          <a:xfrm>
            <a:off x="0" y="4791456"/>
            <a:ext cx="886968" cy="365760"/>
          </a:xfrm>
          <a:prstGeom prst="rect">
            <a:avLst/>
          </a:prstGeom>
          <a:noFill/>
        </p:spPr>
        <p:txBody>
          <a:bodyPr wrap="none">
            <a:spAutoFit/>
          </a:bodyPr>
          <a:lstStyle/>
          <a:p>
            <a:pPr>
              <a:defRPr sz="1800" b="1"/>
            </a:pPr>
            <a:r>
              <a:t>Share:</a:t>
            </a:r>
          </a:p>
        </p:txBody>
      </p:sp>
      <p:sp>
        <p:nvSpPr>
          <p:cNvPr id="24" name="TextBox 23"/>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5" name="TextBox 24"/>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6" name="Connector 25"/>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7" name="Picture 26" descr="bracket1_gold.png"/>
          <p:cNvPicPr>
            <a:picLocks noChangeAspect="1"/>
          </p:cNvPicPr>
          <p:nvPr/>
        </p:nvPicPr>
        <p:blipFill>
          <a:blip r:embed="rId18"/>
          <a:stretch>
            <a:fillRect/>
          </a:stretch>
        </p:blipFill>
        <p:spPr>
          <a:xfrm>
            <a:off x="868680" y="4069080"/>
            <a:ext cx="466344" cy="365760"/>
          </a:xfrm>
          <a:prstGeom prst="rect">
            <a:avLst/>
          </a:prstGeom>
        </p:spPr>
      </p:pic>
      <p:pic>
        <p:nvPicPr>
          <p:cNvPr id="28" name="Picture 27" descr="bracket2_gold.png"/>
          <p:cNvPicPr>
            <a:picLocks noChangeAspect="1"/>
          </p:cNvPicPr>
          <p:nvPr/>
        </p:nvPicPr>
        <p:blipFill>
          <a:blip r:embed="rId19"/>
          <a:stretch>
            <a:fillRect/>
          </a:stretch>
        </p:blipFill>
        <p:spPr>
          <a:xfrm>
            <a:off x="1847088" y="4672584"/>
            <a:ext cx="795528" cy="502920"/>
          </a:xfrm>
          <a:prstGeom prst="rect">
            <a:avLst/>
          </a:prstGeom>
        </p:spPr>
      </p:pic>
      <p:pic>
        <p:nvPicPr>
          <p:cNvPr id="29" name="Picture 28" descr="bracket3_gold.png"/>
          <p:cNvPicPr>
            <a:picLocks noChangeAspect="1"/>
          </p:cNvPicPr>
          <p:nvPr/>
        </p:nvPicPr>
        <p:blipFill>
          <a:blip r:embed="rId20"/>
          <a:stretch>
            <a:fillRect/>
          </a:stretch>
        </p:blipFill>
        <p:spPr>
          <a:xfrm>
            <a:off x="2148840" y="5413248"/>
            <a:ext cx="274320" cy="274320"/>
          </a:xfrm>
          <a:prstGeom prst="rect">
            <a:avLst/>
          </a:prstGeom>
        </p:spPr>
      </p:pic>
      <p:pic>
        <p:nvPicPr>
          <p:cNvPr id="30" name="Picture 29" descr="bracket4_gold.png"/>
          <p:cNvPicPr>
            <a:picLocks noChangeAspect="1"/>
          </p:cNvPicPr>
          <p:nvPr/>
        </p:nvPicPr>
        <p:blipFill>
          <a:blip r:embed="rId21"/>
          <a:stretch>
            <a:fillRect/>
          </a:stretch>
        </p:blipFill>
        <p:spPr>
          <a:xfrm>
            <a:off x="877824" y="5943600"/>
            <a:ext cx="786384" cy="548640"/>
          </a:xfrm>
          <a:prstGeom prst="rect">
            <a:avLst/>
          </a:prstGeom>
        </p:spPr>
      </p:pic>
      <p:pic>
        <p:nvPicPr>
          <p:cNvPr id="31" name="Picture 30" descr="logo.png"/>
          <p:cNvPicPr>
            <a:picLocks noChangeAspect="1"/>
          </p:cNvPicPr>
          <p:nvPr/>
        </p:nvPicPr>
        <p:blipFill>
          <a:blip r:embed="rId22"/>
          <a:stretch>
            <a:fillRect/>
          </a:stretch>
        </p:blipFill>
        <p:spPr>
          <a:xfrm>
            <a:off x="0" y="6611112"/>
            <a:ext cx="1995054" cy="241069"/>
          </a:xfrm>
          <a:prstGeom prst="rect">
            <a:avLst/>
          </a:prstGeom>
        </p:spPr>
      </p:pic>
      <p:pic>
        <p:nvPicPr>
          <p:cNvPr id="32" name="Picture 31" descr="se.png"/>
          <p:cNvPicPr>
            <a:picLocks noChangeAspect="1"/>
          </p:cNvPicPr>
          <p:nvPr/>
        </p:nvPicPr>
        <p:blipFill>
          <a:blip r:embed="rId23"/>
          <a:stretch>
            <a:fillRect/>
          </a:stretch>
        </p:blipFill>
        <p:spPr>
          <a:xfrm>
            <a:off x="2459736" y="6547104"/>
            <a:ext cx="565265" cy="310896"/>
          </a:xfrm>
          <a:prstGeom prst="rect">
            <a:avLst/>
          </a:prstGeom>
        </p:spPr>
      </p:pic>
    </p:spTree>
  </p:cSld>
  <p:clrMapOvr>
    <a:masterClrMapping/>
  </p:clrMapOvr>
</p:sld>
</file>

<file path=ppt/slides/slide19.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8243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91440" y="73152"/>
            <a:ext cx="2834640" cy="310896"/>
          </a:xfrm>
          <a:prstGeom prst="rect">
            <a:avLst/>
          </a:prstGeom>
          <a:noFill/>
        </p:spPr>
        <p:txBody>
          <a:bodyPr wrap="square">
            <a:spAutoFit/>
          </a:bodyPr>
          <a:lstStyle/>
          <a:p>
            <a:r>
              <a:rPr sz="1800" b="1" u="sng">
                <a:solidFill>
                  <a:srgbClr val="C55A11"/>
                </a:solidFill>
              </a:rPr>
              <a:t>Evidence</a:t>
            </a:r>
            <a:r>
              <a:rPr sz="1800" b="1" u="sng"/>
              <a:t>-</a:t>
            </a:r>
            <a:r>
              <a:rPr sz="1800" b="1" u="sng">
                <a:solidFill>
                  <a:srgbClr val="2E75B6"/>
                </a:solidFill>
              </a:rPr>
              <a:t>Claim</a:t>
            </a:r>
            <a:r>
              <a:rPr sz="1800" b="1" u="sng"/>
              <a:t>-</a:t>
            </a:r>
            <a:r>
              <a:rPr sz="1800" b="1" u="sng"/>
              <a:t>Reasoning</a:t>
            </a:r>
          </a:p>
        </p:txBody>
      </p:sp>
      <p:sp>
        <p:nvSpPr>
          <p:cNvPr id="4" name="TextBox 3"/>
          <p:cNvSpPr txBox="1"/>
          <p:nvPr/>
        </p:nvSpPr>
        <p:spPr>
          <a:xfrm>
            <a:off x="91440" y="512064"/>
            <a:ext cx="1371600" cy="292608"/>
          </a:xfrm>
          <a:prstGeom prst="rect">
            <a:avLst/>
          </a:prstGeom>
          <a:noFill/>
        </p:spPr>
        <p:txBody>
          <a:bodyPr wrap="none">
            <a:spAutoFit/>
          </a:bodyPr>
          <a:lstStyle/>
          <a:p>
            <a:pPr>
              <a:defRPr sz="1800" b="1" i="0" u="sng">
                <a:solidFill>
                  <a:srgbClr val="000000"/>
                </a:solidFill>
              </a:defRPr>
            </a:pPr>
            <a:r>
              <a:t>Question:</a:t>
            </a:r>
          </a:p>
        </p:txBody>
      </p:sp>
      <p:sp>
        <p:nvSpPr>
          <p:cNvPr id="5" name="__dynamic_autofit__TextBox 4"/>
          <p:cNvSpPr txBox="1"/>
          <p:nvPr/>
        </p:nvSpPr>
        <p:spPr>
          <a:xfrm>
            <a:off x="91440" y="832104"/>
            <a:ext cx="2697480" cy="1380744"/>
          </a:xfrm>
          <a:prstGeom prst="rect">
            <a:avLst/>
          </a:prstGeom>
          <a:noFill/>
        </p:spPr>
        <p:txBody>
          <a:bodyPr wrap="square">
            <a:noAutofit/>
          </a:bodyPr>
          <a:lstStyle/>
          <a:p>
            <a:pPr>
              <a:defRPr/>
            </a:pPr>
            <a:r>
              <a:rPr sz="1800" i="0"/>
              <a:t>How does the environment contribute to </a:t>
            </a:r>
            <a:r>
              <a:rPr sz="1800" i="0" b="1">
                <a:solidFill>
                  <a:srgbClr val="7030A0"/>
                </a:solidFill>
              </a:rPr>
              <a:t>natural selection</a:t>
            </a:r>
            <a:r>
              <a:rPr sz="1800" i="0"/>
              <a:t>?</a:t>
            </a:r>
          </a:p>
        </p:txBody>
      </p:sp>
      <p:sp>
        <p:nvSpPr>
          <p:cNvPr id="6" name="TextBox 5"/>
          <p:cNvSpPr txBox="1"/>
          <p:nvPr/>
        </p:nvSpPr>
        <p:spPr>
          <a:xfrm>
            <a:off x="91440" y="2267712"/>
            <a:ext cx="2743200" cy="1325880"/>
          </a:xfrm>
          <a:prstGeom prst="rect">
            <a:avLst/>
          </a:prstGeom>
          <a:noFill/>
        </p:spPr>
        <p:txBody>
          <a:bodyPr wrap="square">
            <a:spAutoFit/>
          </a:bodyPr>
          <a:lstStyle/>
          <a:p>
            <a:pPr>
              <a:spcAft>
                <a:spcPts val="200"/>
              </a:spcAft>
            </a:pPr>
            <a:r>
              <a:rPr sz="1800" b="1" u="sng"/>
              <a:t>Provide </a:t>
            </a:r>
            <a:r>
              <a:rPr sz="1800" b="1" u="sng">
                <a:solidFill>
                  <a:srgbClr val="C55A11"/>
                </a:solidFill>
              </a:rPr>
              <a:t>Evidence:</a:t>
            </a:r>
          </a:p>
          <a:p>
            <a:pPr marL="256032" indent="-155448">
              <a:spcAft>
                <a:spcPts val="0"/>
              </a:spcAft>
              <a:buChar char="•"/>
              <a:defRPr sz="1800" i="1">
                <a:solidFill>
                  <a:srgbClr val="C55A11"/>
                </a:solidFill>
              </a:defRPr>
            </a:pPr>
            <a:r>
              <a:rPr sz="1800" i="1">
                <a:solidFill>
                  <a:srgbClr val="C55A11"/>
                </a:solidFill>
              </a:rPr>
              <a:t>I see that...</a:t>
            </a:r>
          </a:p>
          <a:p>
            <a:pPr marL="256032" indent="-155448">
              <a:spcAft>
                <a:spcPts val="0"/>
              </a:spcAft>
              <a:buChar char="•"/>
              <a:defRPr sz="1800" i="1">
                <a:solidFill>
                  <a:srgbClr val="C55A11"/>
                </a:solidFill>
              </a:defRPr>
            </a:pPr>
            <a:r>
              <a:rPr sz="1800" i="1">
                <a:solidFill>
                  <a:srgbClr val="C55A11"/>
                </a:solidFill>
              </a:rPr>
              <a:t>I know that...</a:t>
            </a:r>
          </a:p>
          <a:p>
            <a:pPr marL="256032" indent="-155448">
              <a:spcAft>
                <a:spcPts val="0"/>
              </a:spcAft>
              <a:buChar char="•"/>
              <a:defRPr sz="1800" i="1">
                <a:solidFill>
                  <a:srgbClr val="C55A11"/>
                </a:solidFill>
              </a:defRPr>
            </a:pPr>
            <a:r>
              <a:rPr sz="1800" i="1">
                <a:solidFill>
                  <a:srgbClr val="C55A11"/>
                </a:solidFill>
              </a:rPr>
              <a:t>I read that...</a:t>
            </a:r>
          </a:p>
        </p:txBody>
      </p:sp>
      <p:pic>
        <p:nvPicPr>
          <p:cNvPr id="7" name="Picture 6" descr="noun-thumbs-up-2169240.png"/>
          <p:cNvPicPr>
            <a:picLocks noChangeAspect="1"/>
          </p:cNvPicPr>
          <p:nvPr/>
        </p:nvPicPr>
        <p:blipFill>
          <a:blip r:embed="rId3"/>
          <a:stretch>
            <a:fillRect/>
          </a:stretch>
        </p:blipFill>
        <p:spPr>
          <a:xfrm>
            <a:off x="886968" y="4069080"/>
            <a:ext cx="365760" cy="365760"/>
          </a:xfrm>
          <a:prstGeom prst="rect">
            <a:avLst/>
          </a:prstGeom>
        </p:spPr>
      </p:pic>
      <p:pic>
        <p:nvPicPr>
          <p:cNvPr id="8" name="Picture 7" descr="noun-stand-up-4058566.png"/>
          <p:cNvPicPr>
            <a:picLocks noChangeAspect="1"/>
          </p:cNvPicPr>
          <p:nvPr/>
        </p:nvPicPr>
        <p:blipFill>
          <a:blip r:embed="rId4"/>
          <a:stretch>
            <a:fillRect/>
          </a:stretch>
        </p:blipFill>
        <p:spPr>
          <a:xfrm>
            <a:off x="1463040" y="4069080"/>
            <a:ext cx="365760" cy="365760"/>
          </a:xfrm>
          <a:prstGeom prst="rect">
            <a:avLst/>
          </a:prstGeom>
        </p:spPr>
      </p:pic>
      <p:pic>
        <p:nvPicPr>
          <p:cNvPr id="9" name="Picture 8" descr="noun-raise-hand-1471169.png"/>
          <p:cNvPicPr>
            <a:picLocks noChangeAspect="1"/>
          </p:cNvPicPr>
          <p:nvPr/>
        </p:nvPicPr>
        <p:blipFill>
          <a:blip r:embed="rId5"/>
          <a:stretch>
            <a:fillRect/>
          </a:stretch>
        </p:blipFill>
        <p:spPr>
          <a:xfrm>
            <a:off x="2039112" y="4069080"/>
            <a:ext cx="365760" cy="365760"/>
          </a:xfrm>
          <a:prstGeom prst="rect">
            <a:avLst/>
          </a:prstGeom>
        </p:spPr>
      </p:pic>
      <p:pic>
        <p:nvPicPr>
          <p:cNvPr id="10" name="Picture 9" descr="noun-think-1730977.png"/>
          <p:cNvPicPr>
            <a:picLocks noChangeAspect="1"/>
          </p:cNvPicPr>
          <p:nvPr/>
        </p:nvPicPr>
        <p:blipFill>
          <a:blip r:embed="rId6"/>
          <a:stretch>
            <a:fillRect/>
          </a:stretch>
        </p:blipFill>
        <p:spPr>
          <a:xfrm>
            <a:off x="2615184" y="4069080"/>
            <a:ext cx="365760" cy="365760"/>
          </a:xfrm>
          <a:prstGeom prst="rect">
            <a:avLst/>
          </a:prstGeom>
        </p:spPr>
      </p:pic>
      <p:pic>
        <p:nvPicPr>
          <p:cNvPr id="11" name="Picture 10" descr="partners.png"/>
          <p:cNvPicPr>
            <a:picLocks noChangeAspect="1"/>
          </p:cNvPicPr>
          <p:nvPr/>
        </p:nvPicPr>
        <p:blipFill>
          <a:blip r:embed="rId7"/>
          <a:stretch>
            <a:fillRect/>
          </a:stretch>
        </p:blipFill>
        <p:spPr>
          <a:xfrm>
            <a:off x="886968" y="4782312"/>
            <a:ext cx="676656" cy="274320"/>
          </a:xfrm>
          <a:prstGeom prst="rect">
            <a:avLst/>
          </a:prstGeom>
        </p:spPr>
      </p:pic>
      <p:pic>
        <p:nvPicPr>
          <p:cNvPr id="12" name="Picture 11" descr="group.png"/>
          <p:cNvPicPr>
            <a:picLocks noChangeAspect="1"/>
          </p:cNvPicPr>
          <p:nvPr/>
        </p:nvPicPr>
        <p:blipFill>
          <a:blip r:embed="rId8"/>
          <a:stretch>
            <a:fillRect/>
          </a:stretch>
        </p:blipFill>
        <p:spPr>
          <a:xfrm>
            <a:off x="1956816" y="4672584"/>
            <a:ext cx="594360" cy="493776"/>
          </a:xfrm>
          <a:prstGeom prst="rect">
            <a:avLst/>
          </a:prstGeom>
        </p:spPr>
      </p:pic>
      <p:pic>
        <p:nvPicPr>
          <p:cNvPr id="13" name="Picture 12" descr="white-shoe.png"/>
          <p:cNvPicPr>
            <a:picLocks noChangeAspect="1"/>
          </p:cNvPicPr>
          <p:nvPr/>
        </p:nvPicPr>
        <p:blipFill>
          <a:blip r:embed="rId9"/>
          <a:stretch>
            <a:fillRect/>
          </a:stretch>
        </p:blipFill>
        <p:spPr>
          <a:xfrm>
            <a:off x="914400" y="5404104"/>
            <a:ext cx="274320" cy="274320"/>
          </a:xfrm>
          <a:prstGeom prst="rect">
            <a:avLst/>
          </a:prstGeom>
        </p:spPr>
      </p:pic>
      <p:pic>
        <p:nvPicPr>
          <p:cNvPr id="14" name="Picture 13" descr="black-shoe.png"/>
          <p:cNvPicPr>
            <a:picLocks noChangeAspect="1"/>
          </p:cNvPicPr>
          <p:nvPr/>
        </p:nvPicPr>
        <p:blipFill>
          <a:blip r:embed="rId10"/>
          <a:stretch>
            <a:fillRect/>
          </a:stretch>
        </p:blipFill>
        <p:spPr>
          <a:xfrm>
            <a:off x="1234440" y="5404104"/>
            <a:ext cx="228600" cy="228600"/>
          </a:xfrm>
          <a:prstGeom prst="rect">
            <a:avLst/>
          </a:prstGeom>
        </p:spPr>
      </p:pic>
      <p:pic>
        <p:nvPicPr>
          <p:cNvPr id="15" name="Picture 14" descr="noun-tshirt-4464232.png"/>
          <p:cNvPicPr>
            <a:picLocks noChangeAspect="1"/>
          </p:cNvPicPr>
          <p:nvPr/>
        </p:nvPicPr>
        <p:blipFill>
          <a:blip r:embed="rId11"/>
          <a:stretch>
            <a:fillRect/>
          </a:stretch>
        </p:blipFill>
        <p:spPr>
          <a:xfrm>
            <a:off x="1545336" y="5404104"/>
            <a:ext cx="274320" cy="274320"/>
          </a:xfrm>
          <a:prstGeom prst="rect">
            <a:avLst/>
          </a:prstGeom>
        </p:spPr>
      </p:pic>
      <p:pic>
        <p:nvPicPr>
          <p:cNvPr id="16" name="Picture 15" descr="noun-tshirt-139533.png"/>
          <p:cNvPicPr>
            <a:picLocks noChangeAspect="1"/>
          </p:cNvPicPr>
          <p:nvPr/>
        </p:nvPicPr>
        <p:blipFill>
          <a:blip r:embed="rId12"/>
          <a:stretch>
            <a:fillRect/>
          </a:stretch>
        </p:blipFill>
        <p:spPr>
          <a:xfrm>
            <a:off x="1865376" y="5404104"/>
            <a:ext cx="274320" cy="274320"/>
          </a:xfrm>
          <a:prstGeom prst="rect">
            <a:avLst/>
          </a:prstGeom>
        </p:spPr>
      </p:pic>
      <p:pic>
        <p:nvPicPr>
          <p:cNvPr id="17" name="Picture 16" descr="noun-door-995125.png"/>
          <p:cNvPicPr>
            <a:picLocks noChangeAspect="1"/>
          </p:cNvPicPr>
          <p:nvPr/>
        </p:nvPicPr>
        <p:blipFill>
          <a:blip r:embed="rId13"/>
          <a:stretch>
            <a:fillRect/>
          </a:stretch>
        </p:blipFill>
        <p:spPr>
          <a:xfrm>
            <a:off x="2423160" y="5404104"/>
            <a:ext cx="274320" cy="274320"/>
          </a:xfrm>
          <a:prstGeom prst="rect">
            <a:avLst/>
          </a:prstGeom>
        </p:spPr>
      </p:pic>
      <p:pic>
        <p:nvPicPr>
          <p:cNvPr id="18" name="Picture 17" descr="noun-windows-1127615.png"/>
          <p:cNvPicPr>
            <a:picLocks noChangeAspect="1"/>
          </p:cNvPicPr>
          <p:nvPr/>
        </p:nvPicPr>
        <p:blipFill>
          <a:blip r:embed="rId14"/>
          <a:stretch>
            <a:fillRect/>
          </a:stretch>
        </p:blipFill>
        <p:spPr>
          <a:xfrm>
            <a:off x="2706624" y="5404104"/>
            <a:ext cx="274320" cy="274320"/>
          </a:xfrm>
          <a:prstGeom prst="rect">
            <a:avLst/>
          </a:prstGeom>
        </p:spPr>
      </p:pic>
      <p:pic>
        <p:nvPicPr>
          <p:cNvPr id="19" name="Picture 18" descr="noun-wheel-of-fortune-1454005.png"/>
          <p:cNvPicPr>
            <a:picLocks noChangeAspect="1"/>
          </p:cNvPicPr>
          <p:nvPr/>
        </p:nvPicPr>
        <p:blipFill>
          <a:blip r:embed="rId15"/>
          <a:stretch>
            <a:fillRect/>
          </a:stretch>
        </p:blipFill>
        <p:spPr>
          <a:xfrm>
            <a:off x="868680" y="5943600"/>
            <a:ext cx="457200" cy="457200"/>
          </a:xfrm>
          <a:prstGeom prst="rect">
            <a:avLst/>
          </a:prstGeom>
        </p:spPr>
      </p:pic>
      <p:pic>
        <p:nvPicPr>
          <p:cNvPr id="20" name="Picture 19" descr="group_standup.png"/>
          <p:cNvPicPr>
            <a:picLocks noChangeAspect="1"/>
          </p:cNvPicPr>
          <p:nvPr/>
        </p:nvPicPr>
        <p:blipFill>
          <a:blip r:embed="rId16"/>
          <a:stretch>
            <a:fillRect/>
          </a:stretch>
        </p:blipFill>
        <p:spPr>
          <a:xfrm>
            <a:off x="1463040" y="5952744"/>
            <a:ext cx="713232" cy="512064"/>
          </a:xfrm>
          <a:prstGeom prst="rect">
            <a:avLst/>
          </a:prstGeom>
        </p:spPr>
      </p:pic>
      <p:pic>
        <p:nvPicPr>
          <p:cNvPr id="21" name="Picture 20" descr="noun-write-1439720.png"/>
          <p:cNvPicPr>
            <a:picLocks noChangeAspect="1"/>
          </p:cNvPicPr>
          <p:nvPr/>
        </p:nvPicPr>
        <p:blipFill>
          <a:blip r:embed="rId17"/>
          <a:stretch>
            <a:fillRect/>
          </a:stretch>
        </p:blipFill>
        <p:spPr>
          <a:xfrm>
            <a:off x="2523744" y="5943600"/>
            <a:ext cx="457200" cy="457200"/>
          </a:xfrm>
          <a:prstGeom prst="rect">
            <a:avLst/>
          </a:prstGeom>
        </p:spPr>
      </p:pic>
      <p:sp>
        <p:nvSpPr>
          <p:cNvPr id="22" name="TextBox 21"/>
          <p:cNvSpPr txBox="1"/>
          <p:nvPr/>
        </p:nvSpPr>
        <p:spPr>
          <a:xfrm>
            <a:off x="0" y="4114800"/>
            <a:ext cx="886968" cy="365760"/>
          </a:xfrm>
          <a:prstGeom prst="rect">
            <a:avLst/>
          </a:prstGeom>
          <a:noFill/>
        </p:spPr>
        <p:txBody>
          <a:bodyPr wrap="none">
            <a:spAutoFit/>
          </a:bodyPr>
          <a:lstStyle/>
          <a:p>
            <a:pPr>
              <a:defRPr sz="1800" b="1"/>
            </a:pPr>
            <a:r>
              <a:t>Signal:</a:t>
            </a:r>
          </a:p>
        </p:txBody>
      </p:sp>
      <p:sp>
        <p:nvSpPr>
          <p:cNvPr id="23" name="TextBox 22"/>
          <p:cNvSpPr txBox="1"/>
          <p:nvPr/>
        </p:nvSpPr>
        <p:spPr>
          <a:xfrm>
            <a:off x="2112264" y="5367528"/>
            <a:ext cx="347472" cy="365760"/>
          </a:xfrm>
          <a:prstGeom prst="rect">
            <a:avLst/>
          </a:prstGeom>
          <a:noFill/>
        </p:spPr>
        <p:txBody>
          <a:bodyPr wrap="none">
            <a:spAutoFit/>
          </a:bodyPr>
          <a:lstStyle/>
          <a:p>
            <a:pPr>
              <a:defRPr sz="1800" b="1"/>
            </a:pPr>
            <a:r>
              <a:t>A</a:t>
            </a:r>
          </a:p>
        </p:txBody>
      </p:sp>
      <p:sp>
        <p:nvSpPr>
          <p:cNvPr id="24" name="TextBox 23"/>
          <p:cNvSpPr txBox="1"/>
          <p:nvPr/>
        </p:nvSpPr>
        <p:spPr>
          <a:xfrm>
            <a:off x="0" y="4791456"/>
            <a:ext cx="886968" cy="365760"/>
          </a:xfrm>
          <a:prstGeom prst="rect">
            <a:avLst/>
          </a:prstGeom>
          <a:noFill/>
        </p:spPr>
        <p:txBody>
          <a:bodyPr wrap="none">
            <a:spAutoFit/>
          </a:bodyPr>
          <a:lstStyle/>
          <a:p>
            <a:pPr>
              <a:defRPr sz="1800" b="1"/>
            </a:pPr>
            <a:r>
              <a:t>Share:</a:t>
            </a:r>
          </a:p>
        </p:txBody>
      </p:sp>
      <p:sp>
        <p:nvSpPr>
          <p:cNvPr id="25" name="TextBox 24"/>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6" name="TextBox 25"/>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7" name="Connector 26"/>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8" name="Picture 27" descr="bracket1_gold.png"/>
          <p:cNvPicPr>
            <a:picLocks noChangeAspect="1"/>
          </p:cNvPicPr>
          <p:nvPr/>
        </p:nvPicPr>
        <p:blipFill>
          <a:blip r:embed="rId18"/>
          <a:stretch>
            <a:fillRect/>
          </a:stretch>
        </p:blipFill>
        <p:spPr>
          <a:xfrm>
            <a:off x="2578608" y="4069080"/>
            <a:ext cx="466344" cy="365760"/>
          </a:xfrm>
          <a:prstGeom prst="rect">
            <a:avLst/>
          </a:prstGeom>
        </p:spPr>
      </p:pic>
      <p:pic>
        <p:nvPicPr>
          <p:cNvPr id="29" name="Picture 28" descr="bracket2_gold.png"/>
          <p:cNvPicPr>
            <a:picLocks noChangeAspect="1"/>
          </p:cNvPicPr>
          <p:nvPr/>
        </p:nvPicPr>
        <p:blipFill>
          <a:blip r:embed="rId19"/>
          <a:stretch>
            <a:fillRect/>
          </a:stretch>
        </p:blipFill>
        <p:spPr>
          <a:xfrm>
            <a:off x="1847088" y="4672584"/>
            <a:ext cx="795528" cy="502920"/>
          </a:xfrm>
          <a:prstGeom prst="rect">
            <a:avLst/>
          </a:prstGeom>
        </p:spPr>
      </p:pic>
      <p:pic>
        <p:nvPicPr>
          <p:cNvPr id="30" name="Picture 29" descr="bracket3_gold.png"/>
          <p:cNvPicPr>
            <a:picLocks noChangeAspect="1"/>
          </p:cNvPicPr>
          <p:nvPr/>
        </p:nvPicPr>
        <p:blipFill>
          <a:blip r:embed="rId20"/>
          <a:stretch>
            <a:fillRect/>
          </a:stretch>
        </p:blipFill>
        <p:spPr>
          <a:xfrm>
            <a:off x="923544" y="5413248"/>
            <a:ext cx="274320" cy="274320"/>
          </a:xfrm>
          <a:prstGeom prst="rect">
            <a:avLst/>
          </a:prstGeom>
        </p:spPr>
      </p:pic>
      <p:pic>
        <p:nvPicPr>
          <p:cNvPr id="31" name="Picture 30" descr="bracket4_gold.png"/>
          <p:cNvPicPr>
            <a:picLocks noChangeAspect="1"/>
          </p:cNvPicPr>
          <p:nvPr/>
        </p:nvPicPr>
        <p:blipFill>
          <a:blip r:embed="rId21"/>
          <a:stretch>
            <a:fillRect/>
          </a:stretch>
        </p:blipFill>
        <p:spPr>
          <a:xfrm>
            <a:off x="2286000" y="5943600"/>
            <a:ext cx="786384" cy="548640"/>
          </a:xfrm>
          <a:prstGeom prst="rect">
            <a:avLst/>
          </a:prstGeom>
        </p:spPr>
      </p:pic>
      <p:pic>
        <p:nvPicPr>
          <p:cNvPr id="32" name="Picture 31" descr="logo.png"/>
          <p:cNvPicPr>
            <a:picLocks noChangeAspect="1"/>
          </p:cNvPicPr>
          <p:nvPr/>
        </p:nvPicPr>
        <p:blipFill>
          <a:blip r:embed="rId22"/>
          <a:stretch>
            <a:fillRect/>
          </a:stretch>
        </p:blipFill>
        <p:spPr>
          <a:xfrm>
            <a:off x="0" y="6611112"/>
            <a:ext cx="1995054" cy="241069"/>
          </a:xfrm>
          <a:prstGeom prst="rect">
            <a:avLst/>
          </a:prstGeom>
        </p:spPr>
      </p:pic>
      <p:pic>
        <p:nvPicPr>
          <p:cNvPr id="33" name="Picture 32" descr="se.png"/>
          <p:cNvPicPr>
            <a:picLocks noChangeAspect="1"/>
          </p:cNvPicPr>
          <p:nvPr/>
        </p:nvPicPr>
        <p:blipFill>
          <a:blip r:embed="rId23"/>
          <a:stretch>
            <a:fillRect/>
          </a:stretch>
        </p:blipFill>
        <p:spPr>
          <a:xfrm>
            <a:off x="2459736" y="6547104"/>
            <a:ext cx="565265" cy="310896"/>
          </a:xfrm>
          <a:prstGeom prst="rect">
            <a:avLst/>
          </a:prstGeom>
        </p:spPr>
      </p:pic>
    </p:spTree>
  </p:cSld>
  <p:clrMapOvr>
    <a:masterClrMapping/>
  </p:clrMapOvr>
</p:sld>
</file>

<file path=ppt/slides/slide2.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6547104"/>
            <a:ext cx="565265" cy="310896"/>
          </a:xfrm>
          <a:prstGeom prst="rect">
            <a:avLst/>
          </a:prstGeom>
        </p:spPr>
      </p:pic>
      <p:sp>
        <p:nvSpPr>
          <p:cNvPr id="4" name="TextBox 3"/>
          <p:cNvSpPr txBox="1"/>
          <p:nvPr/>
        </p:nvSpPr>
        <p:spPr>
          <a:xfrm>
            <a:off x="73152" y="73152"/>
            <a:ext cx="5120640" cy="438912"/>
          </a:xfrm>
          <a:prstGeom prst="rect">
            <a:avLst/>
          </a:prstGeom>
          <a:noFill/>
        </p:spPr>
        <p:txBody>
          <a:bodyPr wrap="none">
            <a:spAutoFit/>
          </a:bodyPr>
          <a:lstStyle/>
          <a:p>
            <a:pPr>
              <a:defRPr sz="3100" b="1" i="0" u="sng">
                <a:solidFill>
                  <a:srgbClr val="000000"/>
                </a:solidFill>
              </a:defRPr>
            </a:pPr>
            <a:r>
              <a:t>Structuring Conversations</a:t>
            </a:r>
          </a:p>
        </p:txBody>
      </p:sp>
      <p:sp>
        <p:nvSpPr>
          <p:cNvPr id="5" name="TextBox 4"/>
          <p:cNvSpPr txBox="1"/>
          <p:nvPr/>
        </p:nvSpPr>
        <p:spPr>
          <a:xfrm>
            <a:off x="7635240" y="73152"/>
            <a:ext cx="3977639" cy="310896"/>
          </a:xfrm>
          <a:prstGeom prst="rect">
            <a:avLst/>
          </a:prstGeom>
          <a:noFill/>
        </p:spPr>
        <p:txBody>
          <a:bodyPr wrap="none">
            <a:spAutoFit/>
          </a:bodyPr>
          <a:lstStyle/>
          <a:p>
            <a:pPr algn="r">
              <a:defRPr sz="1800" b="0" i="1" u="none">
                <a:solidFill>
                  <a:srgbClr val="202020"/>
                </a:solidFill>
              </a:defRPr>
            </a:pPr>
            <a:r>
              <a:t>This may sound like...</a:t>
            </a:r>
          </a:p>
        </p:txBody>
      </p:sp>
      <p:pic>
        <p:nvPicPr>
          <p:cNvPr id="6" name="Picture 5" descr="second_slide.png"/>
          <p:cNvPicPr>
            <a:picLocks noChangeAspect="1"/>
          </p:cNvPicPr>
          <p:nvPr/>
        </p:nvPicPr>
        <p:blipFill>
          <a:blip r:embed="rId4"/>
          <a:stretch>
            <a:fillRect/>
          </a:stretch>
        </p:blipFill>
        <p:spPr>
          <a:xfrm>
            <a:off x="704088" y="420624"/>
            <a:ext cx="11228832" cy="6025896"/>
          </a:xfrm>
          <a:prstGeom prst="rect">
            <a:avLst/>
          </a:prstGeom>
        </p:spPr>
      </p:pic>
      <p:sp>
        <p:nvSpPr>
          <p:cNvPr id="7" name="__dynamic_autofit__TextBox 6"/>
          <p:cNvSpPr txBox="1"/>
          <p:nvPr/>
        </p:nvSpPr>
        <p:spPr>
          <a:xfrm>
            <a:off x="832104" y="1014984"/>
            <a:ext cx="1892807" cy="832104"/>
          </a:xfrm>
          <a:prstGeom prst="rect">
            <a:avLst/>
          </a:prstGeom>
          <a:noFill/>
        </p:spPr>
        <p:txBody>
          <a:bodyPr wrap="square">
            <a:noAutofit/>
          </a:bodyPr>
          <a:lstStyle/>
          <a:p>
            <a:pPr>
              <a:defRPr>
                <a:solidFill>
                  <a:srgbClr val="000000"/>
                </a:solidFill>
              </a:defRPr>
            </a:pPr>
            <a:r>
              <a:rPr sz="1100"/>
              <a:t>What occurs in </a:t>
            </a:r>
            <a:r>
              <a:rPr sz="1100" b="1">
                <a:solidFill>
                  <a:srgbClr val="7030A0"/>
                </a:solidFill>
              </a:rPr>
              <a:t>natural selection</a:t>
            </a:r>
            <a:r>
              <a:rPr sz="1100"/>
              <a:t>?</a:t>
            </a:r>
          </a:p>
        </p:txBody>
      </p:sp>
      <p:sp>
        <p:nvSpPr>
          <p:cNvPr id="8" name="__dynamic_autofit__TextBox 7"/>
          <p:cNvSpPr txBox="1"/>
          <p:nvPr/>
        </p:nvSpPr>
        <p:spPr>
          <a:xfrm>
            <a:off x="832104" y="2350008"/>
            <a:ext cx="1892807" cy="832104"/>
          </a:xfrm>
          <a:prstGeom prst="rect">
            <a:avLst/>
          </a:prstGeom>
          <a:noFill/>
        </p:spPr>
        <p:txBody>
          <a:bodyPr wrap="square">
            <a:noAutofit/>
          </a:bodyPr>
          <a:lstStyle/>
          <a:p>
            <a:pPr>
              <a:defRPr>
                <a:solidFill>
                  <a:srgbClr val="000000"/>
                </a:solidFill>
              </a:defRPr>
            </a:pPr>
            <a:r>
              <a:rPr sz="1100" i="1"/>
              <a:t>In </a:t>
            </a:r>
            <a:r>
              <a:rPr sz="1100" i="1" b="1">
                <a:solidFill>
                  <a:srgbClr val="7030A0"/>
                </a:solidFill>
              </a:rPr>
              <a:t>natural selection</a:t>
            </a:r>
            <a:r>
              <a:rPr sz="1100" i="1"/>
              <a:t>, …</a:t>
            </a:r>
          </a:p>
        </p:txBody>
      </p:sp>
      <p:pic>
        <p:nvPicPr>
          <p:cNvPr id="9" name="Picture 8" descr="S8243i.png"/>
          <p:cNvPicPr>
            <a:picLocks noChangeAspect="1"/>
          </p:cNvPicPr>
          <p:nvPr/>
        </p:nvPicPr>
        <p:blipFill>
          <a:blip r:embed="rId5"/>
          <a:stretch>
            <a:fillRect/>
          </a:stretch>
        </p:blipFill>
        <p:spPr>
          <a:xfrm>
            <a:off x="3858768" y="4507992"/>
            <a:ext cx="1399032" cy="1060704"/>
          </a:xfrm>
          <a:prstGeom prst="rect">
            <a:avLst/>
          </a:prstGeom>
        </p:spPr>
      </p:pic>
      <p:pic>
        <p:nvPicPr>
          <p:cNvPr id="10" name="Picture 9" descr="class.png"/>
          <p:cNvPicPr>
            <a:picLocks noChangeAspect="1"/>
          </p:cNvPicPr>
          <p:nvPr/>
        </p:nvPicPr>
        <p:blipFill>
          <a:blip r:embed="rId6"/>
          <a:stretch>
            <a:fillRect/>
          </a:stretch>
        </p:blipFill>
        <p:spPr>
          <a:xfrm>
            <a:off x="3465576" y="4169663"/>
            <a:ext cx="2496312" cy="2496312"/>
          </a:xfrm>
          <a:prstGeom prst="rect">
            <a:avLst/>
          </a:prstGeom>
        </p:spPr>
      </p:pic>
      <p:sp>
        <p:nvSpPr>
          <p:cNvPr id="11" name="TextBox 10"/>
          <p:cNvSpPr txBox="1"/>
          <p:nvPr/>
        </p:nvSpPr>
        <p:spPr>
          <a:xfrm>
            <a:off x="6062472" y="594360"/>
            <a:ext cx="5696712" cy="3721608"/>
          </a:xfrm>
          <a:prstGeom prst="rect">
            <a:avLst/>
          </a:prstGeom>
          <a:noFill/>
        </p:spPr>
        <p:txBody>
          <a:bodyPr wrap="square">
            <a:spAutoFit/>
          </a:bodyPr>
          <a:lstStyle/>
          <a:p>
            <a:pPr marL="283464" indent="-201168">
              <a:spcAft>
                <a:spcPts val="600"/>
              </a:spcAft>
              <a:buAutoNum type="arabicPeriod" startAt="1"/>
            </a:pPr>
            <a:r>
              <a:rPr sz="1600" b="1" i="0" u="none"/>
              <a:t>Class, let’s pronounce this word out loud: (read </a:t>
            </a:r>
            <a:r>
              <a:rPr sz="1600" b="1" i="0" u="none">
                <a:solidFill>
                  <a:srgbClr val="7030A0"/>
                </a:solidFill>
              </a:rPr>
              <a:t>natural selection</a:t>
            </a:r>
            <a:r>
              <a:rPr sz="1600" b="1" i="0" u="none"/>
              <a:t> out loud slowly).</a:t>
            </a:r>
          </a:p>
          <a:p>
            <a:pPr marL="283464" indent="-201168">
              <a:spcAft>
                <a:spcPts val="600"/>
              </a:spcAft>
              <a:buAutoNum type="arabicPeriod" startAt="2"/>
            </a:pPr>
            <a:r>
              <a:rPr sz="1600" b="1" i="0" u="none"/>
              <a:t>Can everybody </a:t>
            </a:r>
            <a:r>
              <a:rPr sz="1600" b="1" i="0" u="none">
                <a:solidFill>
                  <a:srgbClr val="0070C0"/>
                </a:solidFill>
              </a:rPr>
              <a:t>_______ </a:t>
            </a:r>
            <a:r>
              <a:rPr sz="1600" b="1" i="0" u="none">
                <a:solidFill>
                  <a:srgbClr val="0070C0"/>
                </a:solidFill>
              </a:rPr>
              <a:t>(signal)</a:t>
            </a:r>
            <a:r>
              <a:rPr sz="1600" b="1" i="0" u="none"/>
              <a:t>? Think about this question. When you are ready to finish this sentence, </a:t>
            </a:r>
            <a:r>
              <a:rPr sz="1600" b="1" i="0" u="none">
                <a:solidFill>
                  <a:srgbClr val="009999"/>
                </a:solidFill>
              </a:rPr>
              <a:t>_______ </a:t>
            </a:r>
            <a:r>
              <a:rPr sz="1600" b="1" i="0" u="none">
                <a:solidFill>
                  <a:srgbClr val="009999"/>
                </a:solidFill>
              </a:rPr>
              <a:t>(stem)</a:t>
            </a:r>
            <a:r>
              <a:rPr sz="1600" b="1" i="0" u="none"/>
              <a:t>, show me by </a:t>
            </a:r>
            <a:r>
              <a:rPr sz="1600" b="1" i="0" u="none">
                <a:solidFill>
                  <a:srgbClr val="0070C0"/>
                </a:solidFill>
              </a:rPr>
              <a:t>_______ </a:t>
            </a:r>
            <a:r>
              <a:rPr sz="1600" b="1" i="0" u="none">
                <a:solidFill>
                  <a:srgbClr val="0070C0"/>
                </a:solidFill>
              </a:rPr>
              <a:t>(undo the signal).</a:t>
            </a:r>
          </a:p>
          <a:p>
            <a:pPr marL="283464" indent="-201168">
              <a:spcAft>
                <a:spcPts val="600"/>
              </a:spcAft>
              <a:buAutoNum type="arabicPeriod" startAt="3"/>
            </a:pPr>
            <a:r>
              <a:rPr sz="1600" b="1" i="0" u="none"/>
              <a:t>You are going to share with </a:t>
            </a:r>
            <a:r>
              <a:rPr sz="1600" b="1" i="0" u="none">
                <a:solidFill>
                  <a:srgbClr val="548235"/>
                </a:solidFill>
              </a:rPr>
              <a:t>_______ </a:t>
            </a:r>
            <a:r>
              <a:rPr sz="1600" b="1" i="0" u="none">
                <a:solidFill>
                  <a:srgbClr val="548235"/>
                </a:solidFill>
              </a:rPr>
              <a:t>(share)</a:t>
            </a:r>
            <a:r>
              <a:rPr sz="1600" b="1" i="0" u="none"/>
              <a:t>. The person in your group that will go first is </a:t>
            </a:r>
            <a:r>
              <a:rPr sz="1600" b="1" i="0" u="none">
                <a:solidFill>
                  <a:srgbClr val="BF9000"/>
                </a:solidFill>
              </a:rPr>
              <a:t>_______.</a:t>
            </a:r>
          </a:p>
          <a:p>
            <a:pPr marL="283464" indent="-201168">
              <a:spcAft>
                <a:spcPts val="600"/>
              </a:spcAft>
              <a:buAutoNum type="arabicPeriod" startAt="4"/>
            </a:pPr>
            <a:r>
              <a:rPr sz="1600" b="1" i="0" u="none"/>
              <a:t>I’m going to </a:t>
            </a:r>
            <a:r>
              <a:rPr sz="1600" b="1" i="0" u="none">
                <a:solidFill>
                  <a:srgbClr val="C00000"/>
                </a:solidFill>
              </a:rPr>
              <a:t>_______ </a:t>
            </a:r>
            <a:r>
              <a:rPr sz="1600" b="1" i="0" u="none">
                <a:solidFill>
                  <a:srgbClr val="C00000"/>
                </a:solidFill>
              </a:rPr>
              <a:t>(assess)</a:t>
            </a:r>
            <a:r>
              <a:rPr sz="1600" b="1" i="0" u="none"/>
              <a:t>. It’s okay if you say what you said or what your partner said, as long as you use </a:t>
            </a:r>
            <a:r>
              <a:rPr sz="1600" b="1" i="0" u="none">
                <a:solidFill>
                  <a:srgbClr val="7030A0"/>
                </a:solidFill>
              </a:rPr>
              <a:t>________ </a:t>
            </a:r>
            <a:r>
              <a:rPr sz="1600" b="1" i="0" u="none">
                <a:solidFill>
                  <a:srgbClr val="7030A0"/>
                </a:solidFill>
              </a:rPr>
              <a:t>(vocabulary word)</a:t>
            </a:r>
            <a:r>
              <a:rPr sz="1600" b="1" i="0" u="none"/>
              <a:t> in a complete sentence. I recommend you use the sentence stem, </a:t>
            </a:r>
            <a:r>
              <a:rPr sz="1600" b="1" i="0" u="none">
                <a:solidFill>
                  <a:srgbClr val="009999"/>
                </a:solidFill>
              </a:rPr>
              <a:t>________ </a:t>
            </a:r>
            <a:r>
              <a:rPr sz="1600" b="1" i="0" u="none">
                <a:solidFill>
                  <a:srgbClr val="009999"/>
                </a:solidFill>
              </a:rPr>
              <a:t>(stem).</a:t>
            </a:r>
          </a:p>
        </p:txBody>
      </p:sp>
      <p:pic>
        <p:nvPicPr>
          <p:cNvPr id="12" name="Picture 11" descr="lesson-plan-modeled-conversation-slide-2-15.png"/>
          <p:cNvPicPr>
            <a:picLocks noChangeAspect="1"/>
          </p:cNvPicPr>
          <p:nvPr/>
        </p:nvPicPr>
        <p:blipFill>
          <a:blip r:embed="rId7"/>
          <a:stretch>
            <a:fillRect/>
          </a:stretch>
        </p:blipFill>
        <p:spPr>
          <a:xfrm>
            <a:off x="6885432" y="4956048"/>
            <a:ext cx="530352" cy="530352"/>
          </a:xfrm>
          <a:prstGeom prst="rect">
            <a:avLst/>
          </a:prstGeom>
        </p:spPr>
      </p:pic>
      <p:sp>
        <p:nvSpPr>
          <p:cNvPr id="13" name="TextBox 12">
            <a:hlinkClick r:id="rId8"/>
          </p:cNvPr>
          <p:cNvSpPr txBox="1"/>
          <p:nvPr/>
        </p:nvSpPr>
        <p:spPr>
          <a:xfrm>
            <a:off x="6519672" y="5532120"/>
            <a:ext cx="1152144" cy="466344"/>
          </a:xfrm>
          <a:prstGeom prst="rect">
            <a:avLst/>
          </a:prstGeom>
          <a:noFill/>
        </p:spPr>
        <p:txBody>
          <a:bodyPr wrap="square">
            <a:spAutoFit/>
          </a:bodyPr>
          <a:lstStyle/>
          <a:p>
            <a:pPr algn="ctr">
              <a:defRPr sz="1200" b="1" i="0" u="sng">
                <a:solidFill>
                  <a:srgbClr val="0070C0"/>
                </a:solidFill>
              </a:defRPr>
            </a:pPr>
            <a:r>
              <a:t>What does this look like?</a:t>
            </a:r>
          </a:p>
        </p:txBody>
      </p:sp>
      <p:sp>
        <p:nvSpPr>
          <p:cNvPr id="14" name="TextBox 13"/>
          <p:cNvSpPr txBox="1"/>
          <p:nvPr/>
        </p:nvSpPr>
        <p:spPr>
          <a:xfrm>
            <a:off x="9464040" y="4837176"/>
            <a:ext cx="1170432" cy="365760"/>
          </a:xfrm>
          <a:prstGeom prst="rect">
            <a:avLst/>
          </a:prstGeom>
          <a:noFill/>
        </p:spPr>
        <p:txBody>
          <a:bodyPr wrap="square">
            <a:spAutoFit/>
          </a:bodyPr>
          <a:lstStyle/>
          <a:p>
            <a:pPr>
              <a:defRPr sz="1800" b="0" i="0" u="sng">
                <a:solidFill>
                  <a:srgbClr val="FFFFFF"/>
                </a:solidFill>
              </a:defRPr>
            </a:pPr>
            <a:r>
              <a:t>Reminder!</a:t>
            </a:r>
          </a:p>
        </p:txBody>
      </p:sp>
      <p:sp>
        <p:nvSpPr>
          <p:cNvPr id="15" name="TextBox 14"/>
          <p:cNvSpPr txBox="1"/>
          <p:nvPr/>
        </p:nvSpPr>
        <p:spPr>
          <a:xfrm>
            <a:off x="8906256" y="5148072"/>
            <a:ext cx="2286000" cy="1197864"/>
          </a:xfrm>
          <a:prstGeom prst="rect">
            <a:avLst/>
          </a:prstGeom>
          <a:noFill/>
        </p:spPr>
        <p:txBody>
          <a:bodyPr wrap="square">
            <a:spAutoFit/>
          </a:bodyPr>
          <a:lstStyle/>
          <a:p>
            <a:pPr algn="ctr"/>
            <a:r>
              <a:rPr sz="1800" b="0">
                <a:solidFill>
                  <a:srgbClr val="FFFFFF"/>
                </a:solidFill>
              </a:rPr>
              <a:t>This lesson should only be used by teachers who have an </a:t>
            </a:r>
            <a:r>
              <a:rPr sz="1800" b="1">
                <a:solidFill>
                  <a:srgbClr val="FFFFFF"/>
                </a:solidFill>
              </a:rPr>
              <a:t>active VNG license.</a:t>
            </a:r>
          </a:p>
        </p:txBody>
      </p:sp>
      <p:pic>
        <p:nvPicPr>
          <p:cNvPr id="16" name="Picture 15" descr="stephen.png"/>
          <p:cNvPicPr>
            <a:picLocks noChangeAspect="1"/>
          </p:cNvPicPr>
          <p:nvPr/>
        </p:nvPicPr>
        <p:blipFill>
          <a:blip r:embed="rId9"/>
          <a:stretch>
            <a:fillRect/>
          </a:stretch>
        </p:blipFill>
        <p:spPr>
          <a:xfrm>
            <a:off x="11576304" y="5358384"/>
            <a:ext cx="539496" cy="539496"/>
          </a:xfrm>
          <a:prstGeom prst="rect">
            <a:avLst/>
          </a:prstGeom>
        </p:spPr>
      </p:pic>
    </p:spTree>
  </p:cSld>
  <p:clrMapOvr>
    <a:masterClrMapping/>
  </p:clrMapOvr>
</p:sld>
</file>

<file path=ppt/slides/slide20.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8243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91440" y="73152"/>
            <a:ext cx="2834640" cy="310896"/>
          </a:xfrm>
          <a:prstGeom prst="rect">
            <a:avLst/>
          </a:prstGeom>
          <a:noFill/>
        </p:spPr>
        <p:txBody>
          <a:bodyPr wrap="square">
            <a:spAutoFit/>
          </a:bodyPr>
          <a:lstStyle/>
          <a:p>
            <a:r>
              <a:rPr sz="1800" b="1" u="sng">
                <a:solidFill>
                  <a:srgbClr val="C55A11"/>
                </a:solidFill>
              </a:rPr>
              <a:t>Evidence</a:t>
            </a:r>
            <a:r>
              <a:rPr sz="1800" b="1" u="sng"/>
              <a:t>-</a:t>
            </a:r>
            <a:r>
              <a:rPr sz="1800" b="1" u="sng">
                <a:solidFill>
                  <a:srgbClr val="2E75B6"/>
                </a:solidFill>
              </a:rPr>
              <a:t>Claim</a:t>
            </a:r>
            <a:r>
              <a:rPr sz="1800" b="1" u="sng"/>
              <a:t>-</a:t>
            </a:r>
            <a:r>
              <a:rPr sz="1800" b="1" u="sng"/>
              <a:t>Reasoning</a:t>
            </a:r>
          </a:p>
        </p:txBody>
      </p:sp>
      <p:sp>
        <p:nvSpPr>
          <p:cNvPr id="4" name="TextBox 3"/>
          <p:cNvSpPr txBox="1"/>
          <p:nvPr/>
        </p:nvSpPr>
        <p:spPr>
          <a:xfrm>
            <a:off x="91440" y="658368"/>
            <a:ext cx="1371600" cy="292608"/>
          </a:xfrm>
          <a:prstGeom prst="rect">
            <a:avLst/>
          </a:prstGeom>
          <a:noFill/>
        </p:spPr>
        <p:txBody>
          <a:bodyPr wrap="none">
            <a:spAutoFit/>
          </a:bodyPr>
          <a:lstStyle/>
          <a:p>
            <a:pPr>
              <a:defRPr sz="1800" b="1" i="0" u="sng">
                <a:solidFill>
                  <a:srgbClr val="000000"/>
                </a:solidFill>
              </a:defRPr>
            </a:pPr>
            <a:r>
              <a:t>Question:</a:t>
            </a:r>
          </a:p>
        </p:txBody>
      </p:sp>
      <p:sp>
        <p:nvSpPr>
          <p:cNvPr id="5" name="__dynamic_autofit__TextBox 4"/>
          <p:cNvSpPr txBox="1"/>
          <p:nvPr/>
        </p:nvSpPr>
        <p:spPr>
          <a:xfrm>
            <a:off x="91440" y="978407"/>
            <a:ext cx="2697480" cy="1490472"/>
          </a:xfrm>
          <a:prstGeom prst="rect">
            <a:avLst/>
          </a:prstGeom>
          <a:noFill/>
        </p:spPr>
        <p:txBody>
          <a:bodyPr wrap="square">
            <a:noAutofit/>
          </a:bodyPr>
          <a:lstStyle/>
          <a:p>
            <a:pPr>
              <a:defRPr/>
            </a:pPr>
            <a:r>
              <a:rPr sz="1800" i="0"/>
              <a:t>How does the environment contribute to </a:t>
            </a:r>
            <a:r>
              <a:rPr sz="1800" i="0" b="1">
                <a:solidFill>
                  <a:srgbClr val="7030A0"/>
                </a:solidFill>
              </a:rPr>
              <a:t>natural selection</a:t>
            </a:r>
            <a:r>
              <a:rPr sz="1800" i="0"/>
              <a:t>?</a:t>
            </a:r>
          </a:p>
        </p:txBody>
      </p:sp>
      <p:sp>
        <p:nvSpPr>
          <p:cNvPr id="6" name="TextBox 5"/>
          <p:cNvSpPr txBox="1"/>
          <p:nvPr/>
        </p:nvSpPr>
        <p:spPr>
          <a:xfrm>
            <a:off x="91440" y="2551176"/>
            <a:ext cx="2697480" cy="365760"/>
          </a:xfrm>
          <a:prstGeom prst="rect">
            <a:avLst/>
          </a:prstGeom>
          <a:noFill/>
        </p:spPr>
        <p:txBody>
          <a:bodyPr wrap="none">
            <a:spAutoFit/>
          </a:bodyPr>
          <a:lstStyle/>
          <a:p>
            <a:pPr>
              <a:defRPr sz="1800" b="1" i="0" u="sng">
                <a:solidFill>
                  <a:srgbClr val="2E75B6"/>
                </a:solidFill>
              </a:defRPr>
            </a:pPr>
            <a:r>
              <a:t>Claim</a:t>
            </a:r>
          </a:p>
        </p:txBody>
      </p:sp>
      <p:sp>
        <p:nvSpPr>
          <p:cNvPr id="7" name="__dynamic_autofit__TextBox 6"/>
          <p:cNvSpPr txBox="1"/>
          <p:nvPr/>
        </p:nvSpPr>
        <p:spPr>
          <a:xfrm>
            <a:off x="91440" y="2898648"/>
            <a:ext cx="2953512" cy="1490472"/>
          </a:xfrm>
          <a:prstGeom prst="rect">
            <a:avLst/>
          </a:prstGeom>
          <a:noFill/>
        </p:spPr>
        <p:txBody>
          <a:bodyPr wrap="square">
            <a:noAutofit/>
          </a:bodyPr>
          <a:lstStyle/>
          <a:p>
            <a:pPr>
              <a:defRPr/>
            </a:pPr>
            <a:r>
              <a:rPr sz="1800" i="1">
                <a:solidFill>
                  <a:srgbClr val="2E75B6"/>
                </a:solidFill>
              </a:rPr>
              <a:t>The environment contributes to </a:t>
            </a:r>
            <a:r>
              <a:rPr sz="1800" i="1" b="1">
                <a:solidFill>
                  <a:srgbClr val="7030A0"/>
                </a:solidFill>
              </a:rPr>
              <a:t>natural selection</a:t>
            </a:r>
            <a:r>
              <a:rPr sz="1800" i="1">
                <a:solidFill>
                  <a:srgbClr val="2E75B6"/>
                </a:solidFill>
              </a:rPr>
              <a:t> in that…</a:t>
            </a:r>
          </a:p>
        </p:txBody>
      </p:sp>
      <p:pic>
        <p:nvPicPr>
          <p:cNvPr id="8" name="Picture 7" descr="noun-write-1439720.png"/>
          <p:cNvPicPr>
            <a:picLocks noChangeAspect="1"/>
          </p:cNvPicPr>
          <p:nvPr/>
        </p:nvPicPr>
        <p:blipFill>
          <a:blip r:embed="rId3"/>
          <a:stretch>
            <a:fillRect/>
          </a:stretch>
        </p:blipFill>
        <p:spPr>
          <a:xfrm>
            <a:off x="923544" y="4462272"/>
            <a:ext cx="1207008" cy="1207008"/>
          </a:xfrm>
          <a:prstGeom prst="rect">
            <a:avLst/>
          </a:prstGeom>
        </p:spPr>
      </p:pic>
    </p:spTree>
  </p:cSld>
  <p:clrMapOvr>
    <a:masterClrMapping/>
  </p:clrMapOvr>
</p:sld>
</file>

<file path=ppt/slides/slide21.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8243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91440" y="73152"/>
            <a:ext cx="2834640" cy="310896"/>
          </a:xfrm>
          <a:prstGeom prst="rect">
            <a:avLst/>
          </a:prstGeom>
          <a:noFill/>
        </p:spPr>
        <p:txBody>
          <a:bodyPr wrap="square">
            <a:spAutoFit/>
          </a:bodyPr>
          <a:lstStyle/>
          <a:p>
            <a:r>
              <a:rPr sz="1800" b="1" u="sng">
                <a:solidFill>
                  <a:srgbClr val="C55A11"/>
                </a:solidFill>
              </a:rPr>
              <a:t>Evidence</a:t>
            </a:r>
            <a:r>
              <a:rPr sz="1800" b="1" u="sng"/>
              <a:t>-</a:t>
            </a:r>
            <a:r>
              <a:rPr sz="1800" b="1" u="sng">
                <a:solidFill>
                  <a:srgbClr val="2E75B6"/>
                </a:solidFill>
              </a:rPr>
              <a:t>Claim</a:t>
            </a:r>
            <a:r>
              <a:rPr sz="1800" b="1" u="sng"/>
              <a:t>-</a:t>
            </a:r>
            <a:r>
              <a:rPr sz="1800" b="1" u="sng"/>
              <a:t>Reasoning</a:t>
            </a:r>
          </a:p>
        </p:txBody>
      </p:sp>
      <p:sp>
        <p:nvSpPr>
          <p:cNvPr id="4" name="TextBox 3"/>
          <p:cNvSpPr txBox="1"/>
          <p:nvPr/>
        </p:nvSpPr>
        <p:spPr>
          <a:xfrm>
            <a:off x="91440" y="365760"/>
            <a:ext cx="1371600" cy="292608"/>
          </a:xfrm>
          <a:prstGeom prst="rect">
            <a:avLst/>
          </a:prstGeom>
          <a:noFill/>
        </p:spPr>
        <p:txBody>
          <a:bodyPr wrap="none">
            <a:spAutoFit/>
          </a:bodyPr>
          <a:lstStyle/>
          <a:p>
            <a:pPr>
              <a:defRPr sz="1800" b="1" i="0" u="sng">
                <a:solidFill>
                  <a:srgbClr val="000000"/>
                </a:solidFill>
              </a:defRPr>
            </a:pPr>
            <a:r>
              <a:t>Question:</a:t>
            </a:r>
          </a:p>
        </p:txBody>
      </p:sp>
      <p:sp>
        <p:nvSpPr>
          <p:cNvPr id="5" name="__dynamic_autofit__TextBox 4"/>
          <p:cNvSpPr txBox="1"/>
          <p:nvPr/>
        </p:nvSpPr>
        <p:spPr>
          <a:xfrm>
            <a:off x="91440" y="685800"/>
            <a:ext cx="2697480" cy="941832"/>
          </a:xfrm>
          <a:prstGeom prst="rect">
            <a:avLst/>
          </a:prstGeom>
          <a:noFill/>
        </p:spPr>
        <p:txBody>
          <a:bodyPr wrap="square">
            <a:noAutofit/>
          </a:bodyPr>
          <a:lstStyle/>
          <a:p>
            <a:pPr>
              <a:defRPr/>
            </a:pPr>
            <a:r>
              <a:rPr sz="1800" i="0"/>
              <a:t>How does the environment contribute to </a:t>
            </a:r>
            <a:r>
              <a:rPr sz="1800" i="0" b="1">
                <a:solidFill>
                  <a:srgbClr val="7030A0"/>
                </a:solidFill>
              </a:rPr>
              <a:t>natural selection</a:t>
            </a:r>
            <a:r>
              <a:rPr sz="1800" i="0"/>
              <a:t>?</a:t>
            </a:r>
          </a:p>
        </p:txBody>
      </p:sp>
      <p:sp>
        <p:nvSpPr>
          <p:cNvPr id="6" name="TextBox 5"/>
          <p:cNvSpPr txBox="1"/>
          <p:nvPr/>
        </p:nvSpPr>
        <p:spPr>
          <a:xfrm>
            <a:off x="0" y="1563624"/>
            <a:ext cx="3054096" cy="2331720"/>
          </a:xfrm>
          <a:prstGeom prst="rect">
            <a:avLst/>
          </a:prstGeom>
          <a:noFill/>
        </p:spPr>
        <p:txBody>
          <a:bodyPr wrap="square">
            <a:spAutoFit/>
          </a:bodyPr>
          <a:lstStyle/>
          <a:p>
            <a:pPr>
              <a:spcAft>
                <a:spcPts val="200"/>
              </a:spcAft>
            </a:pPr>
            <a:r>
              <a:rPr sz="1800" b="0" u="sng"/>
              <a:t>Make a </a:t>
            </a:r>
            <a:r>
              <a:rPr sz="1800" b="1" u="sng">
                <a:solidFill>
                  <a:srgbClr val="2E75B6"/>
                </a:solidFill>
              </a:rPr>
              <a:t>Claim</a:t>
            </a:r>
            <a:r>
              <a:rPr sz="1800" b="0" u="sng"/>
              <a:t> with </a:t>
            </a:r>
            <a:r>
              <a:rPr sz="1800" b="1" u="sng">
                <a:solidFill>
                  <a:srgbClr val="548235"/>
                </a:solidFill>
              </a:rPr>
              <a:t>Reasoning:</a:t>
            </a:r>
          </a:p>
          <a:p>
            <a:pPr marL="256032" indent="-155448">
              <a:spcAft>
                <a:spcPts val="0"/>
              </a:spcAft>
              <a:buChar char="•"/>
              <a:defRPr sz="1800" i="1"/>
            </a:pPr>
            <a:r>
              <a:rPr sz="1800" i="1" u="none"/>
              <a:t>Based on the fact that </a:t>
            </a:r>
            <a:r>
              <a:rPr sz="1800" i="1" u="sng">
                <a:solidFill>
                  <a:srgbClr val="C55A11"/>
                </a:solidFill>
              </a:rPr>
              <a:t>_______</a:t>
            </a:r>
            <a:r>
              <a:rPr sz="1800" i="1" u="none"/>
              <a:t>, </a:t>
            </a:r>
            <a:r>
              <a:rPr sz="1800" i="1" u="none">
                <a:solidFill>
                  <a:srgbClr val="2E75B6"/>
                </a:solidFill>
              </a:rPr>
              <a:t>I infer that...</a:t>
            </a:r>
            <a:r>
              <a:rPr sz="1800" i="1" u="none"/>
              <a:t> because...</a:t>
            </a:r>
          </a:p>
          <a:p>
            <a:pPr marL="256032" indent="-155448">
              <a:spcAft>
                <a:spcPts val="0"/>
              </a:spcAft>
              <a:buChar char="•"/>
              <a:defRPr sz="1800" i="1"/>
            </a:pPr>
            <a:r>
              <a:rPr sz="1800" i="1" u="sng">
                <a:solidFill>
                  <a:srgbClr val="C55A11"/>
                </a:solidFill>
              </a:rPr>
              <a:t>_______</a:t>
            </a:r>
            <a:r>
              <a:rPr sz="1800" i="1" u="none">
                <a:solidFill>
                  <a:srgbClr val="2E75B6"/>
                </a:solidFill>
              </a:rPr>
              <a:t> means that...</a:t>
            </a:r>
            <a:r>
              <a:rPr sz="1800" i="1" u="none"/>
              <a:t> because...</a:t>
            </a:r>
          </a:p>
          <a:p>
            <a:pPr marL="256032" indent="-155448">
              <a:spcAft>
                <a:spcPts val="0"/>
              </a:spcAft>
              <a:buChar char="•"/>
              <a:defRPr sz="1800" i="1"/>
            </a:pPr>
            <a:r>
              <a:rPr sz="1800" i="1" u="none"/>
              <a:t>I see </a:t>
            </a:r>
            <a:r>
              <a:rPr sz="1800" i="1" u="sng">
                <a:solidFill>
                  <a:srgbClr val="C55A11"/>
                </a:solidFill>
              </a:rPr>
              <a:t>_______.</a:t>
            </a:r>
            <a:r>
              <a:rPr sz="1800" i="1" u="none">
                <a:solidFill>
                  <a:srgbClr val="2E75B6"/>
                </a:solidFill>
              </a:rPr>
              <a:t> This supports my claim that...</a:t>
            </a:r>
            <a:r>
              <a:rPr sz="1800" i="1" u="none"/>
              <a:t> because...</a:t>
            </a:r>
          </a:p>
        </p:txBody>
      </p:sp>
      <p:pic>
        <p:nvPicPr>
          <p:cNvPr id="7" name="Picture 6" descr="noun-thumbs-up-2169240.png"/>
          <p:cNvPicPr>
            <a:picLocks noChangeAspect="1"/>
          </p:cNvPicPr>
          <p:nvPr/>
        </p:nvPicPr>
        <p:blipFill>
          <a:blip r:embed="rId3"/>
          <a:stretch>
            <a:fillRect/>
          </a:stretch>
        </p:blipFill>
        <p:spPr>
          <a:xfrm>
            <a:off x="886968" y="4069080"/>
            <a:ext cx="365760" cy="365760"/>
          </a:xfrm>
          <a:prstGeom prst="rect">
            <a:avLst/>
          </a:prstGeom>
        </p:spPr>
      </p:pic>
      <p:pic>
        <p:nvPicPr>
          <p:cNvPr id="8" name="Picture 7" descr="noun-stand-up-4058566.png"/>
          <p:cNvPicPr>
            <a:picLocks noChangeAspect="1"/>
          </p:cNvPicPr>
          <p:nvPr/>
        </p:nvPicPr>
        <p:blipFill>
          <a:blip r:embed="rId4"/>
          <a:stretch>
            <a:fillRect/>
          </a:stretch>
        </p:blipFill>
        <p:spPr>
          <a:xfrm>
            <a:off x="1463040" y="4069080"/>
            <a:ext cx="365760" cy="365760"/>
          </a:xfrm>
          <a:prstGeom prst="rect">
            <a:avLst/>
          </a:prstGeom>
        </p:spPr>
      </p:pic>
      <p:pic>
        <p:nvPicPr>
          <p:cNvPr id="9" name="Picture 8" descr="noun-raise-hand-1471169.png"/>
          <p:cNvPicPr>
            <a:picLocks noChangeAspect="1"/>
          </p:cNvPicPr>
          <p:nvPr/>
        </p:nvPicPr>
        <p:blipFill>
          <a:blip r:embed="rId5"/>
          <a:stretch>
            <a:fillRect/>
          </a:stretch>
        </p:blipFill>
        <p:spPr>
          <a:xfrm>
            <a:off x="2039112" y="4069080"/>
            <a:ext cx="365760" cy="365760"/>
          </a:xfrm>
          <a:prstGeom prst="rect">
            <a:avLst/>
          </a:prstGeom>
        </p:spPr>
      </p:pic>
      <p:pic>
        <p:nvPicPr>
          <p:cNvPr id="10" name="Picture 9" descr="noun-think-1730977.png"/>
          <p:cNvPicPr>
            <a:picLocks noChangeAspect="1"/>
          </p:cNvPicPr>
          <p:nvPr/>
        </p:nvPicPr>
        <p:blipFill>
          <a:blip r:embed="rId6"/>
          <a:stretch>
            <a:fillRect/>
          </a:stretch>
        </p:blipFill>
        <p:spPr>
          <a:xfrm>
            <a:off x="2615184" y="4069080"/>
            <a:ext cx="365760" cy="365760"/>
          </a:xfrm>
          <a:prstGeom prst="rect">
            <a:avLst/>
          </a:prstGeom>
        </p:spPr>
      </p:pic>
      <p:pic>
        <p:nvPicPr>
          <p:cNvPr id="11" name="Picture 10" descr="partners.png"/>
          <p:cNvPicPr>
            <a:picLocks noChangeAspect="1"/>
          </p:cNvPicPr>
          <p:nvPr/>
        </p:nvPicPr>
        <p:blipFill>
          <a:blip r:embed="rId7"/>
          <a:stretch>
            <a:fillRect/>
          </a:stretch>
        </p:blipFill>
        <p:spPr>
          <a:xfrm>
            <a:off x="886968" y="4782312"/>
            <a:ext cx="676656" cy="274320"/>
          </a:xfrm>
          <a:prstGeom prst="rect">
            <a:avLst/>
          </a:prstGeom>
        </p:spPr>
      </p:pic>
      <p:pic>
        <p:nvPicPr>
          <p:cNvPr id="12" name="Picture 11" descr="group.png"/>
          <p:cNvPicPr>
            <a:picLocks noChangeAspect="1"/>
          </p:cNvPicPr>
          <p:nvPr/>
        </p:nvPicPr>
        <p:blipFill>
          <a:blip r:embed="rId8"/>
          <a:stretch>
            <a:fillRect/>
          </a:stretch>
        </p:blipFill>
        <p:spPr>
          <a:xfrm>
            <a:off x="1956816" y="4672584"/>
            <a:ext cx="594360" cy="493776"/>
          </a:xfrm>
          <a:prstGeom prst="rect">
            <a:avLst/>
          </a:prstGeom>
        </p:spPr>
      </p:pic>
      <p:pic>
        <p:nvPicPr>
          <p:cNvPr id="13" name="Picture 12" descr="white-shoe.png"/>
          <p:cNvPicPr>
            <a:picLocks noChangeAspect="1"/>
          </p:cNvPicPr>
          <p:nvPr/>
        </p:nvPicPr>
        <p:blipFill>
          <a:blip r:embed="rId9"/>
          <a:stretch>
            <a:fillRect/>
          </a:stretch>
        </p:blipFill>
        <p:spPr>
          <a:xfrm>
            <a:off x="914400" y="5404104"/>
            <a:ext cx="274320" cy="274320"/>
          </a:xfrm>
          <a:prstGeom prst="rect">
            <a:avLst/>
          </a:prstGeom>
        </p:spPr>
      </p:pic>
      <p:pic>
        <p:nvPicPr>
          <p:cNvPr id="14" name="Picture 13" descr="black-shoe.png"/>
          <p:cNvPicPr>
            <a:picLocks noChangeAspect="1"/>
          </p:cNvPicPr>
          <p:nvPr/>
        </p:nvPicPr>
        <p:blipFill>
          <a:blip r:embed="rId10"/>
          <a:stretch>
            <a:fillRect/>
          </a:stretch>
        </p:blipFill>
        <p:spPr>
          <a:xfrm>
            <a:off x="1234440" y="5404104"/>
            <a:ext cx="228600" cy="228600"/>
          </a:xfrm>
          <a:prstGeom prst="rect">
            <a:avLst/>
          </a:prstGeom>
        </p:spPr>
      </p:pic>
      <p:pic>
        <p:nvPicPr>
          <p:cNvPr id="15" name="Picture 14" descr="noun-tshirt-4464232.png"/>
          <p:cNvPicPr>
            <a:picLocks noChangeAspect="1"/>
          </p:cNvPicPr>
          <p:nvPr/>
        </p:nvPicPr>
        <p:blipFill>
          <a:blip r:embed="rId11"/>
          <a:stretch>
            <a:fillRect/>
          </a:stretch>
        </p:blipFill>
        <p:spPr>
          <a:xfrm>
            <a:off x="1545336" y="5404104"/>
            <a:ext cx="274320" cy="274320"/>
          </a:xfrm>
          <a:prstGeom prst="rect">
            <a:avLst/>
          </a:prstGeom>
        </p:spPr>
      </p:pic>
      <p:pic>
        <p:nvPicPr>
          <p:cNvPr id="16" name="Picture 15" descr="noun-tshirt-139533.png"/>
          <p:cNvPicPr>
            <a:picLocks noChangeAspect="1"/>
          </p:cNvPicPr>
          <p:nvPr/>
        </p:nvPicPr>
        <p:blipFill>
          <a:blip r:embed="rId12"/>
          <a:stretch>
            <a:fillRect/>
          </a:stretch>
        </p:blipFill>
        <p:spPr>
          <a:xfrm>
            <a:off x="1865376" y="5404104"/>
            <a:ext cx="274320" cy="274320"/>
          </a:xfrm>
          <a:prstGeom prst="rect">
            <a:avLst/>
          </a:prstGeom>
        </p:spPr>
      </p:pic>
      <p:pic>
        <p:nvPicPr>
          <p:cNvPr id="17" name="Picture 16" descr="noun-door-995125.png"/>
          <p:cNvPicPr>
            <a:picLocks noChangeAspect="1"/>
          </p:cNvPicPr>
          <p:nvPr/>
        </p:nvPicPr>
        <p:blipFill>
          <a:blip r:embed="rId13"/>
          <a:stretch>
            <a:fillRect/>
          </a:stretch>
        </p:blipFill>
        <p:spPr>
          <a:xfrm>
            <a:off x="2423160" y="5404104"/>
            <a:ext cx="274320" cy="274320"/>
          </a:xfrm>
          <a:prstGeom prst="rect">
            <a:avLst/>
          </a:prstGeom>
        </p:spPr>
      </p:pic>
      <p:pic>
        <p:nvPicPr>
          <p:cNvPr id="18" name="Picture 17" descr="noun-windows-1127615.png"/>
          <p:cNvPicPr>
            <a:picLocks noChangeAspect="1"/>
          </p:cNvPicPr>
          <p:nvPr/>
        </p:nvPicPr>
        <p:blipFill>
          <a:blip r:embed="rId14"/>
          <a:stretch>
            <a:fillRect/>
          </a:stretch>
        </p:blipFill>
        <p:spPr>
          <a:xfrm>
            <a:off x="2706624" y="5404104"/>
            <a:ext cx="274320" cy="274320"/>
          </a:xfrm>
          <a:prstGeom prst="rect">
            <a:avLst/>
          </a:prstGeom>
        </p:spPr>
      </p:pic>
      <p:pic>
        <p:nvPicPr>
          <p:cNvPr id="19" name="Picture 18" descr="noun-wheel-of-fortune-1454005.png"/>
          <p:cNvPicPr>
            <a:picLocks noChangeAspect="1"/>
          </p:cNvPicPr>
          <p:nvPr/>
        </p:nvPicPr>
        <p:blipFill>
          <a:blip r:embed="rId15"/>
          <a:stretch>
            <a:fillRect/>
          </a:stretch>
        </p:blipFill>
        <p:spPr>
          <a:xfrm>
            <a:off x="868680" y="5943600"/>
            <a:ext cx="457200" cy="457200"/>
          </a:xfrm>
          <a:prstGeom prst="rect">
            <a:avLst/>
          </a:prstGeom>
        </p:spPr>
      </p:pic>
      <p:pic>
        <p:nvPicPr>
          <p:cNvPr id="20" name="Picture 19" descr="group_standup.png"/>
          <p:cNvPicPr>
            <a:picLocks noChangeAspect="1"/>
          </p:cNvPicPr>
          <p:nvPr/>
        </p:nvPicPr>
        <p:blipFill>
          <a:blip r:embed="rId16"/>
          <a:stretch>
            <a:fillRect/>
          </a:stretch>
        </p:blipFill>
        <p:spPr>
          <a:xfrm>
            <a:off x="1463040" y="5952744"/>
            <a:ext cx="713232" cy="512064"/>
          </a:xfrm>
          <a:prstGeom prst="rect">
            <a:avLst/>
          </a:prstGeom>
        </p:spPr>
      </p:pic>
      <p:pic>
        <p:nvPicPr>
          <p:cNvPr id="21" name="Picture 20" descr="noun-write-1439720.png"/>
          <p:cNvPicPr>
            <a:picLocks noChangeAspect="1"/>
          </p:cNvPicPr>
          <p:nvPr/>
        </p:nvPicPr>
        <p:blipFill>
          <a:blip r:embed="rId17"/>
          <a:stretch>
            <a:fillRect/>
          </a:stretch>
        </p:blipFill>
        <p:spPr>
          <a:xfrm>
            <a:off x="2523744" y="5943600"/>
            <a:ext cx="457200" cy="457200"/>
          </a:xfrm>
          <a:prstGeom prst="rect">
            <a:avLst/>
          </a:prstGeom>
        </p:spPr>
      </p:pic>
      <p:sp>
        <p:nvSpPr>
          <p:cNvPr id="22" name="TextBox 21"/>
          <p:cNvSpPr txBox="1"/>
          <p:nvPr/>
        </p:nvSpPr>
        <p:spPr>
          <a:xfrm>
            <a:off x="0" y="4114800"/>
            <a:ext cx="886968" cy="365760"/>
          </a:xfrm>
          <a:prstGeom prst="rect">
            <a:avLst/>
          </a:prstGeom>
          <a:noFill/>
        </p:spPr>
        <p:txBody>
          <a:bodyPr wrap="none">
            <a:spAutoFit/>
          </a:bodyPr>
          <a:lstStyle/>
          <a:p>
            <a:pPr>
              <a:defRPr sz="1800" b="1"/>
            </a:pPr>
            <a:r>
              <a:t>Signal:</a:t>
            </a:r>
          </a:p>
        </p:txBody>
      </p:sp>
      <p:sp>
        <p:nvSpPr>
          <p:cNvPr id="23" name="TextBox 22"/>
          <p:cNvSpPr txBox="1"/>
          <p:nvPr/>
        </p:nvSpPr>
        <p:spPr>
          <a:xfrm>
            <a:off x="2112264" y="5367528"/>
            <a:ext cx="347472" cy="365760"/>
          </a:xfrm>
          <a:prstGeom prst="rect">
            <a:avLst/>
          </a:prstGeom>
          <a:noFill/>
        </p:spPr>
        <p:txBody>
          <a:bodyPr wrap="none">
            <a:spAutoFit/>
          </a:bodyPr>
          <a:lstStyle/>
          <a:p>
            <a:pPr>
              <a:defRPr sz="1800" b="1"/>
            </a:pPr>
            <a:r>
              <a:t>A</a:t>
            </a:r>
          </a:p>
        </p:txBody>
      </p:sp>
      <p:sp>
        <p:nvSpPr>
          <p:cNvPr id="24" name="TextBox 23"/>
          <p:cNvSpPr txBox="1"/>
          <p:nvPr/>
        </p:nvSpPr>
        <p:spPr>
          <a:xfrm>
            <a:off x="0" y="4791456"/>
            <a:ext cx="886968" cy="365760"/>
          </a:xfrm>
          <a:prstGeom prst="rect">
            <a:avLst/>
          </a:prstGeom>
          <a:noFill/>
        </p:spPr>
        <p:txBody>
          <a:bodyPr wrap="none">
            <a:spAutoFit/>
          </a:bodyPr>
          <a:lstStyle/>
          <a:p>
            <a:pPr>
              <a:defRPr sz="1800" b="1"/>
            </a:pPr>
            <a:r>
              <a:t>Share:</a:t>
            </a:r>
          </a:p>
        </p:txBody>
      </p:sp>
      <p:sp>
        <p:nvSpPr>
          <p:cNvPr id="25" name="TextBox 24"/>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6" name="TextBox 25"/>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7" name="Connector 26"/>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8" name="Picture 27" descr="bracket1_gold.png"/>
          <p:cNvPicPr>
            <a:picLocks noChangeAspect="1"/>
          </p:cNvPicPr>
          <p:nvPr/>
        </p:nvPicPr>
        <p:blipFill>
          <a:blip r:embed="rId18"/>
          <a:stretch>
            <a:fillRect/>
          </a:stretch>
        </p:blipFill>
        <p:spPr>
          <a:xfrm>
            <a:off x="2578608" y="4069080"/>
            <a:ext cx="466344" cy="365760"/>
          </a:xfrm>
          <a:prstGeom prst="rect">
            <a:avLst/>
          </a:prstGeom>
        </p:spPr>
      </p:pic>
      <p:pic>
        <p:nvPicPr>
          <p:cNvPr id="29" name="Picture 28" descr="bracket2_gold.png"/>
          <p:cNvPicPr>
            <a:picLocks noChangeAspect="1"/>
          </p:cNvPicPr>
          <p:nvPr/>
        </p:nvPicPr>
        <p:blipFill>
          <a:blip r:embed="rId19"/>
          <a:stretch>
            <a:fillRect/>
          </a:stretch>
        </p:blipFill>
        <p:spPr>
          <a:xfrm>
            <a:off x="1847088" y="4672584"/>
            <a:ext cx="795528" cy="502920"/>
          </a:xfrm>
          <a:prstGeom prst="rect">
            <a:avLst/>
          </a:prstGeom>
        </p:spPr>
      </p:pic>
      <p:pic>
        <p:nvPicPr>
          <p:cNvPr id="30" name="Picture 29" descr="bracket3_gold.png"/>
          <p:cNvPicPr>
            <a:picLocks noChangeAspect="1"/>
          </p:cNvPicPr>
          <p:nvPr/>
        </p:nvPicPr>
        <p:blipFill>
          <a:blip r:embed="rId20"/>
          <a:stretch>
            <a:fillRect/>
          </a:stretch>
        </p:blipFill>
        <p:spPr>
          <a:xfrm>
            <a:off x="923544" y="5413248"/>
            <a:ext cx="274320" cy="274320"/>
          </a:xfrm>
          <a:prstGeom prst="rect">
            <a:avLst/>
          </a:prstGeom>
        </p:spPr>
      </p:pic>
      <p:pic>
        <p:nvPicPr>
          <p:cNvPr id="31" name="Picture 30" descr="bracket4_gold.png"/>
          <p:cNvPicPr>
            <a:picLocks noChangeAspect="1"/>
          </p:cNvPicPr>
          <p:nvPr/>
        </p:nvPicPr>
        <p:blipFill>
          <a:blip r:embed="rId21"/>
          <a:stretch>
            <a:fillRect/>
          </a:stretch>
        </p:blipFill>
        <p:spPr>
          <a:xfrm>
            <a:off x="2286000" y="5943600"/>
            <a:ext cx="786384" cy="548640"/>
          </a:xfrm>
          <a:prstGeom prst="rect">
            <a:avLst/>
          </a:prstGeom>
        </p:spPr>
      </p:pic>
      <p:pic>
        <p:nvPicPr>
          <p:cNvPr id="32" name="Picture 31" descr="logo.png"/>
          <p:cNvPicPr>
            <a:picLocks noChangeAspect="1"/>
          </p:cNvPicPr>
          <p:nvPr/>
        </p:nvPicPr>
        <p:blipFill>
          <a:blip r:embed="rId22"/>
          <a:stretch>
            <a:fillRect/>
          </a:stretch>
        </p:blipFill>
        <p:spPr>
          <a:xfrm>
            <a:off x="0" y="6611112"/>
            <a:ext cx="1995054" cy="241069"/>
          </a:xfrm>
          <a:prstGeom prst="rect">
            <a:avLst/>
          </a:prstGeom>
        </p:spPr>
      </p:pic>
      <p:pic>
        <p:nvPicPr>
          <p:cNvPr id="33" name="Picture 32" descr="se.png"/>
          <p:cNvPicPr>
            <a:picLocks noChangeAspect="1"/>
          </p:cNvPicPr>
          <p:nvPr/>
        </p:nvPicPr>
        <p:blipFill>
          <a:blip r:embed="rId23"/>
          <a:stretch>
            <a:fillRect/>
          </a:stretch>
        </p:blipFill>
        <p:spPr>
          <a:xfrm>
            <a:off x="2459736" y="6547104"/>
            <a:ext cx="565265" cy="310896"/>
          </a:xfrm>
          <a:prstGeom prst="rect">
            <a:avLst/>
          </a:prstGeom>
        </p:spPr>
      </p:pic>
    </p:spTree>
  </p:cSld>
  <p:clrMapOvr>
    <a:masterClrMapping/>
  </p:clrMapOvr>
</p:sld>
</file>

<file path=ppt/slides/slide22.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8243w.png"/>
          <p:cNvPicPr>
            <a:picLocks noChangeAspect="1"/>
          </p:cNvPicPr>
          <p:nvPr/>
        </p:nvPicPr>
        <p:blipFill>
          <a:blip r:embed="rId2"/>
          <a:stretch>
            <a:fillRect/>
          </a:stretch>
        </p:blipFill>
        <p:spPr>
          <a:xfrm>
            <a:off x="6547104" y="2569464"/>
            <a:ext cx="2752344" cy="2066543"/>
          </a:xfrm>
          <a:prstGeom prst="rect">
            <a:avLst/>
          </a:prstGeom>
        </p:spPr>
      </p:pic>
      <p:pic>
        <p:nvPicPr>
          <p:cNvPr id="3" name="Picture 2" descr="partners.png"/>
          <p:cNvPicPr>
            <a:picLocks noChangeAspect="1"/>
          </p:cNvPicPr>
          <p:nvPr/>
        </p:nvPicPr>
        <p:blipFill>
          <a:blip r:embed="rId3"/>
          <a:stretch>
            <a:fillRect/>
          </a:stretch>
        </p:blipFill>
        <p:spPr>
          <a:xfrm>
            <a:off x="1481328" y="5093208"/>
            <a:ext cx="2057400" cy="832104"/>
          </a:xfrm>
          <a:prstGeom prst="rect">
            <a:avLst/>
          </a:prstGeom>
        </p:spPr>
      </p:pic>
      <p:pic>
        <p:nvPicPr>
          <p:cNvPr id="4" name="Picture 3" descr="noun-write-1439720.png"/>
          <p:cNvPicPr>
            <a:picLocks noChangeAspect="1"/>
          </p:cNvPicPr>
          <p:nvPr/>
        </p:nvPicPr>
        <p:blipFill>
          <a:blip r:embed="rId4"/>
          <a:stretch>
            <a:fillRect/>
          </a:stretch>
        </p:blipFill>
        <p:spPr>
          <a:xfrm>
            <a:off x="292608" y="4974336"/>
            <a:ext cx="1060704" cy="1060704"/>
          </a:xfrm>
          <a:prstGeom prst="rect">
            <a:avLst/>
          </a:prstGeom>
        </p:spPr>
      </p:pic>
      <p:sp>
        <p:nvSpPr>
          <p:cNvPr id="5" name="TextBox 4"/>
          <p:cNvSpPr txBox="1"/>
          <p:nvPr/>
        </p:nvSpPr>
        <p:spPr>
          <a:xfrm>
            <a:off x="1" y="0"/>
            <a:ext cx="3995928" cy="1764792"/>
          </a:xfrm>
          <a:prstGeom prst="rect">
            <a:avLst/>
          </a:prstGeom>
          <a:noFill/>
        </p:spPr>
        <p:txBody>
          <a:bodyPr wrap="none">
            <a:spAutoFit/>
          </a:bodyPr>
          <a:lstStyle/>
          <a:p>
            <a:pPr>
              <a:defRPr sz="2400" b="1" u="sng"/>
            </a:pPr>
            <a:r>
              <a:t>Vocab Connection Web</a:t>
            </a:r>
          </a:p>
        </p:txBody>
      </p:sp>
      <p:sp>
        <p:nvSpPr>
          <p:cNvPr id="6" name="TextBox 5"/>
          <p:cNvSpPr txBox="1"/>
          <p:nvPr/>
        </p:nvSpPr>
        <p:spPr>
          <a:xfrm>
            <a:off x="1" y="365760"/>
            <a:ext cx="3995928" cy="1764792"/>
          </a:xfrm>
          <a:prstGeom prst="rect">
            <a:avLst/>
          </a:prstGeom>
          <a:noFill/>
        </p:spPr>
        <p:txBody>
          <a:bodyPr wrap="square">
            <a:spAutoFit/>
          </a:bodyPr>
          <a:lstStyle/>
          <a:p>
            <a:pPr>
              <a:defRPr sz="2400"/>
            </a:pPr>
            <a:r>
              <a:t>Make a word map connecting </a:t>
            </a:r>
            <a:r>
              <a:rPr b="1">
                <a:solidFill>
                  <a:srgbClr val="7030A0"/>
                </a:solidFill>
              </a:rPr>
              <a:t>natural selection</a:t>
            </a:r>
            <a:r>
              <a:t> to 3-5 other vocabulary words. </a:t>
            </a:r>
          </a:p>
        </p:txBody>
      </p:sp>
      <p:sp>
        <p:nvSpPr>
          <p:cNvPr id="7" name="TextBox 6"/>
          <p:cNvSpPr txBox="1"/>
          <p:nvPr/>
        </p:nvSpPr>
        <p:spPr>
          <a:xfrm>
            <a:off x="1" y="1746504"/>
            <a:ext cx="3995928" cy="1764792"/>
          </a:xfrm>
          <a:prstGeom prst="rect">
            <a:avLst/>
          </a:prstGeom>
          <a:noFill/>
        </p:spPr>
        <p:txBody>
          <a:bodyPr wrap="square">
            <a:spAutoFit/>
          </a:bodyPr>
          <a:lstStyle/>
          <a:p>
            <a:pPr>
              <a:defRPr sz="2400" b="1">
                <a:solidFill>
                  <a:srgbClr val="000000"/>
                </a:solidFill>
              </a:defRPr>
            </a:pPr>
            <a:r>
              <a:t>Next to each connecting line, describe how the two words are related. </a:t>
            </a:r>
          </a:p>
        </p:txBody>
      </p:sp>
      <p:sp>
        <p:nvSpPr>
          <p:cNvPr id="8" name="TextBox 7"/>
          <p:cNvSpPr txBox="1"/>
          <p:nvPr/>
        </p:nvSpPr>
        <p:spPr>
          <a:xfrm>
            <a:off x="1" y="3191256"/>
            <a:ext cx="3995928" cy="1764792"/>
          </a:xfrm>
          <a:prstGeom prst="rect">
            <a:avLst/>
          </a:prstGeom>
          <a:noFill/>
        </p:spPr>
        <p:txBody>
          <a:bodyPr wrap="square">
            <a:spAutoFit/>
          </a:bodyPr>
          <a:lstStyle/>
          <a:p>
            <a:pPr>
              <a:defRPr sz="2400" i="1"/>
            </a:pPr>
            <a:r>
              <a:t>Work with a partner or share your word map with a partner when you finish. </a:t>
            </a:r>
          </a:p>
        </p:txBody>
      </p:sp>
      <p:pic>
        <p:nvPicPr>
          <p:cNvPr id="9" name="Picture 8" descr="logo.png"/>
          <p:cNvPicPr>
            <a:picLocks noChangeAspect="1"/>
          </p:cNvPicPr>
          <p:nvPr/>
        </p:nvPicPr>
        <p:blipFill>
          <a:blip r:embed="rId5"/>
          <a:stretch>
            <a:fillRect/>
          </a:stretch>
        </p:blipFill>
        <p:spPr>
          <a:xfrm>
            <a:off x="0" y="6611112"/>
            <a:ext cx="1995054" cy="241069"/>
          </a:xfrm>
          <a:prstGeom prst="rect">
            <a:avLst/>
          </a:prstGeom>
        </p:spPr>
      </p:pic>
      <p:pic>
        <p:nvPicPr>
          <p:cNvPr id="10" name="Picture 9" descr="se.png"/>
          <p:cNvPicPr>
            <a:picLocks noChangeAspect="1"/>
          </p:cNvPicPr>
          <p:nvPr/>
        </p:nvPicPr>
        <p:blipFill>
          <a:blip r:embed="rId6"/>
          <a:stretch>
            <a:fillRect/>
          </a:stretch>
        </p:blipFill>
        <p:spPr>
          <a:xfrm>
            <a:off x="2459736" y="6547104"/>
            <a:ext cx="565265" cy="310896"/>
          </a:xfrm>
          <a:prstGeom prst="rect">
            <a:avLst/>
          </a:prstGeom>
        </p:spPr>
      </p:pic>
      <p:sp>
        <p:nvSpPr>
          <p:cNvPr id="11" name="Rectangle 10"/>
          <p:cNvSpPr/>
          <p:nvPr/>
        </p:nvSpPr>
        <p:spPr>
          <a:xfrm>
            <a:off x="6547104" y="2569464"/>
            <a:ext cx="2752344" cy="2066543"/>
          </a:xfrm>
          <a:prstGeom prst="rect">
            <a:avLst/>
          </a:prstGeom>
          <a:no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cxnSp>
        <p:nvCxnSpPr>
          <p:cNvPr id="12" name="Connector 11"/>
          <p:cNvCxnSpPr/>
          <p:nvPr/>
        </p:nvCxnSpPr>
        <p:spPr>
          <a:xfrm flipH="1" flipV="1">
            <a:off x="5596128" y="1600200"/>
            <a:ext cx="950976"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3" name="Connector 12"/>
          <p:cNvCxnSpPr/>
          <p:nvPr/>
        </p:nvCxnSpPr>
        <p:spPr>
          <a:xfrm flipV="1">
            <a:off x="9299448" y="1600200"/>
            <a:ext cx="960120"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4" name="Connector 13"/>
          <p:cNvCxnSpPr/>
          <p:nvPr/>
        </p:nvCxnSpPr>
        <p:spPr>
          <a:xfrm flipH="1" flipV="1">
            <a:off x="9299448" y="4636008"/>
            <a:ext cx="923544"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5" name="Connector 14"/>
          <p:cNvCxnSpPr/>
          <p:nvPr/>
        </p:nvCxnSpPr>
        <p:spPr>
          <a:xfrm flipV="1">
            <a:off x="5687568" y="4636008"/>
            <a:ext cx="859536"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pic>
        <p:nvPicPr>
          <p:cNvPr id="16" name="Picture 15" descr="en_related.png"/>
          <p:cNvPicPr>
            <a:picLocks noChangeAspect="1"/>
          </p:cNvPicPr>
          <p:nvPr/>
        </p:nvPicPr>
        <p:blipFill>
          <a:blip r:embed="rId8"/>
          <a:stretch>
            <a:fillRect/>
          </a:stretch>
        </p:blipFill>
        <p:spPr>
          <a:xfrm>
            <a:off x="5431536" y="1792224"/>
            <a:ext cx="1407621" cy="853440"/>
          </a:xfrm>
          <a:prstGeom prst="rect">
            <a:avLst/>
          </a:prstGeom>
        </p:spPr>
      </p:pic>
      <p:pic>
        <p:nvPicPr>
          <p:cNvPr id="17" name="Picture 16" descr="en_related.png"/>
          <p:cNvPicPr>
            <a:picLocks noChangeAspect="1"/>
          </p:cNvPicPr>
          <p:nvPr/>
        </p:nvPicPr>
        <p:blipFill>
          <a:blip r:embed="rId8"/>
          <a:stretch>
            <a:fillRect/>
          </a:stretch>
        </p:blipFill>
        <p:spPr>
          <a:xfrm>
            <a:off x="9134856" y="1792224"/>
            <a:ext cx="1407621" cy="853440"/>
          </a:xfrm>
          <a:prstGeom prst="rect">
            <a:avLst/>
          </a:prstGeom>
        </p:spPr>
      </p:pic>
      <p:pic>
        <p:nvPicPr>
          <p:cNvPr id="18" name="Picture 17" descr="en_related.png"/>
          <p:cNvPicPr>
            <a:picLocks noChangeAspect="1"/>
          </p:cNvPicPr>
          <p:nvPr/>
        </p:nvPicPr>
        <p:blipFill>
          <a:blip r:embed="rId8"/>
          <a:stretch>
            <a:fillRect/>
          </a:stretch>
        </p:blipFill>
        <p:spPr>
          <a:xfrm>
            <a:off x="9134856" y="4800600"/>
            <a:ext cx="1407621" cy="853440"/>
          </a:xfrm>
          <a:prstGeom prst="rect">
            <a:avLst/>
          </a:prstGeom>
        </p:spPr>
      </p:pic>
      <p:pic>
        <p:nvPicPr>
          <p:cNvPr id="19" name="Picture 18" descr="en_related.png"/>
          <p:cNvPicPr>
            <a:picLocks noChangeAspect="1"/>
          </p:cNvPicPr>
          <p:nvPr/>
        </p:nvPicPr>
        <p:blipFill>
          <a:blip r:embed="rId8"/>
          <a:stretch>
            <a:fillRect/>
          </a:stretch>
        </p:blipFill>
        <p:spPr>
          <a:xfrm>
            <a:off x="5431536" y="4800600"/>
            <a:ext cx="1407621" cy="853440"/>
          </a:xfrm>
          <a:prstGeom prst="rect">
            <a:avLst/>
          </a:prstGeom>
        </p:spPr>
      </p:pic>
      <p:pic>
        <p:nvPicPr>
          <p:cNvPr id="20" name="Picture 19" descr="S8268w.png"/>
          <p:cNvPicPr>
            <a:picLocks noChangeAspect="1"/>
          </p:cNvPicPr>
          <p:nvPr/>
        </p:nvPicPr>
        <p:blipFill>
          <a:blip r:embed="rId9"/>
          <a:stretch>
            <a:fillRect/>
          </a:stretch>
        </p:blipFill>
        <p:spPr>
          <a:xfrm>
            <a:off x="4873752" y="658368"/>
            <a:ext cx="1435608" cy="1078992"/>
          </a:xfrm>
          <a:prstGeom prst="rect">
            <a:avLst/>
          </a:prstGeom>
        </p:spPr>
      </p:pic>
      <p:sp>
        <p:nvSpPr>
          <p:cNvPr id="21" name="Oval 20"/>
          <p:cNvSpPr/>
          <p:nvPr/>
        </p:nvSpPr>
        <p:spPr>
          <a:xfrm>
            <a:off x="9537192" y="658368"/>
            <a:ext cx="1837943" cy="960120"/>
          </a:xfrm>
          <a:prstGeom prst="ellipse">
            <a:avLst/>
          </a:prstGeom>
          <a:solidFill>
            <a:srgbClr val="FFC9C9"/>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22" name="Oval 21"/>
          <p:cNvSpPr/>
          <p:nvPr/>
        </p:nvSpPr>
        <p:spPr>
          <a:xfrm>
            <a:off x="9537192" y="5559552"/>
            <a:ext cx="1837943" cy="960120"/>
          </a:xfrm>
          <a:prstGeom prst="ellipse">
            <a:avLst/>
          </a:prstGeom>
          <a:solidFill>
            <a:srgbClr val="E2F0D9"/>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23" name="Oval 22"/>
          <p:cNvSpPr/>
          <p:nvPr/>
        </p:nvSpPr>
        <p:spPr>
          <a:xfrm>
            <a:off x="4873752" y="5559552"/>
            <a:ext cx="1837943" cy="960120"/>
          </a:xfrm>
          <a:prstGeom prst="ellipse">
            <a:avLst/>
          </a:prstGeom>
          <a:solidFill>
            <a:srgbClr val="DEEBF7"/>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Tree>
  </p:cSld>
  <p:clrMapOvr>
    <a:masterClrMapping/>
  </p:clrMapOvr>
</p:sld>
</file>

<file path=ppt/slides/slide23.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8243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i="0" u="sng"/>
            </a:pPr>
            <a:r>
              <a:t>Roving Paragraph​</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Write a sentence using either sentence stem: </a:t>
            </a:r>
            <a:r>
              <a:rPr i="1"/>
              <a:t>
The term </a:t>
            </a:r>
            <a:r>
              <a:rPr b="1">
                <a:solidFill>
                  <a:srgbClr val="7030A0"/>
                </a:solidFill>
              </a:rPr>
              <a:t>natural selection...</a:t>
            </a:r>
            <a:r>
              <a:rPr i="1"/>
              <a:t>
From this visual, I can infer… </a:t>
            </a:r>
            <a:r>
              <a:t>(use </a:t>
            </a:r>
            <a:r>
              <a:rPr b="1">
                <a:solidFill>
                  <a:srgbClr val="7030A0"/>
                </a:solidFill>
              </a:rPr>
              <a:t>natural selection</a:t>
            </a:r>
            <a:r>
              <a:t> in your response)</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118872" y="5861304"/>
            <a:ext cx="740664" cy="749808"/>
          </a:xfrm>
          <a:prstGeom prst="rect">
            <a:avLst/>
          </a:prstGeom>
        </p:spPr>
      </p:pic>
    </p:spTree>
  </p:cSld>
  <p:clrMapOvr>
    <a:masterClrMapping/>
  </p:clrMapOvr>
</p:sld>
</file>

<file path=ppt/slides/slide24.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8243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i="0" u="sng"/>
            </a:pPr>
            <a:r>
              <a:t>Roving Paragraph​</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Find another student and add their sentence to yours, using a transition word:​</a:t>
            </a:r>
            <a:r>
              <a:rPr sz="1600"/>
              <a:t>
• </a:t>
            </a:r>
            <a:r>
              <a:rPr sz="2400" i="1"/>
              <a:t>Also, …</a:t>
            </a:r>
            <a:r>
              <a:rPr sz="1600"/>
              <a:t>
• </a:t>
            </a:r>
            <a:r>
              <a:rPr sz="2400" i="1"/>
              <a:t>Additionally, …</a:t>
            </a:r>
            <a:r>
              <a:rPr sz="1600"/>
              <a:t>
• </a:t>
            </a:r>
            <a:r>
              <a:rPr sz="2400" i="1"/>
              <a:t>Furthermore, …</a:t>
            </a:r>
            <a:r>
              <a:rPr sz="1600"/>
              <a:t>
• </a:t>
            </a:r>
            <a:r>
              <a:rPr sz="2400" i="1"/>
              <a:t>Next, …</a:t>
            </a:r>
            <a:r>
              <a:rPr sz="1600"/>
              <a:t>
• </a:t>
            </a:r>
            <a:r>
              <a:rPr sz="2400" i="1"/>
              <a:t>For example, …</a:t>
            </a:r>
            <a:r>
              <a:rPr sz="1600"/>
              <a:t>
• </a:t>
            </a:r>
            <a:r>
              <a:rPr sz="2400" i="1"/>
              <a:t>Lastly, …</a:t>
            </a:r>
            <a:r>
              <a:rPr sz="1600"/>
              <a:t>
• </a:t>
            </a:r>
            <a:r>
              <a:rPr sz="2400" i="1"/>
              <a:t>Therefore, …</a:t>
            </a:r>
            <a:r>
              <a:rPr sz="2400"/>
              <a:t>
Repeat 2 to 4 times.</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118872" y="5861304"/>
            <a:ext cx="740664" cy="749808"/>
          </a:xfrm>
          <a:prstGeom prst="rect">
            <a:avLst/>
          </a:prstGeom>
        </p:spPr>
      </p:pic>
    </p:spTree>
  </p:cSld>
  <p:clrMapOvr>
    <a:masterClrMapping/>
  </p:clrMapOvr>
</p:sld>
</file>

<file path=ppt/slides/slide25.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8243i.png"/>
          <p:cNvPicPr>
            <a:picLocks noChangeAspect="1"/>
          </p:cNvPicPr>
          <p:nvPr/>
        </p:nvPicPr>
        <p:blipFill>
          <a:blip r:embed="rId2"/>
          <a:stretch>
            <a:fillRect/>
          </a:stretch>
        </p:blipFill>
        <p:spPr>
          <a:xfrm>
            <a:off x="3044952" y="0"/>
            <a:ext cx="9144000" cy="6858000"/>
          </a:xfrm>
          <a:prstGeom prst="rect">
            <a:avLst/>
          </a:prstGeom>
        </p:spPr>
      </p:pic>
      <p:sp>
        <p:nvSpPr>
          <p:cNvPr id="3" name="Rectangle 2"/>
          <p:cNvSpPr/>
          <p:nvPr/>
        </p:nvSpPr>
        <p:spPr>
          <a:xfrm>
            <a:off x="3044952" y="0"/>
            <a:ext cx="9144000" cy="6858000"/>
          </a:xfrm>
          <a:prstGeom prst="rect">
            <a:avLst/>
          </a:prstGeom>
          <a:no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4" name="TextBox 3"/>
          <p:cNvSpPr txBox="1"/>
          <p:nvPr/>
        </p:nvSpPr>
        <p:spPr>
          <a:xfrm>
            <a:off x="0" y="0"/>
            <a:ext cx="3026664" cy="365760"/>
          </a:xfrm>
          <a:prstGeom prst="rect">
            <a:avLst/>
          </a:prstGeom>
          <a:noFill/>
        </p:spPr>
        <p:txBody>
          <a:bodyPr wrap="none">
            <a:spAutoFit/>
          </a:bodyPr>
          <a:lstStyle/>
          <a:p>
            <a:pPr>
              <a:defRPr sz="2400" b="1" i="0" u="sng"/>
            </a:pPr>
            <a:r>
              <a:t>Writing</a:t>
            </a:r>
          </a:p>
        </p:txBody>
      </p:sp>
      <p:sp>
        <p:nvSpPr>
          <p:cNvPr id="5" name="TextBox 4"/>
          <p:cNvSpPr txBox="1"/>
          <p:nvPr/>
        </p:nvSpPr>
        <p:spPr>
          <a:xfrm>
            <a:off x="0" y="493776"/>
            <a:ext cx="3026664" cy="5029200"/>
          </a:xfrm>
          <a:prstGeom prst="rect">
            <a:avLst/>
          </a:prstGeom>
          <a:noFill/>
        </p:spPr>
        <p:txBody>
          <a:bodyPr wrap="square">
            <a:spAutoFit/>
          </a:bodyPr>
          <a:lstStyle/>
          <a:p>
            <a:pPr>
              <a:defRPr sz="2000"/>
            </a:pPr>
            <a:r>
              <a:t>Write a paragraph describing the term </a:t>
            </a:r>
            <a:r>
              <a:rPr b="1" sz="2000">
                <a:solidFill>
                  <a:srgbClr val="7030A0"/>
                </a:solidFill>
              </a:rPr>
              <a:t>natural selection</a:t>
            </a:r>
            <a:r>
              <a:t>. Include 3-5 other vocabulary words in your paragraph. You may include the following stems:</a:t>
            </a:r>
          </a:p>
          <a:p>
            <a:pPr marL="182880" indent="-128016">
              <a:spcAft>
                <a:spcPts val="0"/>
              </a:spcAft>
              <a:buChar char="•"/>
            </a:pPr>
            <a:r>
              <a:rPr sz="2000" i="1"/>
              <a:t>In </a:t>
            </a:r>
            <a:r>
              <a:rPr sz="2000" i="1" b="1">
                <a:solidFill>
                  <a:srgbClr val="7030A0"/>
                </a:solidFill>
              </a:rPr>
              <a:t>natural selection</a:t>
            </a:r>
            <a:r>
              <a:rPr sz="2000" i="1"/>
              <a:t>, …</a:t>
            </a:r>
          </a:p>
          <a:p>
            <a:pPr marL="182880" indent="-128016">
              <a:spcAft>
                <a:spcPts val="0"/>
              </a:spcAft>
              <a:buChar char="•"/>
            </a:pPr>
            <a:r>
              <a:rPr sz="2000" i="1" b="1">
                <a:solidFill>
                  <a:srgbClr val="7030A0"/>
                </a:solidFill>
              </a:rPr>
              <a:t>Natural selection</a:t>
            </a:r>
            <a:r>
              <a:rPr sz="2000" i="1"/>
              <a:t> is related to </a:t>
            </a:r>
            <a:r>
              <a:rPr sz="2000" i="1" b="1">
                <a:solidFill>
                  <a:srgbClr val="7030A0"/>
                </a:solidFill>
              </a:rPr>
              <a:t>variations</a:t>
            </a:r>
            <a:r>
              <a:rPr sz="2000" i="1"/>
              <a:t> because…</a:t>
            </a:r>
          </a:p>
          <a:p>
            <a:pPr marL="182880" indent="-128016">
              <a:spcAft>
                <a:spcPts val="0"/>
              </a:spcAft>
              <a:buChar char="•"/>
            </a:pPr>
            <a:r>
              <a:rPr sz="2000" i="1"/>
              <a:t>The environment contributes to </a:t>
            </a:r>
            <a:r>
              <a:rPr sz="2000" i="1" b="1">
                <a:solidFill>
                  <a:srgbClr val="7030A0"/>
                </a:solidFill>
              </a:rPr>
              <a:t>natural selection</a:t>
            </a:r>
            <a:r>
              <a:rPr sz="2000" i="1"/>
              <a:t> in that…</a:t>
            </a:r>
          </a:p>
        </p:txBody>
      </p:sp>
      <p:pic>
        <p:nvPicPr>
          <p:cNvPr id="6" name="Picture 5" descr="logo.png"/>
          <p:cNvPicPr>
            <a:picLocks noChangeAspect="1"/>
          </p:cNvPicPr>
          <p:nvPr/>
        </p:nvPicPr>
        <p:blipFill>
          <a:blip r:embed="rId3"/>
          <a:stretch>
            <a:fillRect/>
          </a:stretch>
        </p:blipFill>
        <p:spPr>
          <a:xfrm>
            <a:off x="0" y="6611112"/>
            <a:ext cx="1995054" cy="241069"/>
          </a:xfrm>
          <a:prstGeom prst="rect">
            <a:avLst/>
          </a:prstGeom>
        </p:spPr>
      </p:pic>
      <p:pic>
        <p:nvPicPr>
          <p:cNvPr id="7" name="Picture 6" descr="se.png"/>
          <p:cNvPicPr>
            <a:picLocks noChangeAspect="1"/>
          </p:cNvPicPr>
          <p:nvPr/>
        </p:nvPicPr>
        <p:blipFill>
          <a:blip r:embed="rId4"/>
          <a:stretch>
            <a:fillRect/>
          </a:stretch>
        </p:blipFill>
        <p:spPr>
          <a:xfrm>
            <a:off x="2459736" y="6547104"/>
            <a:ext cx="565265" cy="310896"/>
          </a:xfrm>
          <a:prstGeom prst="rect">
            <a:avLst/>
          </a:prstGeom>
        </p:spPr>
      </p:pic>
      <p:pic>
        <p:nvPicPr>
          <p:cNvPr id="8" name="Picture 7" descr="noun-write-1439720.png"/>
          <p:cNvPicPr>
            <a:picLocks noChangeAspect="1"/>
          </p:cNvPicPr>
          <p:nvPr/>
        </p:nvPicPr>
        <p:blipFill>
          <a:blip r:embed="rId5"/>
          <a:stretch>
            <a:fillRect/>
          </a:stretch>
        </p:blipFill>
        <p:spPr>
          <a:xfrm>
            <a:off x="73152" y="5705856"/>
            <a:ext cx="768096" cy="768096"/>
          </a:xfrm>
          <a:prstGeom prst="rect">
            <a:avLst/>
          </a:prstGeom>
        </p:spPr>
      </p:pic>
    </p:spTree>
  </p:cSld>
  <p:clrMapOvr>
    <a:masterClrMapping/>
  </p:clrMapOvr>
</p:sld>
</file>

<file path=ppt/slides/slide26.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8243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_b.png"/>
          <p:cNvPicPr>
            <a:picLocks noChangeAspect="1"/>
          </p:cNvPicPr>
          <p:nvPr/>
        </p:nvPicPr>
        <p:blipFill>
          <a:blip r:embed="rId4"/>
          <a:stretch>
            <a:fillRect/>
          </a:stretch>
        </p:blipFill>
        <p:spPr>
          <a:xfrm>
            <a:off x="11036808" y="6227064"/>
            <a:ext cx="1120793" cy="603504"/>
          </a:xfrm>
          <a:prstGeom prst="rect">
            <a:avLst/>
          </a:prstGeom>
        </p:spPr>
      </p:pic>
    </p:spTree>
  </p:cSld>
  <p:clrMapOvr>
    <a:masterClrMapping/>
  </p:clrMapOvr>
</p:sld>
</file>

<file path=ppt/slides/slide27.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8268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_b.png"/>
          <p:cNvPicPr>
            <a:picLocks noChangeAspect="1"/>
          </p:cNvPicPr>
          <p:nvPr/>
        </p:nvPicPr>
        <p:blipFill>
          <a:blip r:embed="rId4"/>
          <a:stretch>
            <a:fillRect/>
          </a:stretch>
        </p:blipFill>
        <p:spPr>
          <a:xfrm>
            <a:off x="11036808" y="6227064"/>
            <a:ext cx="1120793" cy="603504"/>
          </a:xfrm>
          <a:prstGeom prst="rect">
            <a:avLst/>
          </a:prstGeom>
        </p:spPr>
      </p:pic>
    </p:spTree>
  </p:cSld>
  <p:clrMapOvr>
    <a:masterClrMapping/>
  </p:clrMapOvr>
</p:sld>
</file>

<file path=ppt/slides/slide3.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6547104"/>
            <a:ext cx="565265" cy="310896"/>
          </a:xfrm>
          <a:prstGeom prst="rect">
            <a:avLst/>
          </a:prstGeom>
        </p:spPr>
      </p:pic>
      <p:pic>
        <p:nvPicPr>
          <p:cNvPr id="4" name="Picture 3" descr="noun-thumbs-up-2169240.png"/>
          <p:cNvPicPr>
            <a:picLocks noChangeAspect="1"/>
          </p:cNvPicPr>
          <p:nvPr/>
        </p:nvPicPr>
        <p:blipFill>
          <a:blip r:embed="rId4"/>
          <a:stretch>
            <a:fillRect/>
          </a:stretch>
        </p:blipFill>
        <p:spPr>
          <a:xfrm>
            <a:off x="1088136" y="1709928"/>
            <a:ext cx="786384" cy="786384"/>
          </a:xfrm>
          <a:prstGeom prst="rect">
            <a:avLst/>
          </a:prstGeom>
        </p:spPr>
      </p:pic>
      <p:pic>
        <p:nvPicPr>
          <p:cNvPr id="5" name="Picture 4" descr="noun-stand-up-4058566.png"/>
          <p:cNvPicPr>
            <a:picLocks noChangeAspect="1"/>
          </p:cNvPicPr>
          <p:nvPr/>
        </p:nvPicPr>
        <p:blipFill>
          <a:blip r:embed="rId5"/>
          <a:stretch>
            <a:fillRect/>
          </a:stretch>
        </p:blipFill>
        <p:spPr>
          <a:xfrm>
            <a:off x="2313432" y="1709928"/>
            <a:ext cx="786384" cy="786384"/>
          </a:xfrm>
          <a:prstGeom prst="rect">
            <a:avLst/>
          </a:prstGeom>
        </p:spPr>
      </p:pic>
      <p:pic>
        <p:nvPicPr>
          <p:cNvPr id="6" name="Picture 5" descr="noun-raise-hand-1471169.png"/>
          <p:cNvPicPr>
            <a:picLocks noChangeAspect="1"/>
          </p:cNvPicPr>
          <p:nvPr/>
        </p:nvPicPr>
        <p:blipFill>
          <a:blip r:embed="rId6"/>
          <a:stretch>
            <a:fillRect/>
          </a:stretch>
        </p:blipFill>
        <p:spPr>
          <a:xfrm>
            <a:off x="3538728" y="1709928"/>
            <a:ext cx="786384" cy="786384"/>
          </a:xfrm>
          <a:prstGeom prst="rect">
            <a:avLst/>
          </a:prstGeom>
        </p:spPr>
      </p:pic>
      <p:pic>
        <p:nvPicPr>
          <p:cNvPr id="7" name="Picture 6" descr="noun-think-1730977.png"/>
          <p:cNvPicPr>
            <a:picLocks noChangeAspect="1"/>
          </p:cNvPicPr>
          <p:nvPr/>
        </p:nvPicPr>
        <p:blipFill>
          <a:blip r:embed="rId7"/>
          <a:stretch>
            <a:fillRect/>
          </a:stretch>
        </p:blipFill>
        <p:spPr>
          <a:xfrm>
            <a:off x="4764024" y="1709928"/>
            <a:ext cx="786384" cy="786384"/>
          </a:xfrm>
          <a:prstGeom prst="rect">
            <a:avLst/>
          </a:prstGeom>
        </p:spPr>
      </p:pic>
      <p:pic>
        <p:nvPicPr>
          <p:cNvPr id="8" name="Picture 7" descr="noun-wheel-of-fortune-1454005.png"/>
          <p:cNvPicPr>
            <a:picLocks noChangeAspect="1"/>
          </p:cNvPicPr>
          <p:nvPr/>
        </p:nvPicPr>
        <p:blipFill>
          <a:blip r:embed="rId8"/>
          <a:stretch>
            <a:fillRect/>
          </a:stretch>
        </p:blipFill>
        <p:spPr>
          <a:xfrm>
            <a:off x="6373368" y="1764792"/>
            <a:ext cx="987552" cy="987552"/>
          </a:xfrm>
          <a:prstGeom prst="rect">
            <a:avLst/>
          </a:prstGeom>
        </p:spPr>
      </p:pic>
      <p:pic>
        <p:nvPicPr>
          <p:cNvPr id="9" name="Picture 8" descr="group_standup.png"/>
          <p:cNvPicPr>
            <a:picLocks noChangeAspect="1"/>
          </p:cNvPicPr>
          <p:nvPr/>
        </p:nvPicPr>
        <p:blipFill>
          <a:blip r:embed="rId9"/>
          <a:stretch>
            <a:fillRect/>
          </a:stretch>
        </p:blipFill>
        <p:spPr>
          <a:xfrm>
            <a:off x="7708392" y="1709928"/>
            <a:ext cx="1462481" cy="1106424"/>
          </a:xfrm>
          <a:prstGeom prst="rect">
            <a:avLst/>
          </a:prstGeom>
        </p:spPr>
      </p:pic>
      <p:pic>
        <p:nvPicPr>
          <p:cNvPr id="10" name="Picture 9" descr="noun-write-1439720.png"/>
          <p:cNvPicPr>
            <a:picLocks noChangeAspect="1"/>
          </p:cNvPicPr>
          <p:nvPr/>
        </p:nvPicPr>
        <p:blipFill>
          <a:blip r:embed="rId10"/>
          <a:stretch>
            <a:fillRect/>
          </a:stretch>
        </p:blipFill>
        <p:spPr>
          <a:xfrm>
            <a:off x="9811512" y="1764792"/>
            <a:ext cx="987552" cy="987552"/>
          </a:xfrm>
          <a:prstGeom prst="rect">
            <a:avLst/>
          </a:prstGeom>
        </p:spPr>
      </p:pic>
      <p:pic>
        <p:nvPicPr>
          <p:cNvPr id="11" name="Picture 10" descr="partners.png"/>
          <p:cNvPicPr>
            <a:picLocks noChangeAspect="1"/>
          </p:cNvPicPr>
          <p:nvPr/>
        </p:nvPicPr>
        <p:blipFill>
          <a:blip r:embed="rId11"/>
          <a:stretch>
            <a:fillRect/>
          </a:stretch>
        </p:blipFill>
        <p:spPr>
          <a:xfrm>
            <a:off x="841248" y="4562856"/>
            <a:ext cx="1473482" cy="594360"/>
          </a:xfrm>
          <a:prstGeom prst="rect">
            <a:avLst/>
          </a:prstGeom>
        </p:spPr>
      </p:pic>
      <p:pic>
        <p:nvPicPr>
          <p:cNvPr id="12" name="Picture 11" descr="group.png"/>
          <p:cNvPicPr>
            <a:picLocks noChangeAspect="1"/>
          </p:cNvPicPr>
          <p:nvPr/>
        </p:nvPicPr>
        <p:blipFill>
          <a:blip r:embed="rId12"/>
          <a:stretch>
            <a:fillRect/>
          </a:stretch>
        </p:blipFill>
        <p:spPr>
          <a:xfrm>
            <a:off x="3081528" y="4325112"/>
            <a:ext cx="1278532" cy="1060704"/>
          </a:xfrm>
          <a:prstGeom prst="rect">
            <a:avLst/>
          </a:prstGeom>
        </p:spPr>
      </p:pic>
      <p:pic>
        <p:nvPicPr>
          <p:cNvPr id="13" name="Picture 12" descr="white-shoe.png"/>
          <p:cNvPicPr>
            <a:picLocks noChangeAspect="1"/>
          </p:cNvPicPr>
          <p:nvPr/>
        </p:nvPicPr>
        <p:blipFill>
          <a:blip r:embed="rId13"/>
          <a:stretch>
            <a:fillRect/>
          </a:stretch>
        </p:blipFill>
        <p:spPr>
          <a:xfrm>
            <a:off x="6519672" y="4389120"/>
            <a:ext cx="602502" cy="594360"/>
          </a:xfrm>
          <a:prstGeom prst="rect">
            <a:avLst/>
          </a:prstGeom>
        </p:spPr>
      </p:pic>
      <p:pic>
        <p:nvPicPr>
          <p:cNvPr id="14" name="Picture 13" descr="black-shoe.png"/>
          <p:cNvPicPr>
            <a:picLocks noChangeAspect="1"/>
          </p:cNvPicPr>
          <p:nvPr/>
        </p:nvPicPr>
        <p:blipFill>
          <a:blip r:embed="rId14"/>
          <a:stretch>
            <a:fillRect/>
          </a:stretch>
        </p:blipFill>
        <p:spPr>
          <a:xfrm>
            <a:off x="7168896" y="4434840"/>
            <a:ext cx="493776" cy="493776"/>
          </a:xfrm>
          <a:prstGeom prst="rect">
            <a:avLst/>
          </a:prstGeom>
        </p:spPr>
      </p:pic>
      <p:pic>
        <p:nvPicPr>
          <p:cNvPr id="15" name="Picture 14" descr="noun-tshirt-4464232.png"/>
          <p:cNvPicPr>
            <a:picLocks noChangeAspect="1"/>
          </p:cNvPicPr>
          <p:nvPr/>
        </p:nvPicPr>
        <p:blipFill>
          <a:blip r:embed="rId15"/>
          <a:stretch>
            <a:fillRect/>
          </a:stretch>
        </p:blipFill>
        <p:spPr>
          <a:xfrm>
            <a:off x="7799831" y="4389120"/>
            <a:ext cx="594360" cy="594360"/>
          </a:xfrm>
          <a:prstGeom prst="rect">
            <a:avLst/>
          </a:prstGeom>
        </p:spPr>
      </p:pic>
      <p:pic>
        <p:nvPicPr>
          <p:cNvPr id="16" name="Picture 15" descr="noun-tshirt-139533.png"/>
          <p:cNvPicPr>
            <a:picLocks noChangeAspect="1"/>
          </p:cNvPicPr>
          <p:nvPr/>
        </p:nvPicPr>
        <p:blipFill>
          <a:blip r:embed="rId16"/>
          <a:stretch>
            <a:fillRect/>
          </a:stretch>
        </p:blipFill>
        <p:spPr>
          <a:xfrm>
            <a:off x="8430768" y="4389120"/>
            <a:ext cx="594360" cy="594360"/>
          </a:xfrm>
          <a:prstGeom prst="rect">
            <a:avLst/>
          </a:prstGeom>
        </p:spPr>
      </p:pic>
      <p:pic>
        <p:nvPicPr>
          <p:cNvPr id="17" name="Picture 16" descr="noun-door-995125.png"/>
          <p:cNvPicPr>
            <a:picLocks noChangeAspect="1"/>
          </p:cNvPicPr>
          <p:nvPr/>
        </p:nvPicPr>
        <p:blipFill>
          <a:blip r:embed="rId17"/>
          <a:stretch>
            <a:fillRect/>
          </a:stretch>
        </p:blipFill>
        <p:spPr>
          <a:xfrm>
            <a:off x="10058400" y="4389120"/>
            <a:ext cx="594360" cy="594360"/>
          </a:xfrm>
          <a:prstGeom prst="rect">
            <a:avLst/>
          </a:prstGeom>
        </p:spPr>
      </p:pic>
      <p:pic>
        <p:nvPicPr>
          <p:cNvPr id="18" name="Picture 17" descr="noun-windows-1127615.png"/>
          <p:cNvPicPr>
            <a:picLocks noChangeAspect="1"/>
          </p:cNvPicPr>
          <p:nvPr/>
        </p:nvPicPr>
        <p:blipFill>
          <a:blip r:embed="rId18"/>
          <a:stretch>
            <a:fillRect/>
          </a:stretch>
        </p:blipFill>
        <p:spPr>
          <a:xfrm>
            <a:off x="10762488" y="4389120"/>
            <a:ext cx="594360" cy="594360"/>
          </a:xfrm>
          <a:prstGeom prst="rect">
            <a:avLst/>
          </a:prstGeom>
        </p:spPr>
      </p:pic>
      <p:sp>
        <p:nvSpPr>
          <p:cNvPr id="19" name="TextBox 18"/>
          <p:cNvSpPr txBox="1"/>
          <p:nvPr/>
        </p:nvSpPr>
        <p:spPr>
          <a:xfrm>
            <a:off x="9336024" y="4325112"/>
            <a:ext cx="704088" cy="384048"/>
          </a:xfrm>
          <a:prstGeom prst="rect">
            <a:avLst/>
          </a:prstGeom>
          <a:noFill/>
        </p:spPr>
        <p:txBody>
          <a:bodyPr wrap="none">
            <a:spAutoFit/>
          </a:bodyPr>
          <a:lstStyle/>
          <a:p>
            <a:pPr>
              <a:defRPr sz="4000" b="1"/>
            </a:pPr>
            <a:r>
              <a:t>A</a:t>
            </a:r>
          </a:p>
        </p:txBody>
      </p:sp>
      <p:sp>
        <p:nvSpPr>
          <p:cNvPr id="20" name="TextBox 19"/>
          <p:cNvSpPr txBox="1"/>
          <p:nvPr/>
        </p:nvSpPr>
        <p:spPr>
          <a:xfrm>
            <a:off x="0" y="0"/>
            <a:ext cx="12188952" cy="704088"/>
          </a:xfrm>
          <a:prstGeom prst="rect">
            <a:avLst/>
          </a:prstGeom>
          <a:noFill/>
        </p:spPr>
        <p:txBody>
          <a:bodyPr wrap="none">
            <a:spAutoFit/>
          </a:bodyPr>
          <a:lstStyle/>
          <a:p>
            <a:pPr algn="ctr">
              <a:defRPr sz="4000" b="1" u="sng"/>
            </a:pPr>
            <a:r>
              <a:t>Guide to Icons</a:t>
            </a:r>
          </a:p>
        </p:txBody>
      </p:sp>
      <p:sp>
        <p:nvSpPr>
          <p:cNvPr id="21" name="TextBox 20"/>
          <p:cNvSpPr txBox="1"/>
          <p:nvPr/>
        </p:nvSpPr>
        <p:spPr>
          <a:xfrm>
            <a:off x="667512" y="1133856"/>
            <a:ext cx="1353312" cy="521207"/>
          </a:xfrm>
          <a:prstGeom prst="rect">
            <a:avLst/>
          </a:prstGeom>
          <a:noFill/>
        </p:spPr>
        <p:txBody>
          <a:bodyPr wrap="none">
            <a:spAutoFit/>
          </a:bodyPr>
          <a:lstStyle/>
          <a:p>
            <a:pPr>
              <a:defRPr sz="2800" b="1"/>
            </a:pPr>
            <a:r>
              <a:t>Signal:</a:t>
            </a:r>
          </a:p>
        </p:txBody>
      </p:sp>
      <p:sp>
        <p:nvSpPr>
          <p:cNvPr id="22" name="TextBox 21"/>
          <p:cNvSpPr txBox="1"/>
          <p:nvPr/>
        </p:nvSpPr>
        <p:spPr>
          <a:xfrm>
            <a:off x="6364224" y="1133856"/>
            <a:ext cx="1755648" cy="521207"/>
          </a:xfrm>
          <a:prstGeom prst="rect">
            <a:avLst/>
          </a:prstGeom>
          <a:noFill/>
        </p:spPr>
        <p:txBody>
          <a:bodyPr wrap="none">
            <a:spAutoFit/>
          </a:bodyPr>
          <a:lstStyle/>
          <a:p>
            <a:pPr>
              <a:defRPr sz="2800" b="1"/>
            </a:pPr>
            <a:r>
              <a:t>Assess:</a:t>
            </a:r>
          </a:p>
        </p:txBody>
      </p:sp>
      <p:sp>
        <p:nvSpPr>
          <p:cNvPr id="23" name="TextBox 22"/>
          <p:cNvSpPr txBox="1"/>
          <p:nvPr/>
        </p:nvSpPr>
        <p:spPr>
          <a:xfrm>
            <a:off x="667512" y="3794760"/>
            <a:ext cx="1307592" cy="521207"/>
          </a:xfrm>
          <a:prstGeom prst="rect">
            <a:avLst/>
          </a:prstGeom>
          <a:noFill/>
        </p:spPr>
        <p:txBody>
          <a:bodyPr wrap="none">
            <a:spAutoFit/>
          </a:bodyPr>
          <a:lstStyle/>
          <a:p>
            <a:pPr>
              <a:defRPr sz="2800" b="1"/>
            </a:pPr>
            <a:r>
              <a:t>Share:</a:t>
            </a:r>
          </a:p>
        </p:txBody>
      </p:sp>
      <p:sp>
        <p:nvSpPr>
          <p:cNvPr id="24" name="TextBox 23"/>
          <p:cNvSpPr txBox="1"/>
          <p:nvPr/>
        </p:nvSpPr>
        <p:spPr>
          <a:xfrm>
            <a:off x="6364224" y="3858768"/>
            <a:ext cx="1545336" cy="466344"/>
          </a:xfrm>
          <a:prstGeom prst="rect">
            <a:avLst/>
          </a:prstGeom>
          <a:noFill/>
        </p:spPr>
        <p:txBody>
          <a:bodyPr wrap="none">
            <a:spAutoFit/>
          </a:bodyPr>
          <a:lstStyle/>
          <a:p>
            <a:pPr>
              <a:defRPr sz="2800" b="1" i="1"/>
            </a:pPr>
            <a:r>
              <a:t>Goes 1ˢᵗ:</a:t>
            </a:r>
          </a:p>
        </p:txBody>
      </p:sp>
      <p:sp>
        <p:nvSpPr>
          <p:cNvPr id="25" name="TextBox 24"/>
          <p:cNvSpPr txBox="1"/>
          <p:nvPr/>
        </p:nvSpPr>
        <p:spPr>
          <a:xfrm>
            <a:off x="832104" y="2560320"/>
            <a:ext cx="1161288" cy="740664"/>
          </a:xfrm>
          <a:prstGeom prst="rect">
            <a:avLst/>
          </a:prstGeom>
          <a:noFill/>
        </p:spPr>
        <p:txBody>
          <a:bodyPr wrap="square">
            <a:spAutoFit/>
          </a:bodyPr>
          <a:lstStyle/>
          <a:p>
            <a:pPr algn="ctr">
              <a:defRPr sz="1400" b="0" i="0" u="none">
                <a:latin typeface="Calibri"/>
              </a:defRPr>
            </a:pPr>
            <a:r>
              <a:t>raise your thumb, lower when ready</a:t>
            </a:r>
          </a:p>
        </p:txBody>
      </p:sp>
      <p:sp>
        <p:nvSpPr>
          <p:cNvPr id="26" name="TextBox 25"/>
          <p:cNvSpPr txBox="1"/>
          <p:nvPr/>
        </p:nvSpPr>
        <p:spPr>
          <a:xfrm>
            <a:off x="2066543" y="2560320"/>
            <a:ext cx="1078992" cy="740664"/>
          </a:xfrm>
          <a:prstGeom prst="rect">
            <a:avLst/>
          </a:prstGeom>
          <a:noFill/>
        </p:spPr>
        <p:txBody>
          <a:bodyPr wrap="square">
            <a:spAutoFit/>
          </a:bodyPr>
          <a:lstStyle/>
          <a:p>
            <a:pPr algn="ctr">
              <a:defRPr sz="1400" b="0" i="0" u="none">
                <a:latin typeface="Calibri"/>
              </a:defRPr>
            </a:pPr>
            <a:r>
              <a:t>stand up, sit down when ready</a:t>
            </a:r>
          </a:p>
        </p:txBody>
      </p:sp>
      <p:sp>
        <p:nvSpPr>
          <p:cNvPr id="27" name="TextBox 26"/>
          <p:cNvSpPr txBox="1"/>
          <p:nvPr/>
        </p:nvSpPr>
        <p:spPr>
          <a:xfrm>
            <a:off x="3383280" y="2560320"/>
            <a:ext cx="1161288" cy="740664"/>
          </a:xfrm>
          <a:prstGeom prst="rect">
            <a:avLst/>
          </a:prstGeom>
          <a:noFill/>
        </p:spPr>
        <p:txBody>
          <a:bodyPr wrap="square">
            <a:spAutoFit/>
          </a:bodyPr>
          <a:lstStyle/>
          <a:p>
            <a:pPr algn="ctr">
              <a:defRPr sz="1400" b="0" i="0" u="none">
                <a:latin typeface="Calibri"/>
              </a:defRPr>
            </a:pPr>
            <a:r>
              <a:t>raise your hand, lower when ready</a:t>
            </a:r>
          </a:p>
        </p:txBody>
      </p:sp>
      <p:sp>
        <p:nvSpPr>
          <p:cNvPr id="28" name="TextBox 27"/>
          <p:cNvSpPr txBox="1"/>
          <p:nvPr/>
        </p:nvSpPr>
        <p:spPr>
          <a:xfrm>
            <a:off x="4562856" y="2560320"/>
            <a:ext cx="1161288" cy="740664"/>
          </a:xfrm>
          <a:prstGeom prst="rect">
            <a:avLst/>
          </a:prstGeom>
          <a:noFill/>
        </p:spPr>
        <p:txBody>
          <a:bodyPr wrap="square">
            <a:spAutoFit/>
          </a:bodyPr>
          <a:lstStyle/>
          <a:p>
            <a:pPr algn="ctr">
              <a:defRPr sz="1400" b="0" i="0" u="none">
                <a:latin typeface="Calibri"/>
              </a:defRPr>
            </a:pPr>
            <a:r>
              <a:t>hand on head, lower when ready</a:t>
            </a:r>
          </a:p>
        </p:txBody>
      </p:sp>
      <p:sp>
        <p:nvSpPr>
          <p:cNvPr id="29" name="TextBox 28"/>
          <p:cNvSpPr txBox="1"/>
          <p:nvPr/>
        </p:nvSpPr>
        <p:spPr>
          <a:xfrm>
            <a:off x="6364224" y="2752344"/>
            <a:ext cx="978408" cy="310896"/>
          </a:xfrm>
          <a:prstGeom prst="rect">
            <a:avLst/>
          </a:prstGeom>
          <a:noFill/>
        </p:spPr>
        <p:txBody>
          <a:bodyPr wrap="square">
            <a:spAutoFit/>
          </a:bodyPr>
          <a:lstStyle/>
          <a:p>
            <a:pPr algn="ctr">
              <a:defRPr sz="1400" b="0" i="0" u="none">
                <a:latin typeface="Calibri"/>
              </a:defRPr>
            </a:pPr>
            <a:r>
              <a:t>using a randomization system</a:t>
            </a:r>
          </a:p>
        </p:txBody>
      </p:sp>
      <p:sp>
        <p:nvSpPr>
          <p:cNvPr id="30" name="TextBox 29"/>
          <p:cNvSpPr txBox="1"/>
          <p:nvPr/>
        </p:nvSpPr>
        <p:spPr>
          <a:xfrm>
            <a:off x="7790688" y="2752344"/>
            <a:ext cx="1481328" cy="521207"/>
          </a:xfrm>
          <a:prstGeom prst="rect">
            <a:avLst/>
          </a:prstGeom>
          <a:noFill/>
        </p:spPr>
        <p:txBody>
          <a:bodyPr wrap="square">
            <a:spAutoFit/>
          </a:bodyPr>
          <a:lstStyle/>
          <a:p>
            <a:pPr algn="ctr">
              <a:defRPr sz="1400" b="0" i="0" u="none">
                <a:latin typeface="Calibri"/>
              </a:defRPr>
            </a:pPr>
            <a:r>
              <a:t>one student from each group</a:t>
            </a:r>
          </a:p>
        </p:txBody>
      </p:sp>
      <p:sp>
        <p:nvSpPr>
          <p:cNvPr id="31" name="TextBox 30"/>
          <p:cNvSpPr txBox="1"/>
          <p:nvPr/>
        </p:nvSpPr>
        <p:spPr>
          <a:xfrm>
            <a:off x="9464040" y="2752344"/>
            <a:ext cx="1481328" cy="521207"/>
          </a:xfrm>
          <a:prstGeom prst="rect">
            <a:avLst/>
          </a:prstGeom>
          <a:noFill/>
        </p:spPr>
        <p:txBody>
          <a:bodyPr wrap="square">
            <a:spAutoFit/>
          </a:bodyPr>
          <a:lstStyle/>
          <a:p>
            <a:pPr algn="ctr">
              <a:defRPr sz="1400" b="0" i="0" u="none">
                <a:latin typeface="Calibri"/>
              </a:defRPr>
            </a:pPr>
            <a:r>
              <a:t>all students write response</a:t>
            </a:r>
          </a:p>
        </p:txBody>
      </p:sp>
      <p:sp>
        <p:nvSpPr>
          <p:cNvPr id="32" name="TextBox 31"/>
          <p:cNvSpPr txBox="1"/>
          <p:nvPr/>
        </p:nvSpPr>
        <p:spPr>
          <a:xfrm>
            <a:off x="795528" y="5138928"/>
            <a:ext cx="1444752" cy="740664"/>
          </a:xfrm>
          <a:prstGeom prst="rect">
            <a:avLst/>
          </a:prstGeom>
          <a:noFill/>
        </p:spPr>
        <p:txBody>
          <a:bodyPr wrap="square">
            <a:spAutoFit/>
          </a:bodyPr>
          <a:lstStyle/>
          <a:p>
            <a:pPr algn="ctr">
              <a:defRPr sz="1400" b="0" i="0" u="none">
                <a:latin typeface="Calibri"/>
              </a:defRPr>
            </a:pPr>
            <a:r>
              <a:t>with shoulder partner or away partner</a:t>
            </a:r>
          </a:p>
        </p:txBody>
      </p:sp>
      <p:sp>
        <p:nvSpPr>
          <p:cNvPr id="33" name="TextBox 32"/>
          <p:cNvSpPr txBox="1"/>
          <p:nvPr/>
        </p:nvSpPr>
        <p:spPr>
          <a:xfrm>
            <a:off x="2971800" y="5449824"/>
            <a:ext cx="1444752" cy="310896"/>
          </a:xfrm>
          <a:prstGeom prst="rect">
            <a:avLst/>
          </a:prstGeom>
          <a:noFill/>
        </p:spPr>
        <p:txBody>
          <a:bodyPr wrap="square">
            <a:spAutoFit/>
          </a:bodyPr>
          <a:lstStyle/>
          <a:p>
            <a:pPr algn="ctr">
              <a:defRPr sz="1400" b="0" i="0" u="none">
                <a:latin typeface="Calibri"/>
              </a:defRPr>
            </a:pPr>
            <a:r>
              <a:t>with table group</a:t>
            </a:r>
          </a:p>
        </p:txBody>
      </p:sp>
      <p:sp>
        <p:nvSpPr>
          <p:cNvPr id="34" name="TextBox 33"/>
          <p:cNvSpPr txBox="1"/>
          <p:nvPr/>
        </p:nvSpPr>
        <p:spPr>
          <a:xfrm>
            <a:off x="6364224" y="5038344"/>
            <a:ext cx="804672" cy="521207"/>
          </a:xfrm>
          <a:prstGeom prst="rect">
            <a:avLst/>
          </a:prstGeom>
          <a:noFill/>
        </p:spPr>
        <p:txBody>
          <a:bodyPr wrap="square">
            <a:spAutoFit/>
          </a:bodyPr>
          <a:lstStyle/>
          <a:p>
            <a:pPr algn="ctr">
              <a:defRPr sz="1400" b="0" i="0" u="none">
                <a:latin typeface="Calibri"/>
              </a:defRPr>
            </a:pPr>
            <a:r>
              <a:t>lightest shoe</a:t>
            </a:r>
          </a:p>
        </p:txBody>
      </p:sp>
      <p:sp>
        <p:nvSpPr>
          <p:cNvPr id="35" name="TextBox 34"/>
          <p:cNvSpPr txBox="1"/>
          <p:nvPr/>
        </p:nvSpPr>
        <p:spPr>
          <a:xfrm>
            <a:off x="7004304" y="5038344"/>
            <a:ext cx="804672" cy="521207"/>
          </a:xfrm>
          <a:prstGeom prst="rect">
            <a:avLst/>
          </a:prstGeom>
          <a:noFill/>
        </p:spPr>
        <p:txBody>
          <a:bodyPr wrap="square">
            <a:spAutoFit/>
          </a:bodyPr>
          <a:lstStyle/>
          <a:p>
            <a:pPr algn="ctr">
              <a:defRPr sz="1400" b="0" i="0" u="none">
                <a:latin typeface="Calibri"/>
              </a:defRPr>
            </a:pPr>
            <a:r>
              <a:t>darkest shoe</a:t>
            </a:r>
          </a:p>
        </p:txBody>
      </p:sp>
      <p:sp>
        <p:nvSpPr>
          <p:cNvPr id="36" name="TextBox 35"/>
          <p:cNvSpPr txBox="1"/>
          <p:nvPr/>
        </p:nvSpPr>
        <p:spPr>
          <a:xfrm>
            <a:off x="7644383" y="5038344"/>
            <a:ext cx="841248" cy="521207"/>
          </a:xfrm>
          <a:prstGeom prst="rect">
            <a:avLst/>
          </a:prstGeom>
          <a:noFill/>
        </p:spPr>
        <p:txBody>
          <a:bodyPr wrap="square">
            <a:spAutoFit/>
          </a:bodyPr>
          <a:lstStyle/>
          <a:p>
            <a:pPr algn="ctr">
              <a:defRPr sz="1400" b="0" i="0" u="none">
                <a:latin typeface="Calibri"/>
              </a:defRPr>
            </a:pPr>
            <a:r>
              <a:t>brightest shirt</a:t>
            </a:r>
          </a:p>
        </p:txBody>
      </p:sp>
      <p:sp>
        <p:nvSpPr>
          <p:cNvPr id="37" name="TextBox 36"/>
          <p:cNvSpPr txBox="1"/>
          <p:nvPr/>
        </p:nvSpPr>
        <p:spPr>
          <a:xfrm>
            <a:off x="8321040" y="5038344"/>
            <a:ext cx="804672" cy="521207"/>
          </a:xfrm>
          <a:prstGeom prst="rect">
            <a:avLst/>
          </a:prstGeom>
          <a:noFill/>
        </p:spPr>
        <p:txBody>
          <a:bodyPr wrap="square">
            <a:spAutoFit/>
          </a:bodyPr>
          <a:lstStyle/>
          <a:p>
            <a:pPr algn="ctr">
              <a:defRPr sz="1400" b="0" i="0" u="none">
                <a:latin typeface="Calibri"/>
              </a:defRPr>
            </a:pPr>
            <a:r>
              <a:t>darkest shirt</a:t>
            </a:r>
          </a:p>
        </p:txBody>
      </p:sp>
      <p:sp>
        <p:nvSpPr>
          <p:cNvPr id="38" name="TextBox 37"/>
          <p:cNvSpPr txBox="1"/>
          <p:nvPr/>
        </p:nvSpPr>
        <p:spPr>
          <a:xfrm>
            <a:off x="8951976" y="5038344"/>
            <a:ext cx="1143000" cy="521207"/>
          </a:xfrm>
          <a:prstGeom prst="rect">
            <a:avLst/>
          </a:prstGeom>
          <a:noFill/>
        </p:spPr>
        <p:txBody>
          <a:bodyPr wrap="square">
            <a:spAutoFit/>
          </a:bodyPr>
          <a:lstStyle/>
          <a:p>
            <a:pPr algn="ctr">
              <a:defRPr sz="1400" b="0" i="0" u="none">
                <a:latin typeface="Calibri"/>
              </a:defRPr>
            </a:pPr>
            <a:r>
              <a:t>Student A/B/C/D (editable)</a:t>
            </a:r>
          </a:p>
        </p:txBody>
      </p:sp>
      <p:sp>
        <p:nvSpPr>
          <p:cNvPr id="39" name="TextBox 38"/>
          <p:cNvSpPr txBox="1"/>
          <p:nvPr/>
        </p:nvSpPr>
        <p:spPr>
          <a:xfrm>
            <a:off x="9939528" y="5038344"/>
            <a:ext cx="804672" cy="521207"/>
          </a:xfrm>
          <a:prstGeom prst="rect">
            <a:avLst/>
          </a:prstGeom>
          <a:noFill/>
        </p:spPr>
        <p:txBody>
          <a:bodyPr wrap="square">
            <a:spAutoFit/>
          </a:bodyPr>
          <a:lstStyle/>
          <a:p>
            <a:pPr algn="ctr">
              <a:defRPr sz="1400" b="0" i="0" u="none">
                <a:latin typeface="Calibri"/>
              </a:defRPr>
            </a:pPr>
            <a:r>
              <a:t>closest to door</a:t>
            </a:r>
          </a:p>
        </p:txBody>
      </p:sp>
      <p:sp>
        <p:nvSpPr>
          <p:cNvPr id="40" name="TextBox 39"/>
          <p:cNvSpPr txBox="1"/>
          <p:nvPr/>
        </p:nvSpPr>
        <p:spPr>
          <a:xfrm>
            <a:off x="10570464" y="5038344"/>
            <a:ext cx="950976" cy="521207"/>
          </a:xfrm>
          <a:prstGeom prst="rect">
            <a:avLst/>
          </a:prstGeom>
          <a:noFill/>
        </p:spPr>
        <p:txBody>
          <a:bodyPr wrap="square">
            <a:spAutoFit/>
          </a:bodyPr>
          <a:lstStyle/>
          <a:p>
            <a:pPr algn="ctr">
              <a:defRPr sz="1400" b="0" i="0" u="none">
                <a:latin typeface="Calibri"/>
              </a:defRPr>
            </a:pPr>
            <a:r>
              <a:t>closest to window</a:t>
            </a:r>
          </a:p>
        </p:txBody>
      </p:sp>
    </p:spTree>
  </p:cSld>
  <p:clrMapOvr>
    <a:masterClrMapping/>
  </p:clrMapOvr>
</p:sld>
</file>

<file path=ppt/slides/slide4.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sp>
        <p:nvSpPr>
          <p:cNvPr id="2" name="TextBox 1"/>
          <p:cNvSpPr txBox="1"/>
          <p:nvPr/>
        </p:nvSpPr>
        <p:spPr>
          <a:xfrm>
            <a:off x="0" y="0"/>
            <a:ext cx="12188952" cy="1298448"/>
          </a:xfrm>
          <a:prstGeom prst="rect">
            <a:avLst/>
          </a:prstGeom>
          <a:noFill/>
        </p:spPr>
        <p:txBody>
          <a:bodyPr wrap="square" anchor="ctr">
            <a:spAutoFit/>
          </a:bodyPr>
          <a:lstStyle/>
          <a:p>
            <a:pPr algn="ctr"/>
            <a:r>
              <a:rPr b="1" i="0" sz="4000"/>
              <a:t>Accommodations for Newcomers or Beginner Emergent Bilingual Students</a:t>
            </a:r>
          </a:p>
        </p:txBody>
      </p:sp>
      <p:sp>
        <p:nvSpPr>
          <p:cNvPr id="3" name="Rounded Rectangle 2"/>
          <p:cNvSpPr/>
          <p:nvPr/>
        </p:nvSpPr>
        <p:spPr>
          <a:xfrm>
            <a:off x="210312" y="1399032"/>
            <a:ext cx="2496312" cy="2734056"/>
          </a:xfrm>
          <a:prstGeom prst="roundRect">
            <a:avLst/>
          </a:prstGeom>
          <a:solidFill>
            <a:srgbClr val="FFF2CC"/>
          </a:solidFill>
          <a:ln w="38100">
            <a:solidFill>
              <a:srgbClr val="806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4" name="Rounded Rectangle 3"/>
          <p:cNvSpPr/>
          <p:nvPr/>
        </p:nvSpPr>
        <p:spPr>
          <a:xfrm>
            <a:off x="2825496" y="1399032"/>
            <a:ext cx="3200400" cy="3456432"/>
          </a:xfrm>
          <a:prstGeom prst="roundRect">
            <a:avLst/>
          </a:prstGeom>
          <a:solidFill>
            <a:srgbClr val="EDEDED"/>
          </a:solidFill>
          <a:ln w="38100">
            <a:solidFill>
              <a:srgbClr val="525252"/>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5" name="Rounded Rectangle 4"/>
          <p:cNvSpPr/>
          <p:nvPr/>
        </p:nvSpPr>
        <p:spPr>
          <a:xfrm>
            <a:off x="6144768" y="1298448"/>
            <a:ext cx="5916168" cy="1435608"/>
          </a:xfrm>
          <a:prstGeom prst="roundRect">
            <a:avLst/>
          </a:prstGeom>
          <a:solidFill>
            <a:srgbClr val="EADCF4"/>
          </a:solidFill>
          <a:ln w="38100">
            <a:solidFill>
              <a:srgbClr val="702AA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6" name="Rounded Rectangle 5"/>
          <p:cNvSpPr/>
          <p:nvPr/>
        </p:nvSpPr>
        <p:spPr>
          <a:xfrm>
            <a:off x="6565392" y="2807208"/>
            <a:ext cx="4992624" cy="1563624"/>
          </a:xfrm>
          <a:prstGeom prst="roundRect">
            <a:avLst/>
          </a:prstGeom>
          <a:solidFill>
            <a:srgbClr val="FBE5D6"/>
          </a:solidFill>
          <a:ln w="38100">
            <a:solidFill>
              <a:srgbClr val="843C0C"/>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7" name="Rounded Rectangle 6"/>
          <p:cNvSpPr/>
          <p:nvPr/>
        </p:nvSpPr>
        <p:spPr>
          <a:xfrm>
            <a:off x="137160" y="4956048"/>
            <a:ext cx="6464808" cy="1755648"/>
          </a:xfrm>
          <a:prstGeom prst="roundRect">
            <a:avLst/>
          </a:prstGeom>
          <a:solidFill>
            <a:srgbClr val="E2F0D9"/>
          </a:solidFill>
          <a:ln w="38100">
            <a:solidFill>
              <a:srgbClr val="385723"/>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8" name="Rounded Rectangle 7"/>
          <p:cNvSpPr/>
          <p:nvPr/>
        </p:nvSpPr>
        <p:spPr>
          <a:xfrm>
            <a:off x="6793992" y="4617720"/>
            <a:ext cx="5321808" cy="1755648"/>
          </a:xfrm>
          <a:prstGeom prst="roundRect">
            <a:avLst/>
          </a:prstGeom>
          <a:solidFill>
            <a:srgbClr val="DEEBF7"/>
          </a:solidFill>
          <a:ln w="38100">
            <a:solidFill>
              <a:srgbClr val="1F4E79"/>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9" name="TextBox 8"/>
          <p:cNvSpPr txBox="1"/>
          <p:nvPr/>
        </p:nvSpPr>
        <p:spPr>
          <a:xfrm>
            <a:off x="210312" y="1527048"/>
            <a:ext cx="2496312" cy="1755648"/>
          </a:xfrm>
          <a:prstGeom prst="rect">
            <a:avLst/>
          </a:prstGeom>
          <a:noFill/>
        </p:spPr>
        <p:txBody>
          <a:bodyPr wrap="square" anchor="ctr">
            <a:spAutoFit/>
          </a:bodyPr>
          <a:lstStyle/>
          <a:p>
            <a:pPr algn="l"/>
            <a:r>
              <a:rPr b="1" i="0" sz="1800"/>
              <a:t>Seat beginners next to students who follow instruction well</a:t>
            </a:r>
            <a:r>
              <a:rPr b="0" i="0" sz="1800"/>
              <a:t>, so they can model behavior during the structured conversations.</a:t>
            </a:r>
          </a:p>
        </p:txBody>
      </p:sp>
      <p:sp>
        <p:nvSpPr>
          <p:cNvPr id="10" name="TextBox 9"/>
          <p:cNvSpPr txBox="1"/>
          <p:nvPr/>
        </p:nvSpPr>
        <p:spPr>
          <a:xfrm>
            <a:off x="6144768" y="1399032"/>
            <a:ext cx="5001768" cy="1197864"/>
          </a:xfrm>
          <a:prstGeom prst="rect">
            <a:avLst/>
          </a:prstGeom>
          <a:noFill/>
        </p:spPr>
        <p:txBody>
          <a:bodyPr wrap="square" anchor="ctr">
            <a:spAutoFit/>
          </a:bodyPr>
          <a:lstStyle/>
          <a:p>
            <a:pPr algn="l"/>
            <a:r>
              <a:rPr b="0" i="0" sz="1800"/>
              <a:t>Have students </a:t>
            </a:r>
            <a:r>
              <a:rPr b="1" i="0" sz="1800"/>
              <a:t>echo new vocabulary words</a:t>
            </a:r>
            <a:r>
              <a:rPr b="0" i="0" sz="1800"/>
              <a:t> after you, pronouncing them </a:t>
            </a:r>
            <a:r>
              <a:rPr b="1" i="0" sz="1800"/>
              <a:t>together as a class</a:t>
            </a:r>
            <a:r>
              <a:rPr b="0" i="0" sz="1800"/>
              <a:t>. It’s even more effective for beginners if you </a:t>
            </a:r>
            <a:r>
              <a:rPr b="1" i="0" sz="1800"/>
              <a:t>break up each syllable</a:t>
            </a:r>
            <a:r>
              <a:rPr b="0" i="0" sz="1800"/>
              <a:t> while pointing to your mouth.</a:t>
            </a:r>
          </a:p>
        </p:txBody>
      </p:sp>
      <p:sp>
        <p:nvSpPr>
          <p:cNvPr id="11" name="TextBox 10"/>
          <p:cNvSpPr txBox="1"/>
          <p:nvPr/>
        </p:nvSpPr>
        <p:spPr>
          <a:xfrm>
            <a:off x="6821424" y="4617720"/>
            <a:ext cx="4343400" cy="1755648"/>
          </a:xfrm>
          <a:prstGeom prst="rect">
            <a:avLst/>
          </a:prstGeom>
          <a:noFill/>
        </p:spPr>
        <p:txBody>
          <a:bodyPr wrap="square" anchor="ctr">
            <a:spAutoFit/>
          </a:bodyPr>
          <a:lstStyle/>
          <a:p>
            <a:pPr algn="l"/>
            <a:r>
              <a:rPr b="1" i="0" sz="1800"/>
              <a:t>Allow students to translanguage</a:t>
            </a:r>
            <a:r>
              <a:rPr b="0" i="0" sz="1800"/>
              <a:t>, or use multiple languages within a single sentence. </a:t>
            </a:r>
            <a:r>
              <a:rPr b="1" i="0" sz="1800"/>
              <a:t>Emphasize that they use the vocabulary word as it is presented</a:t>
            </a:r>
            <a:r>
              <a:rPr b="0" i="0" sz="1800"/>
              <a:t>, but otherwise encourage beginners to express themselves however they’re most comfortable.</a:t>
            </a:r>
          </a:p>
        </p:txBody>
      </p:sp>
      <p:sp>
        <p:nvSpPr>
          <p:cNvPr id="12" name="TextBox 11"/>
          <p:cNvSpPr txBox="1"/>
          <p:nvPr/>
        </p:nvSpPr>
        <p:spPr>
          <a:xfrm>
            <a:off x="6574536" y="2843784"/>
            <a:ext cx="3557016" cy="1481328"/>
          </a:xfrm>
          <a:prstGeom prst="rect">
            <a:avLst/>
          </a:prstGeom>
          <a:noFill/>
        </p:spPr>
        <p:txBody>
          <a:bodyPr wrap="square" anchor="ctr">
            <a:spAutoFit/>
          </a:bodyPr>
          <a:lstStyle/>
          <a:p>
            <a:pPr algn="l"/>
            <a:r>
              <a:rPr b="0" i="0" sz="1800"/>
              <a:t>Have beginners participate in structured conversations, but </a:t>
            </a:r>
            <a:r>
              <a:rPr b="1" i="0" sz="1800"/>
              <a:t>make sure they’re ready before including them in the randomization pool </a:t>
            </a:r>
            <a:r>
              <a:rPr b="0" i="0" sz="1800"/>
              <a:t>to be called on whole-class.</a:t>
            </a:r>
          </a:p>
        </p:txBody>
      </p:sp>
      <p:sp>
        <p:nvSpPr>
          <p:cNvPr id="13" name="TextBox 12"/>
          <p:cNvSpPr txBox="1"/>
          <p:nvPr/>
        </p:nvSpPr>
        <p:spPr>
          <a:xfrm>
            <a:off x="137160" y="5157216"/>
            <a:ext cx="5184648" cy="1353312"/>
          </a:xfrm>
          <a:prstGeom prst="rect">
            <a:avLst/>
          </a:prstGeom>
          <a:noFill/>
        </p:spPr>
        <p:txBody>
          <a:bodyPr wrap="square" anchor="ctr">
            <a:spAutoFit/>
          </a:bodyPr>
          <a:lstStyle/>
          <a:p>
            <a:pPr algn="l"/>
            <a:r>
              <a:rPr b="1" i="0" sz="1800"/>
              <a:t>Share the visuals and sentence stems</a:t>
            </a:r>
            <a:r>
              <a:rPr b="0" i="0" sz="1800"/>
              <a:t> with beginners </a:t>
            </a:r>
            <a:r>
              <a:rPr b="1" i="0" sz="1800"/>
              <a:t>the day before</a:t>
            </a:r>
            <a:r>
              <a:rPr b="0" i="0" sz="1800"/>
              <a:t> and have them write out their responses ahead of time. </a:t>
            </a:r>
          </a:p>
          <a:p>
            <a:pPr algn="l"/>
            <a:r>
              <a:rPr b="0" i="0" sz="1800"/>
              <a:t> </a:t>
            </a:r>
            <a:r>
              <a:rPr b="0" i="1" sz="1800"/>
              <a:t>Does your beginner read in Spanish?</a:t>
            </a:r>
            <a:r>
              <a:rPr b="0" i="0" sz="1800"/>
              <a:t> Try providing the Spanish visuals to your newcomer </a:t>
            </a:r>
            <a:r>
              <a:rPr b="1" i="0" sz="1800"/>
              <a:t>the day before</a:t>
            </a:r>
            <a:r>
              <a:rPr b="0" i="0" sz="1800"/>
              <a:t>.</a:t>
            </a:r>
          </a:p>
        </p:txBody>
      </p:sp>
      <p:sp>
        <p:nvSpPr>
          <p:cNvPr id="14" name="TextBox 13"/>
          <p:cNvSpPr txBox="1"/>
          <p:nvPr/>
        </p:nvSpPr>
        <p:spPr>
          <a:xfrm>
            <a:off x="2907792" y="1399032"/>
            <a:ext cx="3118104" cy="3044952"/>
          </a:xfrm>
          <a:prstGeom prst="rect">
            <a:avLst/>
          </a:prstGeom>
          <a:noFill/>
        </p:spPr>
        <p:txBody>
          <a:bodyPr wrap="square" anchor="ctr">
            <a:spAutoFit/>
          </a:bodyPr>
          <a:lstStyle/>
          <a:p>
            <a:pPr algn="l"/>
          </a:p>
          <a:p>
            <a:r>
              <a:t>If sentence stems are complex, </a:t>
            </a:r>
          </a:p>
          <a:p>
            <a:r>
              <a:rPr b="1"/>
              <a:t>encourage beginners to use these alternative stems: </a:t>
            </a:r>
          </a:p>
          <a:p>
            <a:r>
              <a:rPr>
                <a:solidFill>
                  <a:srgbClr val="843C0C"/>
                </a:solidFill>
              </a:rPr>
              <a:t>Observational:</a:t>
            </a:r>
          </a:p>
          <a:p>
            <a:r>
              <a:rPr i="1">
                <a:solidFill>
                  <a:srgbClr val="C55A11"/>
                </a:solidFill>
              </a:rPr>
              <a:t>I notice… or [word] is…</a:t>
            </a:r>
          </a:p>
          <a:p>
            <a:r>
              <a:rPr>
                <a:solidFill>
                  <a:srgbClr val="7030A0"/>
                </a:solidFill>
              </a:rPr>
              <a:t>Relational:</a:t>
            </a:r>
          </a:p>
          <a:p>
            <a:r>
              <a:rPr i="1">
                <a:solidFill>
                  <a:srgbClr val="954ECA"/>
                </a:solidFill>
              </a:rPr>
              <a:t>[word #1] is…, but [word #2] is…</a:t>
            </a:r>
          </a:p>
          <a:p>
            <a:r>
              <a:rPr>
                <a:solidFill>
                  <a:srgbClr val="1F4E79"/>
                </a:solidFill>
              </a:rPr>
              <a:t>Inferential:</a:t>
            </a:r>
          </a:p>
          <a:p>
            <a:r>
              <a:rPr i="1">
                <a:solidFill>
                  <a:srgbClr val="2E75B6"/>
                </a:solidFill>
              </a:rPr>
              <a:t>I think [word]… or I predict [word]…</a:t>
            </a:r>
          </a:p>
        </p:txBody>
      </p:sp>
      <p:pic>
        <p:nvPicPr>
          <p:cNvPr id="15" name="Picture 14" descr="students.png"/>
          <p:cNvPicPr>
            <a:picLocks noChangeAspect="1"/>
          </p:cNvPicPr>
          <p:nvPr/>
        </p:nvPicPr>
        <p:blipFill>
          <a:blip r:embed="rId2"/>
          <a:stretch>
            <a:fillRect/>
          </a:stretch>
        </p:blipFill>
        <p:spPr>
          <a:xfrm>
            <a:off x="960120" y="3154680"/>
            <a:ext cx="978408" cy="978408"/>
          </a:xfrm>
          <a:prstGeom prst="rect">
            <a:avLst/>
          </a:prstGeom>
        </p:spPr>
      </p:pic>
      <p:pic>
        <p:nvPicPr>
          <p:cNvPr id="16" name="Picture 15" descr="noun-wheel-of-fortune-1454005.png"/>
          <p:cNvPicPr>
            <a:picLocks noChangeAspect="1"/>
          </p:cNvPicPr>
          <p:nvPr/>
        </p:nvPicPr>
        <p:blipFill>
          <a:blip r:embed="rId3"/>
          <a:stretch>
            <a:fillRect/>
          </a:stretch>
        </p:blipFill>
        <p:spPr>
          <a:xfrm>
            <a:off x="10168128" y="3118104"/>
            <a:ext cx="969264" cy="969264"/>
          </a:xfrm>
          <a:prstGeom prst="rect">
            <a:avLst/>
          </a:prstGeom>
        </p:spPr>
      </p:pic>
      <p:pic>
        <p:nvPicPr>
          <p:cNvPr id="17" name="Picture 16" descr="teacher.png"/>
          <p:cNvPicPr>
            <a:picLocks noChangeAspect="1"/>
          </p:cNvPicPr>
          <p:nvPr/>
        </p:nvPicPr>
        <p:blipFill>
          <a:blip r:embed="rId4"/>
          <a:stretch>
            <a:fillRect/>
          </a:stretch>
        </p:blipFill>
        <p:spPr>
          <a:xfrm>
            <a:off x="5321808" y="5157216"/>
            <a:ext cx="1052067" cy="1042415"/>
          </a:xfrm>
          <a:prstGeom prst="rect">
            <a:avLst/>
          </a:prstGeom>
        </p:spPr>
      </p:pic>
      <p:pic>
        <p:nvPicPr>
          <p:cNvPr id="18" name="Picture 17" descr="sitting_student.png"/>
          <p:cNvPicPr>
            <a:picLocks noChangeAspect="1"/>
          </p:cNvPicPr>
          <p:nvPr/>
        </p:nvPicPr>
        <p:blipFill>
          <a:blip r:embed="rId5"/>
          <a:stretch>
            <a:fillRect/>
          </a:stretch>
        </p:blipFill>
        <p:spPr>
          <a:xfrm>
            <a:off x="5806440" y="5733288"/>
            <a:ext cx="768096" cy="768096"/>
          </a:xfrm>
          <a:prstGeom prst="rect">
            <a:avLst/>
          </a:prstGeom>
        </p:spPr>
      </p:pic>
      <p:pic>
        <p:nvPicPr>
          <p:cNvPr id="19" name="Picture 18" descr="pacman.png"/>
          <p:cNvPicPr>
            <a:picLocks noChangeAspect="1"/>
          </p:cNvPicPr>
          <p:nvPr/>
        </p:nvPicPr>
        <p:blipFill>
          <a:blip r:embed="rId6"/>
          <a:stretch>
            <a:fillRect/>
          </a:stretch>
        </p:blipFill>
        <p:spPr>
          <a:xfrm>
            <a:off x="11027664" y="1709928"/>
            <a:ext cx="795051" cy="457200"/>
          </a:xfrm>
          <a:prstGeom prst="rect">
            <a:avLst/>
          </a:prstGeom>
        </p:spPr>
      </p:pic>
      <p:pic>
        <p:nvPicPr>
          <p:cNvPr id="20" name="Picture 19" descr="se.png"/>
          <p:cNvPicPr>
            <a:picLocks noChangeAspect="1"/>
          </p:cNvPicPr>
          <p:nvPr/>
        </p:nvPicPr>
        <p:blipFill>
          <a:blip r:embed="rId7"/>
          <a:stretch>
            <a:fillRect/>
          </a:stretch>
        </p:blipFill>
        <p:spPr>
          <a:xfrm>
            <a:off x="11430000" y="6464808"/>
            <a:ext cx="565265" cy="310896"/>
          </a:xfrm>
          <a:prstGeom prst="rect">
            <a:avLst/>
          </a:prstGeom>
        </p:spPr>
      </p:pic>
      <p:pic>
        <p:nvPicPr>
          <p:cNvPr id="21" name="Picture 20" descr="logo.png"/>
          <p:cNvPicPr>
            <a:picLocks noChangeAspect="1"/>
          </p:cNvPicPr>
          <p:nvPr/>
        </p:nvPicPr>
        <p:blipFill>
          <a:blip r:embed="rId8"/>
          <a:stretch>
            <a:fillRect/>
          </a:stretch>
        </p:blipFill>
        <p:spPr>
          <a:xfrm>
            <a:off x="9061704" y="6510528"/>
            <a:ext cx="1967537" cy="237744"/>
          </a:xfrm>
          <a:prstGeom prst="rect">
            <a:avLst/>
          </a:prstGeom>
        </p:spPr>
      </p:pic>
      <p:pic>
        <p:nvPicPr>
          <p:cNvPr id="22" name="Picture 21" descr="bubble1.png"/>
          <p:cNvPicPr>
            <a:picLocks noChangeAspect="1"/>
          </p:cNvPicPr>
          <p:nvPr/>
        </p:nvPicPr>
        <p:blipFill>
          <a:blip r:embed="rId9"/>
          <a:stretch>
            <a:fillRect/>
          </a:stretch>
        </p:blipFill>
        <p:spPr>
          <a:xfrm>
            <a:off x="10899648" y="5394960"/>
            <a:ext cx="1115568" cy="393192"/>
          </a:xfrm>
          <a:prstGeom prst="rect">
            <a:avLst/>
          </a:prstGeom>
        </p:spPr>
      </p:pic>
      <p:pic>
        <p:nvPicPr>
          <p:cNvPr id="23" name="Picture 22" descr="bubble2.png"/>
          <p:cNvPicPr>
            <a:picLocks noChangeAspect="1"/>
          </p:cNvPicPr>
          <p:nvPr/>
        </p:nvPicPr>
        <p:blipFill>
          <a:blip r:embed="rId10"/>
          <a:stretch>
            <a:fillRect/>
          </a:stretch>
        </p:blipFill>
        <p:spPr>
          <a:xfrm>
            <a:off x="10899648" y="5861304"/>
            <a:ext cx="1115568" cy="393192"/>
          </a:xfrm>
          <a:prstGeom prst="rect">
            <a:avLst/>
          </a:prstGeom>
        </p:spPr>
      </p:pic>
      <p:pic>
        <p:nvPicPr>
          <p:cNvPr id="24" name="Picture 23" descr="b1.png"/>
          <p:cNvPicPr>
            <a:picLocks noChangeAspect="1"/>
          </p:cNvPicPr>
          <p:nvPr/>
        </p:nvPicPr>
        <p:blipFill>
          <a:blip r:embed="rId11"/>
          <a:stretch>
            <a:fillRect/>
          </a:stretch>
        </p:blipFill>
        <p:spPr>
          <a:xfrm>
            <a:off x="11055096" y="5239512"/>
            <a:ext cx="800901" cy="539496"/>
          </a:xfrm>
          <a:prstGeom prst="rect">
            <a:avLst/>
          </a:prstGeom>
        </p:spPr>
      </p:pic>
      <p:pic>
        <p:nvPicPr>
          <p:cNvPr id="25" name="Picture 24" descr="b2.png"/>
          <p:cNvPicPr>
            <a:picLocks noChangeAspect="1"/>
          </p:cNvPicPr>
          <p:nvPr/>
        </p:nvPicPr>
        <p:blipFill>
          <a:blip r:embed="rId12"/>
          <a:stretch>
            <a:fillRect/>
          </a:stretch>
        </p:blipFill>
        <p:spPr>
          <a:xfrm>
            <a:off x="11055096" y="5788152"/>
            <a:ext cx="770311" cy="539496"/>
          </a:xfrm>
          <a:prstGeom prst="rect">
            <a:avLst/>
          </a:prstGeom>
        </p:spPr>
      </p:pic>
    </p:spTree>
  </p:cSld>
  <p:clrMapOvr>
    <a:masterClrMapping/>
  </p:clrMapOvr>
</p:sld>
</file>

<file path=ppt/slides/slide5.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sp>
        <p:nvSpPr>
          <p:cNvPr id="2" name="TextBox 1"/>
          <p:cNvSpPr txBox="1"/>
          <p:nvPr/>
        </p:nvSpPr>
        <p:spPr>
          <a:xfrm>
            <a:off x="1" y="0"/>
            <a:ext cx="7808975" cy="5266944"/>
          </a:xfrm>
          <a:prstGeom prst="rect">
            <a:avLst/>
          </a:prstGeom>
          <a:noFill/>
        </p:spPr>
        <p:txBody>
          <a:bodyPr wrap="none">
            <a:spAutoFit/>
          </a:bodyPr>
          <a:lstStyle/>
          <a:p>
            <a:pPr>
              <a:defRPr sz="2400" b="1" i="0" u="sng"/>
            </a:pPr>
            <a:r>
              <a:t>Warm-Up</a:t>
            </a:r>
          </a:p>
        </p:txBody>
      </p:sp>
      <p:pic>
        <p:nvPicPr>
          <p:cNvPr id="3" name="Picture 2" descr="logo.png"/>
          <p:cNvPicPr>
            <a:picLocks noChangeAspect="1"/>
          </p:cNvPicPr>
          <p:nvPr/>
        </p:nvPicPr>
        <p:blipFill>
          <a:blip r:embed="rId2"/>
          <a:stretch>
            <a:fillRect/>
          </a:stretch>
        </p:blipFill>
        <p:spPr>
          <a:xfrm>
            <a:off x="0" y="6611112"/>
            <a:ext cx="1995054" cy="241069"/>
          </a:xfrm>
          <a:prstGeom prst="rect">
            <a:avLst/>
          </a:prstGeom>
        </p:spPr>
      </p:pic>
      <p:pic>
        <p:nvPicPr>
          <p:cNvPr id="4" name="Picture 3" descr="bracket1_purple.png"/>
          <p:cNvPicPr>
            <a:picLocks noChangeAspect="1"/>
          </p:cNvPicPr>
          <p:nvPr/>
        </p:nvPicPr>
        <p:blipFill>
          <a:blip r:embed="rId3"/>
          <a:stretch>
            <a:fillRect/>
          </a:stretch>
        </p:blipFill>
        <p:spPr>
          <a:xfrm>
            <a:off x="420624" y="658368"/>
            <a:ext cx="935695" cy="758952"/>
          </a:xfrm>
          <a:prstGeom prst="rect">
            <a:avLst/>
          </a:prstGeom>
        </p:spPr>
      </p:pic>
      <p:pic>
        <p:nvPicPr>
          <p:cNvPr id="5" name="Picture 4" descr="pacman.png"/>
          <p:cNvPicPr>
            <a:picLocks noChangeAspect="1"/>
          </p:cNvPicPr>
          <p:nvPr/>
        </p:nvPicPr>
        <p:blipFill>
          <a:blip r:embed="rId4"/>
          <a:stretch>
            <a:fillRect/>
          </a:stretch>
        </p:blipFill>
        <p:spPr>
          <a:xfrm>
            <a:off x="1554480" y="832104"/>
            <a:ext cx="795051" cy="457200"/>
          </a:xfrm>
          <a:prstGeom prst="rect">
            <a:avLst/>
          </a:prstGeom>
        </p:spPr>
      </p:pic>
      <p:pic>
        <p:nvPicPr>
          <p:cNvPr id="6" name="Picture 5" descr="noun-write-1439720.png"/>
          <p:cNvPicPr>
            <a:picLocks noChangeAspect="1"/>
          </p:cNvPicPr>
          <p:nvPr/>
        </p:nvPicPr>
        <p:blipFill>
          <a:blip r:embed="rId5"/>
          <a:stretch>
            <a:fillRect/>
          </a:stretch>
        </p:blipFill>
        <p:spPr>
          <a:xfrm>
            <a:off x="685800" y="832104"/>
            <a:ext cx="457200" cy="457200"/>
          </a:xfrm>
          <a:prstGeom prst="rect">
            <a:avLst/>
          </a:prstGeom>
        </p:spPr>
      </p:pic>
      <p:pic>
        <p:nvPicPr>
          <p:cNvPr id="7" name="Picture 6" descr="eyes.png"/>
          <p:cNvPicPr>
            <a:picLocks noChangeAspect="1"/>
          </p:cNvPicPr>
          <p:nvPr/>
        </p:nvPicPr>
        <p:blipFill>
          <a:blip r:embed="rId6"/>
          <a:stretch>
            <a:fillRect/>
          </a:stretch>
        </p:blipFill>
        <p:spPr>
          <a:xfrm>
            <a:off x="2286000" y="1920240"/>
            <a:ext cx="758952" cy="758952"/>
          </a:xfrm>
          <a:prstGeom prst="rect">
            <a:avLst/>
          </a:prstGeom>
        </p:spPr>
      </p:pic>
      <p:pic>
        <p:nvPicPr>
          <p:cNvPr id="8" name="Picture 7" descr="question_cloud.png"/>
          <p:cNvPicPr>
            <a:picLocks noChangeAspect="1"/>
          </p:cNvPicPr>
          <p:nvPr/>
        </p:nvPicPr>
        <p:blipFill>
          <a:blip r:embed="rId7"/>
          <a:stretch>
            <a:fillRect/>
          </a:stretch>
        </p:blipFill>
        <p:spPr>
          <a:xfrm>
            <a:off x="2139696" y="4279392"/>
            <a:ext cx="886968" cy="914400"/>
          </a:xfrm>
          <a:prstGeom prst="rect">
            <a:avLst/>
          </a:prstGeom>
        </p:spPr>
      </p:pic>
      <p:sp>
        <p:nvSpPr>
          <p:cNvPr id="9" name="TextBox 8"/>
          <p:cNvSpPr txBox="1"/>
          <p:nvPr/>
        </p:nvSpPr>
        <p:spPr>
          <a:xfrm>
            <a:off x="-18288" y="1645920"/>
            <a:ext cx="3063240" cy="3785615"/>
          </a:xfrm>
          <a:prstGeom prst="rect">
            <a:avLst/>
          </a:prstGeom>
          <a:noFill/>
        </p:spPr>
        <p:txBody>
          <a:bodyPr wrap="square">
            <a:spAutoFit/>
          </a:bodyPr>
          <a:lstStyle/>
          <a:p>
            <a:pPr>
              <a:defRPr sz="2400"/>
            </a:pPr>
            <a:r>
              <a:rPr b="1" i="0"/>
              <a:t>5 things you notice in this image.
</a:t>
            </a:r>
            <a:r>
              <a:rPr b="0" i="1"/>
              <a:t>I notice…
</a:t>
            </a:r>
            <a:r>
              <a:rPr b="1" i="0"/>
              <a:t>1 thing you wonder about in this image.
</a:t>
            </a:r>
            <a:r>
              <a:rPr b="0" i="1"/>
              <a:t>I wonder…</a:t>
            </a:r>
          </a:p>
        </p:txBody>
      </p:sp>
      <p:pic>
        <p:nvPicPr>
          <p:cNvPr id="10" name="Picture 9" descr="se.png"/>
          <p:cNvPicPr>
            <a:picLocks noChangeAspect="1"/>
          </p:cNvPicPr>
          <p:nvPr/>
        </p:nvPicPr>
        <p:blipFill>
          <a:blip r:embed="rId8"/>
          <a:stretch>
            <a:fillRect/>
          </a:stretch>
        </p:blipFill>
        <p:spPr>
          <a:xfrm>
            <a:off x="2459736" y="6547104"/>
            <a:ext cx="565265" cy="310896"/>
          </a:xfrm>
          <a:prstGeom prst="rect">
            <a:avLst/>
          </a:prstGeom>
        </p:spPr>
      </p:pic>
      <p:pic>
        <p:nvPicPr>
          <p:cNvPr id="11" name="Picture 10" descr="S8243i.png"/>
          <p:cNvPicPr>
            <a:picLocks noChangeAspect="1"/>
          </p:cNvPicPr>
          <p:nvPr/>
        </p:nvPicPr>
        <p:blipFill>
          <a:blip r:embed="rId9"/>
          <a:stretch>
            <a:fillRect/>
          </a:stretch>
        </p:blipFill>
        <p:spPr>
          <a:xfrm>
            <a:off x="3044952" y="0"/>
            <a:ext cx="9144000" cy="6858000"/>
          </a:xfrm>
          <a:prstGeom prst="rect">
            <a:avLst/>
          </a:prstGeom>
        </p:spPr>
      </p:pic>
    </p:spTree>
  </p:cSld>
  <p:clrMapOvr>
    <a:masterClrMapping/>
  </p:clrMapOvr>
</p:sld>
</file>

<file path=ppt/slides/slide6.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sp>
        <p:nvSpPr>
          <p:cNvPr id="2" name="TextBox 1"/>
          <p:cNvSpPr txBox="1"/>
          <p:nvPr/>
        </p:nvSpPr>
        <p:spPr>
          <a:xfrm>
            <a:off x="54864" y="18288"/>
            <a:ext cx="2788920" cy="3529584"/>
          </a:xfrm>
          <a:prstGeom prst="rect">
            <a:avLst/>
          </a:prstGeom>
          <a:noFill/>
        </p:spPr>
        <p:txBody>
          <a:bodyPr wrap="square">
            <a:spAutoFit/>
          </a:bodyPr>
          <a:lstStyle/>
          <a:p>
            <a:pPr>
              <a:spcAft>
                <a:spcPts val="800"/>
              </a:spcAft>
              <a:defRPr sz="1800" b="1" u="sng">
                <a:solidFill>
                  <a:srgbClr val="000000"/>
                </a:solidFill>
              </a:defRPr>
            </a:pPr>
            <a:r>
              <a:t>Objectives Conversation</a:t>
            </a:r>
          </a:p>
          <a:p>
            <a:pPr>
              <a:spcAft>
                <a:spcPts val="1000"/>
              </a:spcAft>
            </a:pPr>
            <a:r>
              <a:rPr sz="1800" b="0">
                <a:solidFill>
                  <a:srgbClr val="000000"/>
                </a:solidFill>
              </a:rPr>
              <a:t>Based on the </a:t>
            </a:r>
            <a:r>
              <a:rPr sz="1800" b="1">
                <a:solidFill>
                  <a:srgbClr val="000000"/>
                </a:solidFill>
              </a:rPr>
              <a:t>language objective</a:t>
            </a:r>
            <a:r>
              <a:rPr sz="1800" b="0">
                <a:solidFill>
                  <a:srgbClr val="000000"/>
                </a:solidFill>
              </a:rPr>
              <a:t> and the images,
complete one of these:</a:t>
            </a:r>
          </a:p>
          <a:p>
            <a:pPr marL="256032" indent="-146304">
              <a:spcAft>
                <a:spcPts val="800"/>
              </a:spcAft>
              <a:buChar char="•"/>
              <a:defRPr>
                <a:solidFill>
                  <a:srgbClr val="548235"/>
                </a:solidFill>
              </a:defRPr>
            </a:pPr>
            <a:r>
              <a:rPr sz="1800" i="1">
                <a:solidFill>
                  <a:srgbClr val="548235"/>
                </a:solidFill>
              </a:rPr>
              <a:t>I think the question is asking...</a:t>
            </a:r>
          </a:p>
          <a:p>
            <a:pPr marL="256032" indent="-146304">
              <a:spcAft>
                <a:spcPts val="800"/>
              </a:spcAft>
              <a:buChar char="•"/>
              <a:defRPr>
                <a:solidFill>
                  <a:srgbClr val="000000"/>
                </a:solidFill>
              </a:defRPr>
            </a:pPr>
            <a:r>
              <a:rPr sz="1800" i="1">
                <a:solidFill>
                  <a:srgbClr val="000000"/>
                </a:solidFill>
              </a:rPr>
              <a:t>I think that the term _____ means... because...</a:t>
            </a:r>
          </a:p>
          <a:p>
            <a:pPr marL="256032" indent="-146304">
              <a:spcAft>
                <a:spcPts val="800"/>
              </a:spcAft>
              <a:buChar char="•"/>
              <a:defRPr>
                <a:solidFill>
                  <a:srgbClr val="548235"/>
                </a:solidFill>
              </a:defRPr>
            </a:pPr>
            <a:r>
              <a:rPr sz="1800" i="1">
                <a:solidFill>
                  <a:srgbClr val="548235"/>
                </a:solidFill>
              </a:rPr>
              <a:t>The picture makes me thinks of... because...</a:t>
            </a:r>
          </a:p>
        </p:txBody>
      </p:sp>
      <p:cxnSp>
        <p:nvCxnSpPr>
          <p:cNvPr id="3" name="Connector 2"/>
          <p:cNvCxnSpPr/>
          <p:nvPr/>
        </p:nvCxnSpPr>
        <p:spPr>
          <a:xfrm>
            <a:off x="3044952" y="0"/>
            <a:ext cx="0" cy="685800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4" name="Picture 3" descr="noun-thumbs-up-2169240.png"/>
          <p:cNvPicPr>
            <a:picLocks noChangeAspect="1"/>
          </p:cNvPicPr>
          <p:nvPr/>
        </p:nvPicPr>
        <p:blipFill>
          <a:blip r:embed="rId2"/>
          <a:stretch>
            <a:fillRect/>
          </a:stretch>
        </p:blipFill>
        <p:spPr>
          <a:xfrm>
            <a:off x="886968" y="4069080"/>
            <a:ext cx="365760" cy="365760"/>
          </a:xfrm>
          <a:prstGeom prst="rect">
            <a:avLst/>
          </a:prstGeom>
        </p:spPr>
      </p:pic>
      <p:pic>
        <p:nvPicPr>
          <p:cNvPr id="5" name="Picture 4" descr="noun-stand-up-4058566.png"/>
          <p:cNvPicPr>
            <a:picLocks noChangeAspect="1"/>
          </p:cNvPicPr>
          <p:nvPr/>
        </p:nvPicPr>
        <p:blipFill>
          <a:blip r:embed="rId3"/>
          <a:stretch>
            <a:fillRect/>
          </a:stretch>
        </p:blipFill>
        <p:spPr>
          <a:xfrm>
            <a:off x="1463040" y="4069080"/>
            <a:ext cx="365760" cy="365760"/>
          </a:xfrm>
          <a:prstGeom prst="rect">
            <a:avLst/>
          </a:prstGeom>
        </p:spPr>
      </p:pic>
      <p:pic>
        <p:nvPicPr>
          <p:cNvPr id="6" name="Picture 5" descr="noun-raise-hand-1471169.png"/>
          <p:cNvPicPr>
            <a:picLocks noChangeAspect="1"/>
          </p:cNvPicPr>
          <p:nvPr/>
        </p:nvPicPr>
        <p:blipFill>
          <a:blip r:embed="rId4"/>
          <a:stretch>
            <a:fillRect/>
          </a:stretch>
        </p:blipFill>
        <p:spPr>
          <a:xfrm>
            <a:off x="2039112" y="4069080"/>
            <a:ext cx="365760" cy="365760"/>
          </a:xfrm>
          <a:prstGeom prst="rect">
            <a:avLst/>
          </a:prstGeom>
        </p:spPr>
      </p:pic>
      <p:pic>
        <p:nvPicPr>
          <p:cNvPr id="7" name="Picture 6" descr="noun-think-1730977.png"/>
          <p:cNvPicPr>
            <a:picLocks noChangeAspect="1"/>
          </p:cNvPicPr>
          <p:nvPr/>
        </p:nvPicPr>
        <p:blipFill>
          <a:blip r:embed="rId5"/>
          <a:stretch>
            <a:fillRect/>
          </a:stretch>
        </p:blipFill>
        <p:spPr>
          <a:xfrm>
            <a:off x="2615184" y="4069080"/>
            <a:ext cx="365760" cy="365760"/>
          </a:xfrm>
          <a:prstGeom prst="rect">
            <a:avLst/>
          </a:prstGeom>
        </p:spPr>
      </p:pic>
      <p:pic>
        <p:nvPicPr>
          <p:cNvPr id="8" name="Picture 7" descr="partners.png"/>
          <p:cNvPicPr>
            <a:picLocks noChangeAspect="1"/>
          </p:cNvPicPr>
          <p:nvPr/>
        </p:nvPicPr>
        <p:blipFill>
          <a:blip r:embed="rId6"/>
          <a:stretch>
            <a:fillRect/>
          </a:stretch>
        </p:blipFill>
        <p:spPr>
          <a:xfrm>
            <a:off x="886968" y="4782312"/>
            <a:ext cx="676656" cy="274320"/>
          </a:xfrm>
          <a:prstGeom prst="rect">
            <a:avLst/>
          </a:prstGeom>
        </p:spPr>
      </p:pic>
      <p:pic>
        <p:nvPicPr>
          <p:cNvPr id="9" name="Picture 8" descr="group.png"/>
          <p:cNvPicPr>
            <a:picLocks noChangeAspect="1"/>
          </p:cNvPicPr>
          <p:nvPr/>
        </p:nvPicPr>
        <p:blipFill>
          <a:blip r:embed="rId7"/>
          <a:stretch>
            <a:fillRect/>
          </a:stretch>
        </p:blipFill>
        <p:spPr>
          <a:xfrm>
            <a:off x="1956816" y="4672584"/>
            <a:ext cx="594360" cy="493776"/>
          </a:xfrm>
          <a:prstGeom prst="rect">
            <a:avLst/>
          </a:prstGeom>
        </p:spPr>
      </p:pic>
      <p:pic>
        <p:nvPicPr>
          <p:cNvPr id="10" name="Picture 9" descr="white-shoe.png"/>
          <p:cNvPicPr>
            <a:picLocks noChangeAspect="1"/>
          </p:cNvPicPr>
          <p:nvPr/>
        </p:nvPicPr>
        <p:blipFill>
          <a:blip r:embed="rId8"/>
          <a:stretch>
            <a:fillRect/>
          </a:stretch>
        </p:blipFill>
        <p:spPr>
          <a:xfrm>
            <a:off x="914400" y="5404104"/>
            <a:ext cx="274320" cy="274320"/>
          </a:xfrm>
          <a:prstGeom prst="rect">
            <a:avLst/>
          </a:prstGeom>
        </p:spPr>
      </p:pic>
      <p:pic>
        <p:nvPicPr>
          <p:cNvPr id="11" name="Picture 10" descr="black-shoe.png"/>
          <p:cNvPicPr>
            <a:picLocks noChangeAspect="1"/>
          </p:cNvPicPr>
          <p:nvPr/>
        </p:nvPicPr>
        <p:blipFill>
          <a:blip r:embed="rId9"/>
          <a:stretch>
            <a:fillRect/>
          </a:stretch>
        </p:blipFill>
        <p:spPr>
          <a:xfrm>
            <a:off x="1234440" y="5404104"/>
            <a:ext cx="228600" cy="228600"/>
          </a:xfrm>
          <a:prstGeom prst="rect">
            <a:avLst/>
          </a:prstGeom>
        </p:spPr>
      </p:pic>
      <p:pic>
        <p:nvPicPr>
          <p:cNvPr id="12" name="Picture 11" descr="noun-tshirt-4464232.png"/>
          <p:cNvPicPr>
            <a:picLocks noChangeAspect="1"/>
          </p:cNvPicPr>
          <p:nvPr/>
        </p:nvPicPr>
        <p:blipFill>
          <a:blip r:embed="rId10"/>
          <a:stretch>
            <a:fillRect/>
          </a:stretch>
        </p:blipFill>
        <p:spPr>
          <a:xfrm>
            <a:off x="1545336" y="5404104"/>
            <a:ext cx="274320" cy="274320"/>
          </a:xfrm>
          <a:prstGeom prst="rect">
            <a:avLst/>
          </a:prstGeom>
        </p:spPr>
      </p:pic>
      <p:pic>
        <p:nvPicPr>
          <p:cNvPr id="13" name="Picture 12" descr="noun-tshirt-139533.png"/>
          <p:cNvPicPr>
            <a:picLocks noChangeAspect="1"/>
          </p:cNvPicPr>
          <p:nvPr/>
        </p:nvPicPr>
        <p:blipFill>
          <a:blip r:embed="rId11"/>
          <a:stretch>
            <a:fillRect/>
          </a:stretch>
        </p:blipFill>
        <p:spPr>
          <a:xfrm>
            <a:off x="1865376" y="5404104"/>
            <a:ext cx="274320" cy="274320"/>
          </a:xfrm>
          <a:prstGeom prst="rect">
            <a:avLst/>
          </a:prstGeom>
        </p:spPr>
      </p:pic>
      <p:pic>
        <p:nvPicPr>
          <p:cNvPr id="14" name="Picture 13" descr="noun-door-995125.png"/>
          <p:cNvPicPr>
            <a:picLocks noChangeAspect="1"/>
          </p:cNvPicPr>
          <p:nvPr/>
        </p:nvPicPr>
        <p:blipFill>
          <a:blip r:embed="rId12"/>
          <a:stretch>
            <a:fillRect/>
          </a:stretch>
        </p:blipFill>
        <p:spPr>
          <a:xfrm>
            <a:off x="2423160" y="5404104"/>
            <a:ext cx="274320" cy="274320"/>
          </a:xfrm>
          <a:prstGeom prst="rect">
            <a:avLst/>
          </a:prstGeom>
        </p:spPr>
      </p:pic>
      <p:pic>
        <p:nvPicPr>
          <p:cNvPr id="15" name="Picture 14" descr="noun-windows-1127615.png"/>
          <p:cNvPicPr>
            <a:picLocks noChangeAspect="1"/>
          </p:cNvPicPr>
          <p:nvPr/>
        </p:nvPicPr>
        <p:blipFill>
          <a:blip r:embed="rId13"/>
          <a:stretch>
            <a:fillRect/>
          </a:stretch>
        </p:blipFill>
        <p:spPr>
          <a:xfrm>
            <a:off x="2706624" y="5404104"/>
            <a:ext cx="274320" cy="274320"/>
          </a:xfrm>
          <a:prstGeom prst="rect">
            <a:avLst/>
          </a:prstGeom>
        </p:spPr>
      </p:pic>
      <p:pic>
        <p:nvPicPr>
          <p:cNvPr id="16" name="Picture 15" descr="noun-wheel-of-fortune-1454005.png"/>
          <p:cNvPicPr>
            <a:picLocks noChangeAspect="1"/>
          </p:cNvPicPr>
          <p:nvPr/>
        </p:nvPicPr>
        <p:blipFill>
          <a:blip r:embed="rId14"/>
          <a:stretch>
            <a:fillRect/>
          </a:stretch>
        </p:blipFill>
        <p:spPr>
          <a:xfrm>
            <a:off x="868680" y="5943600"/>
            <a:ext cx="457200" cy="457200"/>
          </a:xfrm>
          <a:prstGeom prst="rect">
            <a:avLst/>
          </a:prstGeom>
        </p:spPr>
      </p:pic>
      <p:pic>
        <p:nvPicPr>
          <p:cNvPr id="17" name="Picture 16" descr="group_standup.png"/>
          <p:cNvPicPr>
            <a:picLocks noChangeAspect="1"/>
          </p:cNvPicPr>
          <p:nvPr/>
        </p:nvPicPr>
        <p:blipFill>
          <a:blip r:embed="rId15"/>
          <a:stretch>
            <a:fillRect/>
          </a:stretch>
        </p:blipFill>
        <p:spPr>
          <a:xfrm>
            <a:off x="1463040" y="5952744"/>
            <a:ext cx="713232" cy="512064"/>
          </a:xfrm>
          <a:prstGeom prst="rect">
            <a:avLst/>
          </a:prstGeom>
        </p:spPr>
      </p:pic>
      <p:pic>
        <p:nvPicPr>
          <p:cNvPr id="18" name="Picture 17" descr="noun-write-1439720.png"/>
          <p:cNvPicPr>
            <a:picLocks noChangeAspect="1"/>
          </p:cNvPicPr>
          <p:nvPr/>
        </p:nvPicPr>
        <p:blipFill>
          <a:blip r:embed="rId16"/>
          <a:stretch>
            <a:fillRect/>
          </a:stretch>
        </p:blipFill>
        <p:spPr>
          <a:xfrm>
            <a:off x="2523744" y="5943600"/>
            <a:ext cx="457200" cy="457200"/>
          </a:xfrm>
          <a:prstGeom prst="rect">
            <a:avLst/>
          </a:prstGeom>
        </p:spPr>
      </p:pic>
      <p:sp>
        <p:nvSpPr>
          <p:cNvPr id="19" name="TextBox 18"/>
          <p:cNvSpPr txBox="1"/>
          <p:nvPr/>
        </p:nvSpPr>
        <p:spPr>
          <a:xfrm>
            <a:off x="0" y="4114800"/>
            <a:ext cx="886968" cy="365760"/>
          </a:xfrm>
          <a:prstGeom prst="rect">
            <a:avLst/>
          </a:prstGeom>
          <a:noFill/>
        </p:spPr>
        <p:txBody>
          <a:bodyPr wrap="none">
            <a:spAutoFit/>
          </a:bodyPr>
          <a:lstStyle/>
          <a:p>
            <a:pPr>
              <a:defRPr sz="1800" b="1"/>
            </a:pPr>
            <a:r>
              <a:t>Signal:</a:t>
            </a:r>
          </a:p>
        </p:txBody>
      </p:sp>
      <p:sp>
        <p:nvSpPr>
          <p:cNvPr id="20" name="TextBox 19"/>
          <p:cNvSpPr txBox="1"/>
          <p:nvPr/>
        </p:nvSpPr>
        <p:spPr>
          <a:xfrm>
            <a:off x="2112264" y="5367528"/>
            <a:ext cx="347472" cy="365760"/>
          </a:xfrm>
          <a:prstGeom prst="rect">
            <a:avLst/>
          </a:prstGeom>
          <a:noFill/>
        </p:spPr>
        <p:txBody>
          <a:bodyPr wrap="none">
            <a:spAutoFit/>
          </a:bodyPr>
          <a:lstStyle/>
          <a:p>
            <a:pPr>
              <a:defRPr sz="1800" b="1"/>
            </a:pPr>
            <a:r>
              <a:t>A</a:t>
            </a:r>
          </a:p>
        </p:txBody>
      </p:sp>
      <p:sp>
        <p:nvSpPr>
          <p:cNvPr id="21" name="TextBox 20"/>
          <p:cNvSpPr txBox="1"/>
          <p:nvPr/>
        </p:nvSpPr>
        <p:spPr>
          <a:xfrm>
            <a:off x="0" y="4791456"/>
            <a:ext cx="886968" cy="365760"/>
          </a:xfrm>
          <a:prstGeom prst="rect">
            <a:avLst/>
          </a:prstGeom>
          <a:noFill/>
        </p:spPr>
        <p:txBody>
          <a:bodyPr wrap="none">
            <a:spAutoFit/>
          </a:bodyPr>
          <a:lstStyle/>
          <a:p>
            <a:pPr>
              <a:defRPr sz="1800" b="1"/>
            </a:pPr>
            <a:r>
              <a:t>Share:</a:t>
            </a:r>
          </a:p>
        </p:txBody>
      </p:sp>
      <p:sp>
        <p:nvSpPr>
          <p:cNvPr id="22" name="TextBox 21"/>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3" name="TextBox 22"/>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4" name="Connector 23"/>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5" name="Picture 24" descr="bracket1_orange.png"/>
          <p:cNvPicPr>
            <a:picLocks noChangeAspect="1"/>
          </p:cNvPicPr>
          <p:nvPr/>
        </p:nvPicPr>
        <p:blipFill>
          <a:blip r:embed="rId17"/>
          <a:stretch>
            <a:fillRect/>
          </a:stretch>
        </p:blipFill>
        <p:spPr>
          <a:xfrm>
            <a:off x="832104" y="4069080"/>
            <a:ext cx="466344" cy="365760"/>
          </a:xfrm>
          <a:prstGeom prst="rect">
            <a:avLst/>
          </a:prstGeom>
        </p:spPr>
      </p:pic>
      <p:pic>
        <p:nvPicPr>
          <p:cNvPr id="26" name="Picture 25" descr="bracket2_orange.png"/>
          <p:cNvPicPr>
            <a:picLocks noChangeAspect="1"/>
          </p:cNvPicPr>
          <p:nvPr/>
        </p:nvPicPr>
        <p:blipFill>
          <a:blip r:embed="rId18"/>
          <a:stretch>
            <a:fillRect/>
          </a:stretch>
        </p:blipFill>
        <p:spPr>
          <a:xfrm>
            <a:off x="822960" y="4672584"/>
            <a:ext cx="795528" cy="502920"/>
          </a:xfrm>
          <a:prstGeom prst="rect">
            <a:avLst/>
          </a:prstGeom>
        </p:spPr>
      </p:pic>
      <p:pic>
        <p:nvPicPr>
          <p:cNvPr id="27" name="Picture 26" descr="bracket3_orange.png"/>
          <p:cNvPicPr>
            <a:picLocks noChangeAspect="1"/>
          </p:cNvPicPr>
          <p:nvPr/>
        </p:nvPicPr>
        <p:blipFill>
          <a:blip r:embed="rId19"/>
          <a:stretch>
            <a:fillRect/>
          </a:stretch>
        </p:blipFill>
        <p:spPr>
          <a:xfrm>
            <a:off x="914400" y="5413248"/>
            <a:ext cx="274320" cy="274320"/>
          </a:xfrm>
          <a:prstGeom prst="rect">
            <a:avLst/>
          </a:prstGeom>
        </p:spPr>
      </p:pic>
      <p:pic>
        <p:nvPicPr>
          <p:cNvPr id="28" name="Picture 27" descr="bracket4_orange.png"/>
          <p:cNvPicPr>
            <a:picLocks noChangeAspect="1"/>
          </p:cNvPicPr>
          <p:nvPr/>
        </p:nvPicPr>
        <p:blipFill>
          <a:blip r:embed="rId20"/>
          <a:stretch>
            <a:fillRect/>
          </a:stretch>
        </p:blipFill>
        <p:spPr>
          <a:xfrm>
            <a:off x="786384" y="5943600"/>
            <a:ext cx="786384" cy="548640"/>
          </a:xfrm>
          <a:prstGeom prst="rect">
            <a:avLst/>
          </a:prstGeom>
        </p:spPr>
      </p:pic>
      <p:pic>
        <p:nvPicPr>
          <p:cNvPr id="29" name="Picture 28" descr="logo.png"/>
          <p:cNvPicPr>
            <a:picLocks noChangeAspect="1"/>
          </p:cNvPicPr>
          <p:nvPr/>
        </p:nvPicPr>
        <p:blipFill>
          <a:blip r:embed="rId21"/>
          <a:stretch>
            <a:fillRect/>
          </a:stretch>
        </p:blipFill>
        <p:spPr>
          <a:xfrm>
            <a:off x="0" y="6611112"/>
            <a:ext cx="1995054" cy="241069"/>
          </a:xfrm>
          <a:prstGeom prst="rect">
            <a:avLst/>
          </a:prstGeom>
        </p:spPr>
      </p:pic>
      <p:pic>
        <p:nvPicPr>
          <p:cNvPr id="30" name="Picture 29" descr="se.png"/>
          <p:cNvPicPr>
            <a:picLocks noChangeAspect="1"/>
          </p:cNvPicPr>
          <p:nvPr/>
        </p:nvPicPr>
        <p:blipFill>
          <a:blip r:embed="rId22"/>
          <a:stretch>
            <a:fillRect/>
          </a:stretch>
        </p:blipFill>
        <p:spPr>
          <a:xfrm>
            <a:off x="2240280" y="6547104"/>
            <a:ext cx="565265" cy="310896"/>
          </a:xfrm>
          <a:prstGeom prst="rect">
            <a:avLst/>
          </a:prstGeom>
        </p:spPr>
      </p:pic>
      <p:sp>
        <p:nvSpPr>
          <p:cNvPr id="31" name="TextBox 30"/>
          <p:cNvSpPr txBox="1"/>
          <p:nvPr/>
        </p:nvSpPr>
        <p:spPr>
          <a:xfrm>
            <a:off x="3401568" y="118872"/>
            <a:ext cx="5440680" cy="457200"/>
          </a:xfrm>
          <a:prstGeom prst="rect">
            <a:avLst/>
          </a:prstGeom>
          <a:noFill/>
        </p:spPr>
        <p:txBody>
          <a:bodyPr wrap="square">
            <a:spAutoFit/>
          </a:bodyPr>
          <a:lstStyle/>
          <a:p>
            <a:pPr>
              <a:defRPr sz="3200" b="1" i="0" u="none">
                <a:solidFill>
                  <a:srgbClr val="000000"/>
                </a:solidFill>
              </a:defRPr>
            </a:pPr>
            <a:r>
              <a:t>Today’s Focus: </a:t>
            </a:r>
            <a:r>
              <a:rPr sz="2700" b="1">
                <a:solidFill>
                  <a:srgbClr val="7030A0"/>
                </a:solidFill>
              </a:rPr>
              <a:t>natural selection</a:t>
            </a:r>
          </a:p>
        </p:txBody>
      </p:sp>
      <p:sp>
        <p:nvSpPr>
          <p:cNvPr id="32" name="TextBox 31"/>
          <p:cNvSpPr txBox="1"/>
          <p:nvPr/>
        </p:nvSpPr>
        <p:spPr>
          <a:xfrm>
            <a:off x="3401568" y="1325880"/>
            <a:ext cx="4572000" cy="411480"/>
          </a:xfrm>
          <a:prstGeom prst="rect">
            <a:avLst/>
          </a:prstGeom>
          <a:noFill/>
        </p:spPr>
        <p:txBody>
          <a:bodyPr wrap="square">
            <a:spAutoFit/>
          </a:bodyPr>
          <a:lstStyle/>
          <a:p>
            <a:pPr>
              <a:defRPr sz="3200" b="1" i="0" u="sng">
                <a:solidFill>
                  <a:srgbClr val="000000"/>
                </a:solidFill>
              </a:defRPr>
            </a:pPr>
            <a:r>
              <a:t>Content Objective</a:t>
            </a:r>
          </a:p>
        </p:txBody>
      </p:sp>
      <p:sp>
        <p:nvSpPr>
          <p:cNvPr id="33" name="__dynamic_autofit__TextBox 32"/>
          <p:cNvSpPr txBox="1"/>
          <p:nvPr/>
        </p:nvSpPr>
        <p:spPr>
          <a:xfrm>
            <a:off x="3401568" y="1874519"/>
            <a:ext cx="5440680" cy="896112"/>
          </a:xfrm>
          <a:prstGeom prst="rect">
            <a:avLst/>
          </a:prstGeom>
          <a:noFill/>
        </p:spPr>
        <p:txBody>
          <a:bodyPr wrap="square">
            <a:noAutofit/>
          </a:bodyPr>
          <a:lstStyle/>
          <a:p>
            <a:pPr>
              <a:defRPr/>
            </a:pPr>
            <a:r>
              <a:rPr sz="1700" i="0"/>
              <a:t>We can explain how </a:t>
            </a:r>
            <a:r>
              <a:rPr sz="1700" i="0" b="1">
                <a:solidFill>
                  <a:srgbClr val="7030A0"/>
                </a:solidFill>
              </a:rPr>
              <a:t>natural selection</a:t>
            </a:r>
            <a:r>
              <a:rPr sz="1700" i="0"/>
              <a:t> leads to adaptations that improve survival and reproduction over generations.</a:t>
            </a:r>
          </a:p>
        </p:txBody>
      </p:sp>
      <p:sp>
        <p:nvSpPr>
          <p:cNvPr id="34" name="TextBox 33"/>
          <p:cNvSpPr txBox="1"/>
          <p:nvPr/>
        </p:nvSpPr>
        <p:spPr>
          <a:xfrm>
            <a:off x="3401568" y="2871216"/>
            <a:ext cx="4572000" cy="411480"/>
          </a:xfrm>
          <a:prstGeom prst="rect">
            <a:avLst/>
          </a:prstGeom>
          <a:noFill/>
        </p:spPr>
        <p:txBody>
          <a:bodyPr wrap="square">
            <a:spAutoFit/>
          </a:bodyPr>
          <a:lstStyle/>
          <a:p>
            <a:pPr>
              <a:defRPr sz="2600" b="1" i="0" u="sng">
                <a:solidFill>
                  <a:srgbClr val="000000"/>
                </a:solidFill>
              </a:defRPr>
            </a:pPr>
            <a:r>
              <a:t>Language Objective</a:t>
            </a:r>
          </a:p>
        </p:txBody>
      </p:sp>
      <p:sp>
        <p:nvSpPr>
          <p:cNvPr id="35" name="TextBox 34"/>
          <p:cNvSpPr txBox="1"/>
          <p:nvPr/>
        </p:nvSpPr>
        <p:spPr>
          <a:xfrm>
            <a:off x="3401568" y="3300984"/>
            <a:ext cx="5212080" cy="402336"/>
          </a:xfrm>
          <a:prstGeom prst="rect">
            <a:avLst/>
          </a:prstGeom>
          <a:noFill/>
        </p:spPr>
        <p:txBody>
          <a:bodyPr wrap="square">
            <a:spAutoFit/>
          </a:bodyPr>
          <a:lstStyle/>
          <a:p>
            <a:pPr>
              <a:defRPr sz="1800" b="0" i="0" u="none">
                <a:solidFill>
                  <a:srgbClr val="000000"/>
                </a:solidFill>
              </a:defRPr>
            </a:pPr>
            <a:r>
              <a:t>In complete sentences, I can answer this question using the vocabulary words to the right:</a:t>
            </a:r>
          </a:p>
        </p:txBody>
      </p:sp>
      <p:sp>
        <p:nvSpPr>
          <p:cNvPr id="36" name="__dynamic_autofit__TextBox 35"/>
          <p:cNvSpPr txBox="1"/>
          <p:nvPr/>
        </p:nvSpPr>
        <p:spPr>
          <a:xfrm>
            <a:off x="3401568" y="3977639"/>
            <a:ext cx="5303520" cy="566928"/>
          </a:xfrm>
          <a:prstGeom prst="rect">
            <a:avLst/>
          </a:prstGeom>
          <a:noFill/>
        </p:spPr>
        <p:txBody>
          <a:bodyPr wrap="square">
            <a:noAutofit/>
          </a:bodyPr>
          <a:lstStyle/>
          <a:p>
            <a:pPr>
              <a:defRPr sz="1600"/>
            </a:pPr>
            <a:r>
              <a:rPr sz="1600"/>
              <a:t>How does the environment contribute to </a:t>
            </a:r>
            <a:r>
              <a:rPr sz="1600" b="1">
                <a:solidFill>
                  <a:srgbClr val="7030A0"/>
                </a:solidFill>
              </a:rPr>
              <a:t>natural selection</a:t>
            </a:r>
            <a:r>
              <a:rPr sz="1600"/>
              <a:t>?</a:t>
            </a:r>
          </a:p>
        </p:txBody>
      </p:sp>
      <p:sp>
        <p:nvSpPr>
          <p:cNvPr id="37" name="__dynamic_autofit__TextBox 36"/>
          <p:cNvSpPr txBox="1"/>
          <p:nvPr/>
        </p:nvSpPr>
        <p:spPr>
          <a:xfrm>
            <a:off x="3401568" y="4681728"/>
            <a:ext cx="5303520" cy="621792"/>
          </a:xfrm>
          <a:prstGeom prst="rect">
            <a:avLst/>
          </a:prstGeom>
          <a:noFill/>
        </p:spPr>
        <p:txBody>
          <a:bodyPr wrap="square">
            <a:noAutofit/>
          </a:bodyPr>
          <a:lstStyle/>
          <a:p>
            <a:pPr>
              <a:defRPr sz="1800"/>
            </a:pPr>
            <a:r>
              <a:rPr sz="1800" i="1"/>
              <a:t>The environment contributes to </a:t>
            </a:r>
            <a:r>
              <a:rPr sz="1800" i="1" b="1">
                <a:solidFill>
                  <a:srgbClr val="7030A0"/>
                </a:solidFill>
              </a:rPr>
              <a:t>natural selection</a:t>
            </a:r>
            <a:r>
              <a:rPr sz="1800" i="1"/>
              <a:t> in that…</a:t>
            </a:r>
          </a:p>
        </p:txBody>
      </p:sp>
      <p:pic>
        <p:nvPicPr>
          <p:cNvPr id="38" name="Picture 37" descr="S8243w.png"/>
          <p:cNvPicPr>
            <a:picLocks noChangeAspect="1"/>
          </p:cNvPicPr>
          <p:nvPr/>
        </p:nvPicPr>
        <p:blipFill>
          <a:blip r:embed="rId23"/>
          <a:stretch>
            <a:fillRect/>
          </a:stretch>
        </p:blipFill>
        <p:spPr>
          <a:xfrm>
            <a:off x="9144000" y="1133856"/>
            <a:ext cx="3054096" cy="2286000"/>
          </a:xfrm>
          <a:prstGeom prst="rect">
            <a:avLst/>
          </a:prstGeom>
        </p:spPr>
      </p:pic>
      <p:pic>
        <p:nvPicPr>
          <p:cNvPr id="39" name="Picture 38" descr="S8268w.png"/>
          <p:cNvPicPr>
            <a:picLocks noChangeAspect="1"/>
          </p:cNvPicPr>
          <p:nvPr/>
        </p:nvPicPr>
        <p:blipFill>
          <a:blip r:embed="rId24"/>
          <a:stretch>
            <a:fillRect/>
          </a:stretch>
        </p:blipFill>
        <p:spPr>
          <a:xfrm>
            <a:off x="9144000" y="3438144"/>
            <a:ext cx="3054096" cy="2286000"/>
          </a:xfrm>
          <a:prstGeom prst="rect">
            <a:avLst/>
          </a:prstGeom>
        </p:spPr>
      </p:pic>
    </p:spTree>
  </p:cSld>
  <p:clrMapOvr>
    <a:masterClrMapping/>
  </p:clrMapOvr>
</p:sld>
</file>

<file path=ppt/slides/slide7.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8243i.png"/>
          <p:cNvPicPr>
            <a:picLocks noChangeAspect="1"/>
          </p:cNvPicPr>
          <p:nvPr/>
        </p:nvPicPr>
        <p:blipFill>
          <a:blip r:embed="rId3"/>
          <a:stretch>
            <a:fillRect/>
          </a:stretch>
        </p:blipFill>
        <p:spPr>
          <a:xfrm>
            <a:off x="3044952" y="0"/>
            <a:ext cx="9144000" cy="6858000"/>
          </a:xfrm>
          <a:prstGeom prst="rect">
            <a:avLst/>
          </a:prstGeom>
        </p:spPr>
      </p:pic>
      <p:pic>
        <p:nvPicPr>
          <p:cNvPr id="4" name="Picture 3" descr="noun-thumbs-up-2169240.png"/>
          <p:cNvPicPr>
            <a:picLocks noChangeAspect="1"/>
          </p:cNvPicPr>
          <p:nvPr/>
        </p:nvPicPr>
        <p:blipFill>
          <a:blip r:embed="rId4"/>
          <a:stretch>
            <a:fillRect/>
          </a:stretch>
        </p:blipFill>
        <p:spPr>
          <a:xfrm>
            <a:off x="886968" y="4069080"/>
            <a:ext cx="365760" cy="365760"/>
          </a:xfrm>
          <a:prstGeom prst="rect">
            <a:avLst/>
          </a:prstGeom>
        </p:spPr>
      </p:pic>
      <p:pic>
        <p:nvPicPr>
          <p:cNvPr id="5" name="Picture 4" descr="noun-stand-up-4058566.png"/>
          <p:cNvPicPr>
            <a:picLocks noChangeAspect="1"/>
          </p:cNvPicPr>
          <p:nvPr/>
        </p:nvPicPr>
        <p:blipFill>
          <a:blip r:embed="rId5"/>
          <a:stretch>
            <a:fillRect/>
          </a:stretch>
        </p:blipFill>
        <p:spPr>
          <a:xfrm>
            <a:off x="1463040" y="4069080"/>
            <a:ext cx="365760" cy="365760"/>
          </a:xfrm>
          <a:prstGeom prst="rect">
            <a:avLst/>
          </a:prstGeom>
        </p:spPr>
      </p:pic>
      <p:pic>
        <p:nvPicPr>
          <p:cNvPr id="6" name="Picture 5" descr="noun-raise-hand-1471169.png"/>
          <p:cNvPicPr>
            <a:picLocks noChangeAspect="1"/>
          </p:cNvPicPr>
          <p:nvPr/>
        </p:nvPicPr>
        <p:blipFill>
          <a:blip r:embed="rId6"/>
          <a:stretch>
            <a:fillRect/>
          </a:stretch>
        </p:blipFill>
        <p:spPr>
          <a:xfrm>
            <a:off x="2039112" y="4069080"/>
            <a:ext cx="365760" cy="365760"/>
          </a:xfrm>
          <a:prstGeom prst="rect">
            <a:avLst/>
          </a:prstGeom>
        </p:spPr>
      </p:pic>
      <p:pic>
        <p:nvPicPr>
          <p:cNvPr id="7" name="Picture 6" descr="noun-think-1730977.png"/>
          <p:cNvPicPr>
            <a:picLocks noChangeAspect="1"/>
          </p:cNvPicPr>
          <p:nvPr/>
        </p:nvPicPr>
        <p:blipFill>
          <a:blip r:embed="rId7"/>
          <a:stretch>
            <a:fillRect/>
          </a:stretch>
        </p:blipFill>
        <p:spPr>
          <a:xfrm>
            <a:off x="2615184" y="4069080"/>
            <a:ext cx="365760" cy="365760"/>
          </a:xfrm>
          <a:prstGeom prst="rect">
            <a:avLst/>
          </a:prstGeom>
        </p:spPr>
      </p:pic>
      <p:pic>
        <p:nvPicPr>
          <p:cNvPr id="8" name="Picture 7" descr="partners.png"/>
          <p:cNvPicPr>
            <a:picLocks noChangeAspect="1"/>
          </p:cNvPicPr>
          <p:nvPr/>
        </p:nvPicPr>
        <p:blipFill>
          <a:blip r:embed="rId8"/>
          <a:stretch>
            <a:fillRect/>
          </a:stretch>
        </p:blipFill>
        <p:spPr>
          <a:xfrm>
            <a:off x="886968" y="4782312"/>
            <a:ext cx="676656" cy="274320"/>
          </a:xfrm>
          <a:prstGeom prst="rect">
            <a:avLst/>
          </a:prstGeom>
        </p:spPr>
      </p:pic>
      <p:pic>
        <p:nvPicPr>
          <p:cNvPr id="9" name="Picture 8" descr="group.png"/>
          <p:cNvPicPr>
            <a:picLocks noChangeAspect="1"/>
          </p:cNvPicPr>
          <p:nvPr/>
        </p:nvPicPr>
        <p:blipFill>
          <a:blip r:embed="rId9"/>
          <a:stretch>
            <a:fillRect/>
          </a:stretch>
        </p:blipFill>
        <p:spPr>
          <a:xfrm>
            <a:off x="1956816" y="4672584"/>
            <a:ext cx="594360" cy="493776"/>
          </a:xfrm>
          <a:prstGeom prst="rect">
            <a:avLst/>
          </a:prstGeom>
        </p:spPr>
      </p:pic>
      <p:pic>
        <p:nvPicPr>
          <p:cNvPr id="10" name="Picture 9" descr="white-shoe.png"/>
          <p:cNvPicPr>
            <a:picLocks noChangeAspect="1"/>
          </p:cNvPicPr>
          <p:nvPr/>
        </p:nvPicPr>
        <p:blipFill>
          <a:blip r:embed="rId10"/>
          <a:stretch>
            <a:fillRect/>
          </a:stretch>
        </p:blipFill>
        <p:spPr>
          <a:xfrm>
            <a:off x="914400" y="5404104"/>
            <a:ext cx="274320" cy="274320"/>
          </a:xfrm>
          <a:prstGeom prst="rect">
            <a:avLst/>
          </a:prstGeom>
        </p:spPr>
      </p:pic>
      <p:pic>
        <p:nvPicPr>
          <p:cNvPr id="11" name="Picture 10" descr="black-shoe.png"/>
          <p:cNvPicPr>
            <a:picLocks noChangeAspect="1"/>
          </p:cNvPicPr>
          <p:nvPr/>
        </p:nvPicPr>
        <p:blipFill>
          <a:blip r:embed="rId11"/>
          <a:stretch>
            <a:fillRect/>
          </a:stretch>
        </p:blipFill>
        <p:spPr>
          <a:xfrm>
            <a:off x="1234440" y="5404104"/>
            <a:ext cx="228600" cy="228600"/>
          </a:xfrm>
          <a:prstGeom prst="rect">
            <a:avLst/>
          </a:prstGeom>
        </p:spPr>
      </p:pic>
      <p:pic>
        <p:nvPicPr>
          <p:cNvPr id="12" name="Picture 11" descr="noun-tshirt-4464232.png"/>
          <p:cNvPicPr>
            <a:picLocks noChangeAspect="1"/>
          </p:cNvPicPr>
          <p:nvPr/>
        </p:nvPicPr>
        <p:blipFill>
          <a:blip r:embed="rId12"/>
          <a:stretch>
            <a:fillRect/>
          </a:stretch>
        </p:blipFill>
        <p:spPr>
          <a:xfrm>
            <a:off x="1545336" y="5404104"/>
            <a:ext cx="274320" cy="274320"/>
          </a:xfrm>
          <a:prstGeom prst="rect">
            <a:avLst/>
          </a:prstGeom>
        </p:spPr>
      </p:pic>
      <p:pic>
        <p:nvPicPr>
          <p:cNvPr id="13" name="Picture 12" descr="noun-tshirt-139533.png"/>
          <p:cNvPicPr>
            <a:picLocks noChangeAspect="1"/>
          </p:cNvPicPr>
          <p:nvPr/>
        </p:nvPicPr>
        <p:blipFill>
          <a:blip r:embed="rId13"/>
          <a:stretch>
            <a:fillRect/>
          </a:stretch>
        </p:blipFill>
        <p:spPr>
          <a:xfrm>
            <a:off x="1865376" y="5404104"/>
            <a:ext cx="274320" cy="274320"/>
          </a:xfrm>
          <a:prstGeom prst="rect">
            <a:avLst/>
          </a:prstGeom>
        </p:spPr>
      </p:pic>
      <p:pic>
        <p:nvPicPr>
          <p:cNvPr id="14" name="Picture 13" descr="noun-door-995125.png"/>
          <p:cNvPicPr>
            <a:picLocks noChangeAspect="1"/>
          </p:cNvPicPr>
          <p:nvPr/>
        </p:nvPicPr>
        <p:blipFill>
          <a:blip r:embed="rId14"/>
          <a:stretch>
            <a:fillRect/>
          </a:stretch>
        </p:blipFill>
        <p:spPr>
          <a:xfrm>
            <a:off x="2423160" y="5404104"/>
            <a:ext cx="274320" cy="274320"/>
          </a:xfrm>
          <a:prstGeom prst="rect">
            <a:avLst/>
          </a:prstGeom>
        </p:spPr>
      </p:pic>
      <p:pic>
        <p:nvPicPr>
          <p:cNvPr id="15" name="Picture 14" descr="noun-windows-1127615.png"/>
          <p:cNvPicPr>
            <a:picLocks noChangeAspect="1"/>
          </p:cNvPicPr>
          <p:nvPr/>
        </p:nvPicPr>
        <p:blipFill>
          <a:blip r:embed="rId15"/>
          <a:stretch>
            <a:fillRect/>
          </a:stretch>
        </p:blipFill>
        <p:spPr>
          <a:xfrm>
            <a:off x="2706624" y="5404104"/>
            <a:ext cx="274320" cy="274320"/>
          </a:xfrm>
          <a:prstGeom prst="rect">
            <a:avLst/>
          </a:prstGeom>
        </p:spPr>
      </p:pic>
      <p:pic>
        <p:nvPicPr>
          <p:cNvPr id="16" name="Picture 15" descr="noun-wheel-of-fortune-1454005.png"/>
          <p:cNvPicPr>
            <a:picLocks noChangeAspect="1"/>
          </p:cNvPicPr>
          <p:nvPr/>
        </p:nvPicPr>
        <p:blipFill>
          <a:blip r:embed="rId16"/>
          <a:stretch>
            <a:fillRect/>
          </a:stretch>
        </p:blipFill>
        <p:spPr>
          <a:xfrm>
            <a:off x="868680" y="5943600"/>
            <a:ext cx="457200" cy="457200"/>
          </a:xfrm>
          <a:prstGeom prst="rect">
            <a:avLst/>
          </a:prstGeom>
        </p:spPr>
      </p:pic>
      <p:pic>
        <p:nvPicPr>
          <p:cNvPr id="17" name="Picture 16" descr="group_standup.png"/>
          <p:cNvPicPr>
            <a:picLocks noChangeAspect="1"/>
          </p:cNvPicPr>
          <p:nvPr/>
        </p:nvPicPr>
        <p:blipFill>
          <a:blip r:embed="rId17"/>
          <a:stretch>
            <a:fillRect/>
          </a:stretch>
        </p:blipFill>
        <p:spPr>
          <a:xfrm>
            <a:off x="1463040" y="5952744"/>
            <a:ext cx="713232" cy="512064"/>
          </a:xfrm>
          <a:prstGeom prst="rect">
            <a:avLst/>
          </a:prstGeom>
        </p:spPr>
      </p:pic>
      <p:pic>
        <p:nvPicPr>
          <p:cNvPr id="18" name="Picture 17" descr="noun-write-1439720.png"/>
          <p:cNvPicPr>
            <a:picLocks noChangeAspect="1"/>
          </p:cNvPicPr>
          <p:nvPr/>
        </p:nvPicPr>
        <p:blipFill>
          <a:blip r:embed="rId18"/>
          <a:stretch>
            <a:fillRect/>
          </a:stretch>
        </p:blipFill>
        <p:spPr>
          <a:xfrm>
            <a:off x="2523744" y="5943600"/>
            <a:ext cx="457200" cy="457200"/>
          </a:xfrm>
          <a:prstGeom prst="rect">
            <a:avLst/>
          </a:prstGeom>
        </p:spPr>
      </p:pic>
      <p:sp>
        <p:nvSpPr>
          <p:cNvPr id="19" name="TextBox 18"/>
          <p:cNvSpPr txBox="1"/>
          <p:nvPr/>
        </p:nvSpPr>
        <p:spPr>
          <a:xfrm>
            <a:off x="0" y="4114800"/>
            <a:ext cx="886968" cy="365760"/>
          </a:xfrm>
          <a:prstGeom prst="rect">
            <a:avLst/>
          </a:prstGeom>
          <a:noFill/>
        </p:spPr>
        <p:txBody>
          <a:bodyPr wrap="none">
            <a:spAutoFit/>
          </a:bodyPr>
          <a:lstStyle/>
          <a:p>
            <a:pPr>
              <a:defRPr sz="1800" b="1"/>
            </a:pPr>
            <a:r>
              <a:t>Signal:</a:t>
            </a:r>
          </a:p>
        </p:txBody>
      </p:sp>
      <p:sp>
        <p:nvSpPr>
          <p:cNvPr id="20" name="TextBox 19"/>
          <p:cNvSpPr txBox="1"/>
          <p:nvPr/>
        </p:nvSpPr>
        <p:spPr>
          <a:xfrm>
            <a:off x="2112264" y="5367528"/>
            <a:ext cx="347472" cy="365760"/>
          </a:xfrm>
          <a:prstGeom prst="rect">
            <a:avLst/>
          </a:prstGeom>
          <a:noFill/>
        </p:spPr>
        <p:txBody>
          <a:bodyPr wrap="none">
            <a:spAutoFit/>
          </a:bodyPr>
          <a:lstStyle/>
          <a:p>
            <a:pPr>
              <a:defRPr sz="1800" b="1"/>
            </a:pPr>
            <a:r>
              <a:t>A</a:t>
            </a:r>
          </a:p>
        </p:txBody>
      </p:sp>
      <p:sp>
        <p:nvSpPr>
          <p:cNvPr id="21" name="TextBox 20"/>
          <p:cNvSpPr txBox="1"/>
          <p:nvPr/>
        </p:nvSpPr>
        <p:spPr>
          <a:xfrm>
            <a:off x="0" y="4791456"/>
            <a:ext cx="886968" cy="365760"/>
          </a:xfrm>
          <a:prstGeom prst="rect">
            <a:avLst/>
          </a:prstGeom>
          <a:noFill/>
        </p:spPr>
        <p:txBody>
          <a:bodyPr wrap="none">
            <a:spAutoFit/>
          </a:bodyPr>
          <a:lstStyle/>
          <a:p>
            <a:pPr>
              <a:defRPr sz="1800" b="1"/>
            </a:pPr>
            <a:r>
              <a:t>Share:</a:t>
            </a:r>
          </a:p>
        </p:txBody>
      </p:sp>
      <p:sp>
        <p:nvSpPr>
          <p:cNvPr id="22" name="TextBox 21"/>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3" name="TextBox 22"/>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4" name="Connector 23"/>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5" name="Picture 24" descr="bracket1_orange.png"/>
          <p:cNvPicPr>
            <a:picLocks noChangeAspect="1"/>
          </p:cNvPicPr>
          <p:nvPr/>
        </p:nvPicPr>
        <p:blipFill>
          <a:blip r:embed="rId19"/>
          <a:stretch>
            <a:fillRect/>
          </a:stretch>
        </p:blipFill>
        <p:spPr>
          <a:xfrm>
            <a:off x="832104" y="4069080"/>
            <a:ext cx="466344" cy="365760"/>
          </a:xfrm>
          <a:prstGeom prst="rect">
            <a:avLst/>
          </a:prstGeom>
        </p:spPr>
      </p:pic>
      <p:pic>
        <p:nvPicPr>
          <p:cNvPr id="26" name="Picture 25" descr="bracket2_orange.png"/>
          <p:cNvPicPr>
            <a:picLocks noChangeAspect="1"/>
          </p:cNvPicPr>
          <p:nvPr/>
        </p:nvPicPr>
        <p:blipFill>
          <a:blip r:embed="rId20"/>
          <a:stretch>
            <a:fillRect/>
          </a:stretch>
        </p:blipFill>
        <p:spPr>
          <a:xfrm>
            <a:off x="822960" y="4672584"/>
            <a:ext cx="795528" cy="502920"/>
          </a:xfrm>
          <a:prstGeom prst="rect">
            <a:avLst/>
          </a:prstGeom>
        </p:spPr>
      </p:pic>
      <p:pic>
        <p:nvPicPr>
          <p:cNvPr id="27" name="Picture 26" descr="bracket3_orange.png"/>
          <p:cNvPicPr>
            <a:picLocks noChangeAspect="1"/>
          </p:cNvPicPr>
          <p:nvPr/>
        </p:nvPicPr>
        <p:blipFill>
          <a:blip r:embed="rId21"/>
          <a:stretch>
            <a:fillRect/>
          </a:stretch>
        </p:blipFill>
        <p:spPr>
          <a:xfrm>
            <a:off x="914400" y="5413248"/>
            <a:ext cx="274320" cy="274320"/>
          </a:xfrm>
          <a:prstGeom prst="rect">
            <a:avLst/>
          </a:prstGeom>
        </p:spPr>
      </p:pic>
      <p:pic>
        <p:nvPicPr>
          <p:cNvPr id="28" name="Picture 27" descr="bracket4_orange.png"/>
          <p:cNvPicPr>
            <a:picLocks noChangeAspect="1"/>
          </p:cNvPicPr>
          <p:nvPr/>
        </p:nvPicPr>
        <p:blipFill>
          <a:blip r:embed="rId22"/>
          <a:stretch>
            <a:fillRect/>
          </a:stretch>
        </p:blipFill>
        <p:spPr>
          <a:xfrm>
            <a:off x="786384" y="5943600"/>
            <a:ext cx="786384" cy="548640"/>
          </a:xfrm>
          <a:prstGeom prst="rect">
            <a:avLst/>
          </a:prstGeom>
        </p:spPr>
      </p:pic>
      <p:sp>
        <p:nvSpPr>
          <p:cNvPr id="29" name="TextBox 28"/>
          <p:cNvSpPr txBox="1"/>
          <p:nvPr/>
        </p:nvSpPr>
        <p:spPr>
          <a:xfrm>
            <a:off x="1" y="0"/>
            <a:ext cx="3044952" cy="1764792"/>
          </a:xfrm>
          <a:prstGeom prst="rect">
            <a:avLst/>
          </a:prstGeom>
          <a:noFill/>
        </p:spPr>
        <p:txBody>
          <a:bodyPr wrap="none">
            <a:spAutoFit/>
          </a:bodyPr>
          <a:lstStyle/>
          <a:p>
            <a:pPr>
              <a:defRPr sz="1800" b="1" i="0" u="sng"/>
            </a:pPr>
            <a:r>
              <a:t>Observational Question</a:t>
            </a:r>
          </a:p>
        </p:txBody>
      </p:sp>
      <p:sp>
        <p:nvSpPr>
          <p:cNvPr id="30" name="__dynamic_autofit__TextBox 29"/>
          <p:cNvSpPr txBox="1"/>
          <p:nvPr/>
        </p:nvSpPr>
        <p:spPr>
          <a:xfrm>
            <a:off x="1" y="365760"/>
            <a:ext cx="3044952" cy="1764792"/>
          </a:xfrm>
          <a:prstGeom prst="rect">
            <a:avLst/>
          </a:prstGeom>
          <a:noFill/>
        </p:spPr>
        <p:txBody>
          <a:bodyPr wrap="square">
            <a:noAutofit/>
          </a:bodyPr>
          <a:lstStyle/>
          <a:p>
            <a:pPr>
              <a:defRPr sz="1800"/>
            </a:pPr>
            <a:r>
              <a:rPr sz="1800"/>
              <a:t>What occurs in </a:t>
            </a:r>
            <a:r>
              <a:rPr sz="1800" b="1">
                <a:solidFill>
                  <a:srgbClr val="7030A0"/>
                </a:solidFill>
              </a:rPr>
              <a:t>natural selection</a:t>
            </a:r>
            <a:r>
              <a:rPr sz="1800"/>
              <a:t>?</a:t>
            </a:r>
          </a:p>
        </p:txBody>
      </p:sp>
      <p:sp>
        <p:nvSpPr>
          <p:cNvPr id="31" name="__dynamic_autofit__TextBox 30"/>
          <p:cNvSpPr txBox="1"/>
          <p:nvPr/>
        </p:nvSpPr>
        <p:spPr>
          <a:xfrm>
            <a:off x="1" y="2130552"/>
            <a:ext cx="3044952" cy="1764792"/>
          </a:xfrm>
          <a:prstGeom prst="rect">
            <a:avLst/>
          </a:prstGeom>
          <a:noFill/>
        </p:spPr>
        <p:txBody>
          <a:bodyPr wrap="square">
            <a:noAutofit/>
          </a:bodyPr>
          <a:lstStyle/>
          <a:p>
            <a:pPr>
              <a:defRPr sz="1800" i="1"/>
            </a:pPr>
            <a:r>
              <a:rPr sz="1800" i="1"/>
              <a:t>In </a:t>
            </a:r>
            <a:r>
              <a:rPr sz="1800" i="1" b="1">
                <a:solidFill>
                  <a:srgbClr val="7030A0"/>
                </a:solidFill>
              </a:rPr>
              <a:t>natural selection</a:t>
            </a:r>
            <a:r>
              <a:rPr sz="1800" i="1"/>
              <a:t>, …</a:t>
            </a:r>
          </a:p>
        </p:txBody>
      </p:sp>
      <p:pic>
        <p:nvPicPr>
          <p:cNvPr id="32" name="Picture 31" descr="se.png"/>
          <p:cNvPicPr>
            <a:picLocks noChangeAspect="1"/>
          </p:cNvPicPr>
          <p:nvPr/>
        </p:nvPicPr>
        <p:blipFill>
          <a:blip r:embed="rId24"/>
          <a:stretch>
            <a:fillRect/>
          </a:stretch>
        </p:blipFill>
        <p:spPr>
          <a:xfrm>
            <a:off x="2459736" y="6547104"/>
            <a:ext cx="565265" cy="310896"/>
          </a:xfrm>
          <a:prstGeom prst="rect">
            <a:avLst/>
          </a:prstGeom>
        </p:spPr>
      </p:pic>
    </p:spTree>
  </p:cSld>
  <p:clrMapOvr>
    <a:masterClrMapping/>
  </p:clrMapOvr>
</p:sld>
</file>

<file path=ppt/slides/slide8.xml><?xml version="1.0" encoding="utf-8"?>
<p:sld xmlns:a="http://schemas.openxmlformats.org/drawingml/2006/main" xmlns:p="http://schemas.openxmlformats.org/presentationml/2006/main" xmlns:r="http://schemas.openxmlformats.org/officeDocument/2006/relationships">
  <p:cSld>
    <p:bg>
      <p:bgPr>
        <a:solidFill>
          <a:srgbClr val="DDF9FF"/>
        </a:solidFill>
        <a:effectLst/>
      </p:bgPr>
    </p:bg>
    <p:spTree>
      <p:nvGrpSpPr>
        <p:cNvPr id="1" name=""/>
        <p:cNvGrpSpPr/>
        <p:nvPr/>
      </p:nvGrpSpPr>
      <p:grpSpPr/>
      <p:pic>
        <p:nvPicPr>
          <p:cNvPr id="2" name="Picture 1" descr="S8243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i="0" u="sng"/>
            </a:pPr>
            <a:r>
              <a:t>Structured Reading​</a:t>
            </a:r>
          </a:p>
        </p:txBody>
      </p:sp>
      <p:sp>
        <p:nvSpPr>
          <p:cNvPr id="4" name="__dynamic_autofit__TextBox 3"/>
          <p:cNvSpPr txBox="1"/>
          <p:nvPr/>
        </p:nvSpPr>
        <p:spPr>
          <a:xfrm>
            <a:off x="1" y="365760"/>
            <a:ext cx="3044952" cy="1764792"/>
          </a:xfrm>
          <a:prstGeom prst="rect">
            <a:avLst/>
          </a:prstGeom>
          <a:noFill/>
        </p:spPr>
        <p:txBody>
          <a:bodyPr wrap="square">
            <a:noAutofit/>
          </a:bodyPr>
          <a:lstStyle/>
          <a:p>
            <a:pPr>
              <a:defRPr/>
            </a:pPr>
            <a:r>
              <a:rPr sz="1700" i="0"/>
              <a:t>The purpose for reading is to understand how </a:t>
            </a:r>
            <a:r>
              <a:rPr sz="1700" i="0" b="1">
                <a:solidFill>
                  <a:srgbClr val="7030A0"/>
                </a:solidFill>
              </a:rPr>
              <a:t>natural selection</a:t>
            </a:r>
            <a:r>
              <a:rPr sz="1700" i="0"/>
              <a:t> changes a population when the </a:t>
            </a:r>
            <a:r>
              <a:rPr sz="1700" i="0" b="1">
                <a:solidFill>
                  <a:srgbClr val="7030A0"/>
                </a:solidFill>
              </a:rPr>
              <a:t>environment</a:t>
            </a:r>
            <a:r>
              <a:rPr sz="1700" i="0"/>
              <a:t> changes.</a:t>
            </a:r>
          </a:p>
        </p:txBody>
      </p:sp>
      <p:sp>
        <p:nvSpPr>
          <p:cNvPr id="5" name="TextBox 4"/>
          <p:cNvSpPr txBox="1"/>
          <p:nvPr/>
        </p:nvSpPr>
        <p:spPr>
          <a:xfrm>
            <a:off x="1" y="1865376"/>
            <a:ext cx="3044952" cy="1764792"/>
          </a:xfrm>
          <a:prstGeom prst="rect">
            <a:avLst/>
          </a:prstGeom>
          <a:noFill/>
        </p:spPr>
        <p:txBody>
          <a:bodyPr wrap="none">
            <a:spAutoFit/>
          </a:bodyPr>
          <a:lstStyle/>
          <a:p>
            <a:pPr>
              <a:defRPr sz="1800" b="1" i="0" u="sng"/>
            </a:pPr>
            <a:r>
              <a:t>Pay Attention to:</a:t>
            </a:r>
          </a:p>
        </p:txBody>
      </p:sp>
      <p:sp>
        <p:nvSpPr>
          <p:cNvPr id="6" name="__dynamic_autofit__TextBox 5"/>
          <p:cNvSpPr txBox="1"/>
          <p:nvPr/>
        </p:nvSpPr>
        <p:spPr>
          <a:xfrm>
            <a:off x="1" y="2167128"/>
            <a:ext cx="3044952" cy="3447288"/>
          </a:xfrm>
          <a:prstGeom prst="rect">
            <a:avLst/>
          </a:prstGeom>
          <a:noFill/>
        </p:spPr>
        <p:txBody>
          <a:bodyPr wrap="square">
            <a:noAutofit/>
          </a:bodyPr>
          <a:lstStyle/>
          <a:p>
            <a:pPr>
              <a:defRPr sz="1700"/>
            </a:pPr>
          </a:p>
          <a:p>
            <a:pPr>
              <a:defRPr sz="1700"/>
            </a:pPr>
            <a:r>
              <a:rPr sz="1700" i="0"/>
              <a:t>• </a:t>
            </a:r>
            <a:r>
              <a:rPr sz="1700" i="0"/>
              <a:t>The different </a:t>
            </a:r>
            <a:r>
              <a:rPr sz="1700" i="0" b="1">
                <a:solidFill>
                  <a:srgbClr val="7030A0"/>
                </a:solidFill>
              </a:rPr>
              <a:t>variations</a:t>
            </a:r>
            <a:r>
              <a:rPr sz="1700" i="0"/>
              <a:t> of the moths</a:t>
            </a:r>
          </a:p>
          <a:p>
            <a:pPr>
              <a:defRPr sz="1700"/>
            </a:pPr>
            <a:r>
              <a:rPr sz="1700" i="0"/>
              <a:t>• </a:t>
            </a:r>
            <a:r>
              <a:rPr sz="1700" i="0"/>
              <a:t>How the </a:t>
            </a:r>
            <a:r>
              <a:rPr sz="1700" i="0" b="1">
                <a:solidFill>
                  <a:srgbClr val="7030A0"/>
                </a:solidFill>
              </a:rPr>
              <a:t>environment</a:t>
            </a:r>
            <a:r>
              <a:rPr sz="1700" i="0"/>
              <a:t> changed over time</a:t>
            </a:r>
          </a:p>
          <a:p>
            <a:pPr>
              <a:defRPr sz="1700"/>
            </a:pPr>
            <a:r>
              <a:rPr sz="1700" i="0"/>
              <a:t>• </a:t>
            </a:r>
            <a:r>
              <a:rPr sz="1700" i="0"/>
              <a:t>Which moths survived and reproduced</a:t>
            </a:r>
          </a:p>
          <a:p>
            <a:pPr>
              <a:defRPr sz="1700"/>
            </a:pPr>
            <a:r>
              <a:rPr sz="1700" i="0"/>
              <a:t>• </a:t>
            </a:r>
            <a:r>
              <a:rPr sz="1700" i="0"/>
              <a:t>How </a:t>
            </a:r>
            <a:r>
              <a:rPr sz="1700" i="0" b="1">
                <a:solidFill>
                  <a:srgbClr val="7030A0"/>
                </a:solidFill>
              </a:rPr>
              <a:t>natural selection</a:t>
            </a:r>
            <a:r>
              <a:rPr sz="1700" i="0"/>
              <a:t> worked in this story</a:t>
            </a:r>
          </a:p>
          <a:p>
            <a:pPr>
              <a:defRPr sz="1700"/>
            </a:pPr>
            <a:r>
              <a:rPr sz="1700" i="0"/>
              <a:t>• </a:t>
            </a:r>
            <a:r>
              <a:rPr sz="1700" i="0"/>
              <a:t>The difference between the </a:t>
            </a:r>
            <a:r>
              <a:rPr sz="1700" i="0" b="1">
                <a:solidFill>
                  <a:srgbClr val="7030A0"/>
                </a:solidFill>
              </a:rPr>
              <a:t>ancestral species</a:t>
            </a:r>
            <a:r>
              <a:rPr sz="1700" i="0"/>
              <a:t> and the </a:t>
            </a:r>
            <a:r>
              <a:rPr sz="1700" i="0" b="1">
                <a:solidFill>
                  <a:srgbClr val="7030A0"/>
                </a:solidFill>
              </a:rPr>
              <a:t>descendant species</a:t>
            </a:r>
          </a:p>
        </p:txBody>
      </p:sp>
      <p:pic>
        <p:nvPicPr>
          <p:cNvPr id="7" name="Picture 6" descr="logo.png"/>
          <p:cNvPicPr>
            <a:picLocks noChangeAspect="1"/>
          </p:cNvPicPr>
          <p:nvPr/>
        </p:nvPicPr>
        <p:blipFill>
          <a:blip r:embed="rId3"/>
          <a:stretch>
            <a:fillRect/>
          </a:stretch>
        </p:blipFill>
        <p:spPr>
          <a:xfrm>
            <a:off x="0" y="6611112"/>
            <a:ext cx="1995054" cy="241069"/>
          </a:xfrm>
          <a:prstGeom prst="rect">
            <a:avLst/>
          </a:prstGeom>
        </p:spPr>
      </p:pic>
      <p:pic>
        <p:nvPicPr>
          <p:cNvPr id="8" name="Picture 7" descr="se.png"/>
          <p:cNvPicPr>
            <a:picLocks noChangeAspect="1"/>
          </p:cNvPicPr>
          <p:nvPr/>
        </p:nvPicPr>
        <p:blipFill>
          <a:blip r:embed="rId4"/>
          <a:stretch>
            <a:fillRect/>
          </a:stretch>
        </p:blipFill>
        <p:spPr>
          <a:xfrm>
            <a:off x="2459736" y="6547104"/>
            <a:ext cx="565265" cy="310896"/>
          </a:xfrm>
          <a:prstGeom prst="rect">
            <a:avLst/>
          </a:prstGeom>
        </p:spPr>
      </p:pic>
      <p:pic>
        <p:nvPicPr>
          <p:cNvPr id="9" name="Picture 8" descr="book.png"/>
          <p:cNvPicPr>
            <a:picLocks noChangeAspect="1"/>
          </p:cNvPicPr>
          <p:nvPr/>
        </p:nvPicPr>
        <p:blipFill>
          <a:blip r:embed="rId5"/>
          <a:stretch>
            <a:fillRect/>
          </a:stretch>
        </p:blipFill>
        <p:spPr>
          <a:xfrm>
            <a:off x="1901952" y="5001768"/>
            <a:ext cx="1161288" cy="1161288"/>
          </a:xfrm>
          <a:prstGeom prst="rect">
            <a:avLst/>
          </a:prstGeom>
        </p:spPr>
      </p:pic>
      <p:sp>
        <p:nvSpPr>
          <p:cNvPr id="10" name="TextBox 9"/>
          <p:cNvSpPr txBox="1"/>
          <p:nvPr/>
        </p:nvSpPr>
        <p:spPr>
          <a:xfrm>
            <a:off x="0" y="5669280"/>
            <a:ext cx="1828800" cy="365760"/>
          </a:xfrm>
          <a:prstGeom prst="rect">
            <a:avLst/>
          </a:prstGeom>
          <a:noFill/>
        </p:spPr>
        <p:txBody>
          <a:bodyPr wrap="none">
            <a:spAutoFit/>
          </a:bodyPr>
          <a:lstStyle/>
          <a:p>
            <a:r>
              <a:rPr sz="1800" u="sng">
                <a:solidFill>
                  <a:srgbClr val="0070C0"/>
                </a:solidFill>
                <a:hlinkClick r:id="rId6"/>
              </a:rPr>
              <a:t>Reading passages</a:t>
            </a:r>
          </a:p>
        </p:txBody>
      </p:sp>
      <p:sp>
        <p:nvSpPr>
          <p:cNvPr id="11" name="TextBox 10"/>
          <p:cNvSpPr txBox="1"/>
          <p:nvPr/>
        </p:nvSpPr>
        <p:spPr>
          <a:xfrm>
            <a:off x="0" y="6035040"/>
            <a:ext cx="1828800" cy="365760"/>
          </a:xfrm>
          <a:prstGeom prst="rect">
            <a:avLst/>
          </a:prstGeom>
          <a:noFill/>
        </p:spPr>
        <p:txBody>
          <a:bodyPr wrap="none">
            <a:spAutoFit/>
          </a:bodyPr>
          <a:lstStyle/>
          <a:p>
            <a:r>
              <a:rPr sz="1800" u="sng">
                <a:solidFill>
                  <a:srgbClr val="0070C0"/>
                </a:solidFill>
                <a:hlinkClick r:id="rId7"/>
              </a:rPr>
              <a:t>Interactive Player</a:t>
            </a:r>
          </a:p>
        </p:txBody>
      </p:sp>
    </p:spTree>
  </p:cSld>
  <p:clrMapOvr>
    <a:masterClrMapping/>
  </p:clrMapOvr>
</p:sld>
</file>

<file path=ppt/slides/slide9.xml><?xml version="1.0" encoding="utf-8"?>
<p:sld xmlns:a="http://schemas.openxmlformats.org/drawingml/2006/main" xmlns:p="http://schemas.openxmlformats.org/presentationml/2006/main" xmlns:r="http://schemas.openxmlformats.org/officeDocument/2006/relationships">
  <p:cSld>
    <p:bg>
      <p:bgPr>
        <a:solidFill>
          <a:srgbClr val="DDF9FF"/>
        </a:solidFill>
        <a:effectLst/>
      </p:bgPr>
    </p:bg>
    <p:spTree>
      <p:nvGrpSpPr>
        <p:cNvPr id="1" name=""/>
        <p:cNvGrpSpPr/>
        <p:nvPr/>
      </p:nvGrpSpPr>
      <p:grpSpPr/>
      <p:sp>
        <p:nvSpPr>
          <p:cNvPr id="2" name="TextBox 1"/>
          <p:cNvSpPr txBox="1"/>
          <p:nvPr/>
        </p:nvSpPr>
        <p:spPr>
          <a:xfrm>
            <a:off x="1" y="0"/>
            <a:ext cx="3044952" cy="1764792"/>
          </a:xfrm>
          <a:prstGeom prst="rect">
            <a:avLst/>
          </a:prstGeom>
          <a:noFill/>
        </p:spPr>
        <p:txBody>
          <a:bodyPr wrap="none">
            <a:spAutoFit/>
          </a:bodyPr>
          <a:lstStyle/>
          <a:p>
            <a:pPr>
              <a:defRPr sz="1800" b="1" i="0" u="sng"/>
            </a:pPr>
            <a:r>
              <a:t>Post-Reading Conversation</a:t>
            </a:r>
          </a:p>
        </p:txBody>
      </p:sp>
      <p:sp>
        <p:nvSpPr>
          <p:cNvPr id="3" name="__dynamic_autofit__TextBox 2"/>
          <p:cNvSpPr txBox="1"/>
          <p:nvPr/>
        </p:nvSpPr>
        <p:spPr>
          <a:xfrm>
            <a:off x="1" y="365760"/>
            <a:ext cx="3044952" cy="1764792"/>
          </a:xfrm>
          <a:prstGeom prst="rect">
            <a:avLst/>
          </a:prstGeom>
          <a:noFill/>
        </p:spPr>
        <p:txBody>
          <a:bodyPr wrap="square">
            <a:noAutofit/>
          </a:bodyPr>
          <a:lstStyle/>
          <a:p>
            <a:pPr>
              <a:defRPr/>
            </a:pPr>
            <a:r>
              <a:rPr sz="1700" i="0"/>
              <a:t>Why did one moth </a:t>
            </a:r>
            <a:r>
              <a:rPr sz="1700" i="0" b="1">
                <a:solidFill>
                  <a:srgbClr val="7030A0"/>
                </a:solidFill>
              </a:rPr>
              <a:t>variation</a:t>
            </a:r>
            <a:r>
              <a:rPr sz="1700" i="0"/>
              <a:t> become the common </a:t>
            </a:r>
            <a:r>
              <a:rPr sz="1700" i="0" b="1">
                <a:solidFill>
                  <a:srgbClr val="7030A0"/>
                </a:solidFill>
              </a:rPr>
              <a:t>descendant species</a:t>
            </a:r>
            <a:r>
              <a:rPr sz="1700" i="0"/>
              <a:t> over time?</a:t>
            </a:r>
          </a:p>
        </p:txBody>
      </p:sp>
      <p:sp>
        <p:nvSpPr>
          <p:cNvPr id="4" name="__dynamic_autofit__TextBox 3"/>
          <p:cNvSpPr txBox="1"/>
          <p:nvPr/>
        </p:nvSpPr>
        <p:spPr>
          <a:xfrm>
            <a:off x="1" y="2121408"/>
            <a:ext cx="3044952" cy="1764792"/>
          </a:xfrm>
          <a:prstGeom prst="rect">
            <a:avLst/>
          </a:prstGeom>
          <a:noFill/>
        </p:spPr>
        <p:txBody>
          <a:bodyPr wrap="square">
            <a:noAutofit/>
          </a:bodyPr>
          <a:lstStyle/>
          <a:p>
            <a:pPr>
              <a:defRPr/>
            </a:pPr>
            <a:r>
              <a:rPr sz="1700" i="1"/>
              <a:t>One moth </a:t>
            </a:r>
            <a:r>
              <a:rPr sz="1700" i="1" b="1">
                <a:solidFill>
                  <a:srgbClr val="7030A0"/>
                </a:solidFill>
              </a:rPr>
              <a:t>variation</a:t>
            </a:r>
            <a:r>
              <a:rPr sz="1700" i="1"/>
              <a:t> became the common </a:t>
            </a:r>
            <a:r>
              <a:rPr sz="1700" i="1" b="1">
                <a:solidFill>
                  <a:srgbClr val="7030A0"/>
                </a:solidFill>
              </a:rPr>
              <a:t>descendant species</a:t>
            </a:r>
            <a:r>
              <a:rPr sz="1700" i="1"/>
              <a:t> over time because…</a:t>
            </a:r>
          </a:p>
        </p:txBody>
      </p:sp>
      <p:pic>
        <p:nvPicPr>
          <p:cNvPr id="5" name="Picture 4" descr="logo.png"/>
          <p:cNvPicPr>
            <a:picLocks noChangeAspect="1"/>
          </p:cNvPicPr>
          <p:nvPr/>
        </p:nvPicPr>
        <p:blipFill>
          <a:blip r:embed="rId2"/>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3"/>
          <a:stretch>
            <a:fillRect/>
          </a:stretch>
        </p:blipFill>
        <p:spPr>
          <a:xfrm>
            <a:off x="2459736" y="6547104"/>
            <a:ext cx="571500" cy="314325"/>
          </a:xfrm>
          <a:prstGeom prst="rect">
            <a:avLst/>
          </a:prstGeom>
        </p:spPr>
      </p:pic>
      <p:pic>
        <p:nvPicPr>
          <p:cNvPr id="7" name="Picture 6" descr="S8243i.png"/>
          <p:cNvPicPr>
            <a:picLocks noChangeAspect="1"/>
          </p:cNvPicPr>
          <p:nvPr/>
        </p:nvPicPr>
        <p:blipFill>
          <a:blip r:embed="rId4"/>
          <a:stretch>
            <a:fillRect/>
          </a:stretch>
        </p:blipFill>
        <p:spPr>
          <a:xfrm>
            <a:off x="3044952" y="0"/>
            <a:ext cx="9144000" cy="6858000"/>
          </a:xfrm>
          <a:prstGeom prst="rect">
            <a:avLst/>
          </a:prstGeom>
        </p:spPr>
      </p:pic>
      <p:pic>
        <p:nvPicPr>
          <p:cNvPr id="8" name="Picture 7" descr="noun-thumbs-up-2169240.png"/>
          <p:cNvPicPr>
            <a:picLocks noChangeAspect="1"/>
          </p:cNvPicPr>
          <p:nvPr/>
        </p:nvPicPr>
        <p:blipFill>
          <a:blip r:embed="rId5"/>
          <a:stretch>
            <a:fillRect/>
          </a:stretch>
        </p:blipFill>
        <p:spPr>
          <a:xfrm>
            <a:off x="886968" y="4069080"/>
            <a:ext cx="365760" cy="365760"/>
          </a:xfrm>
          <a:prstGeom prst="rect">
            <a:avLst/>
          </a:prstGeom>
        </p:spPr>
      </p:pic>
      <p:pic>
        <p:nvPicPr>
          <p:cNvPr id="9" name="Picture 8" descr="noun-stand-up-4058566.png"/>
          <p:cNvPicPr>
            <a:picLocks noChangeAspect="1"/>
          </p:cNvPicPr>
          <p:nvPr/>
        </p:nvPicPr>
        <p:blipFill>
          <a:blip r:embed="rId6"/>
          <a:stretch>
            <a:fillRect/>
          </a:stretch>
        </p:blipFill>
        <p:spPr>
          <a:xfrm>
            <a:off x="1463040" y="4069080"/>
            <a:ext cx="365760" cy="365760"/>
          </a:xfrm>
          <a:prstGeom prst="rect">
            <a:avLst/>
          </a:prstGeom>
        </p:spPr>
      </p:pic>
      <p:pic>
        <p:nvPicPr>
          <p:cNvPr id="10" name="Picture 9" descr="noun-raise-hand-1471169.png"/>
          <p:cNvPicPr>
            <a:picLocks noChangeAspect="1"/>
          </p:cNvPicPr>
          <p:nvPr/>
        </p:nvPicPr>
        <p:blipFill>
          <a:blip r:embed="rId7"/>
          <a:stretch>
            <a:fillRect/>
          </a:stretch>
        </p:blipFill>
        <p:spPr>
          <a:xfrm>
            <a:off x="2039112" y="4069080"/>
            <a:ext cx="365760" cy="365760"/>
          </a:xfrm>
          <a:prstGeom prst="rect">
            <a:avLst/>
          </a:prstGeom>
        </p:spPr>
      </p:pic>
      <p:pic>
        <p:nvPicPr>
          <p:cNvPr id="11" name="Picture 10" descr="noun-think-1730977.png"/>
          <p:cNvPicPr>
            <a:picLocks noChangeAspect="1"/>
          </p:cNvPicPr>
          <p:nvPr/>
        </p:nvPicPr>
        <p:blipFill>
          <a:blip r:embed="rId8"/>
          <a:stretch>
            <a:fillRect/>
          </a:stretch>
        </p:blipFill>
        <p:spPr>
          <a:xfrm>
            <a:off x="2615184" y="4069080"/>
            <a:ext cx="365760" cy="365760"/>
          </a:xfrm>
          <a:prstGeom prst="rect">
            <a:avLst/>
          </a:prstGeom>
        </p:spPr>
      </p:pic>
      <p:pic>
        <p:nvPicPr>
          <p:cNvPr id="12" name="Picture 11" descr="partners.png"/>
          <p:cNvPicPr>
            <a:picLocks noChangeAspect="1"/>
          </p:cNvPicPr>
          <p:nvPr/>
        </p:nvPicPr>
        <p:blipFill>
          <a:blip r:embed="rId9"/>
          <a:stretch>
            <a:fillRect/>
          </a:stretch>
        </p:blipFill>
        <p:spPr>
          <a:xfrm>
            <a:off x="886968" y="4782312"/>
            <a:ext cx="676656" cy="274320"/>
          </a:xfrm>
          <a:prstGeom prst="rect">
            <a:avLst/>
          </a:prstGeom>
        </p:spPr>
      </p:pic>
      <p:pic>
        <p:nvPicPr>
          <p:cNvPr id="13" name="Picture 12" descr="group.png"/>
          <p:cNvPicPr>
            <a:picLocks noChangeAspect="1"/>
          </p:cNvPicPr>
          <p:nvPr/>
        </p:nvPicPr>
        <p:blipFill>
          <a:blip r:embed="rId10"/>
          <a:stretch>
            <a:fillRect/>
          </a:stretch>
        </p:blipFill>
        <p:spPr>
          <a:xfrm>
            <a:off x="1956816" y="4672584"/>
            <a:ext cx="594360" cy="493776"/>
          </a:xfrm>
          <a:prstGeom prst="rect">
            <a:avLst/>
          </a:prstGeom>
        </p:spPr>
      </p:pic>
      <p:pic>
        <p:nvPicPr>
          <p:cNvPr id="14" name="Picture 13" descr="white-shoe.png"/>
          <p:cNvPicPr>
            <a:picLocks noChangeAspect="1"/>
          </p:cNvPicPr>
          <p:nvPr/>
        </p:nvPicPr>
        <p:blipFill>
          <a:blip r:embed="rId11"/>
          <a:stretch>
            <a:fillRect/>
          </a:stretch>
        </p:blipFill>
        <p:spPr>
          <a:xfrm>
            <a:off x="914400" y="5404104"/>
            <a:ext cx="274320" cy="274320"/>
          </a:xfrm>
          <a:prstGeom prst="rect">
            <a:avLst/>
          </a:prstGeom>
        </p:spPr>
      </p:pic>
      <p:pic>
        <p:nvPicPr>
          <p:cNvPr id="15" name="Picture 14" descr="black-shoe.png"/>
          <p:cNvPicPr>
            <a:picLocks noChangeAspect="1"/>
          </p:cNvPicPr>
          <p:nvPr/>
        </p:nvPicPr>
        <p:blipFill>
          <a:blip r:embed="rId12"/>
          <a:stretch>
            <a:fillRect/>
          </a:stretch>
        </p:blipFill>
        <p:spPr>
          <a:xfrm>
            <a:off x="1234440" y="5404104"/>
            <a:ext cx="228600" cy="228600"/>
          </a:xfrm>
          <a:prstGeom prst="rect">
            <a:avLst/>
          </a:prstGeom>
        </p:spPr>
      </p:pic>
      <p:pic>
        <p:nvPicPr>
          <p:cNvPr id="16" name="Picture 15" descr="noun-tshirt-4464232.png"/>
          <p:cNvPicPr>
            <a:picLocks noChangeAspect="1"/>
          </p:cNvPicPr>
          <p:nvPr/>
        </p:nvPicPr>
        <p:blipFill>
          <a:blip r:embed="rId13"/>
          <a:stretch>
            <a:fillRect/>
          </a:stretch>
        </p:blipFill>
        <p:spPr>
          <a:xfrm>
            <a:off x="1545336" y="5404104"/>
            <a:ext cx="274320" cy="274320"/>
          </a:xfrm>
          <a:prstGeom prst="rect">
            <a:avLst/>
          </a:prstGeom>
        </p:spPr>
      </p:pic>
      <p:pic>
        <p:nvPicPr>
          <p:cNvPr id="17" name="Picture 16" descr="noun-tshirt-139533.png"/>
          <p:cNvPicPr>
            <a:picLocks noChangeAspect="1"/>
          </p:cNvPicPr>
          <p:nvPr/>
        </p:nvPicPr>
        <p:blipFill>
          <a:blip r:embed="rId14"/>
          <a:stretch>
            <a:fillRect/>
          </a:stretch>
        </p:blipFill>
        <p:spPr>
          <a:xfrm>
            <a:off x="1865376" y="5404104"/>
            <a:ext cx="274320" cy="274320"/>
          </a:xfrm>
          <a:prstGeom prst="rect">
            <a:avLst/>
          </a:prstGeom>
        </p:spPr>
      </p:pic>
      <p:pic>
        <p:nvPicPr>
          <p:cNvPr id="18" name="Picture 17" descr="noun-door-995125.png"/>
          <p:cNvPicPr>
            <a:picLocks noChangeAspect="1"/>
          </p:cNvPicPr>
          <p:nvPr/>
        </p:nvPicPr>
        <p:blipFill>
          <a:blip r:embed="rId15"/>
          <a:stretch>
            <a:fillRect/>
          </a:stretch>
        </p:blipFill>
        <p:spPr>
          <a:xfrm>
            <a:off x="2423160" y="5404104"/>
            <a:ext cx="274320" cy="274320"/>
          </a:xfrm>
          <a:prstGeom prst="rect">
            <a:avLst/>
          </a:prstGeom>
        </p:spPr>
      </p:pic>
      <p:pic>
        <p:nvPicPr>
          <p:cNvPr id="19" name="Picture 18" descr="noun-windows-1127615.png"/>
          <p:cNvPicPr>
            <a:picLocks noChangeAspect="1"/>
          </p:cNvPicPr>
          <p:nvPr/>
        </p:nvPicPr>
        <p:blipFill>
          <a:blip r:embed="rId16"/>
          <a:stretch>
            <a:fillRect/>
          </a:stretch>
        </p:blipFill>
        <p:spPr>
          <a:xfrm>
            <a:off x="2706624" y="5404104"/>
            <a:ext cx="274320" cy="274320"/>
          </a:xfrm>
          <a:prstGeom prst="rect">
            <a:avLst/>
          </a:prstGeom>
        </p:spPr>
      </p:pic>
      <p:pic>
        <p:nvPicPr>
          <p:cNvPr id="20" name="Picture 19" descr="noun-wheel-of-fortune-1454005.png"/>
          <p:cNvPicPr>
            <a:picLocks noChangeAspect="1"/>
          </p:cNvPicPr>
          <p:nvPr/>
        </p:nvPicPr>
        <p:blipFill>
          <a:blip r:embed="rId17"/>
          <a:stretch>
            <a:fillRect/>
          </a:stretch>
        </p:blipFill>
        <p:spPr>
          <a:xfrm>
            <a:off x="868680" y="5943600"/>
            <a:ext cx="457200" cy="457200"/>
          </a:xfrm>
          <a:prstGeom prst="rect">
            <a:avLst/>
          </a:prstGeom>
        </p:spPr>
      </p:pic>
      <p:pic>
        <p:nvPicPr>
          <p:cNvPr id="21" name="Picture 20" descr="group_standup.png"/>
          <p:cNvPicPr>
            <a:picLocks noChangeAspect="1"/>
          </p:cNvPicPr>
          <p:nvPr/>
        </p:nvPicPr>
        <p:blipFill>
          <a:blip r:embed="rId18"/>
          <a:stretch>
            <a:fillRect/>
          </a:stretch>
        </p:blipFill>
        <p:spPr>
          <a:xfrm>
            <a:off x="1463040" y="5952744"/>
            <a:ext cx="713232" cy="512064"/>
          </a:xfrm>
          <a:prstGeom prst="rect">
            <a:avLst/>
          </a:prstGeom>
        </p:spPr>
      </p:pic>
      <p:pic>
        <p:nvPicPr>
          <p:cNvPr id="22" name="Picture 21" descr="noun-write-1439720.png"/>
          <p:cNvPicPr>
            <a:picLocks noChangeAspect="1"/>
          </p:cNvPicPr>
          <p:nvPr/>
        </p:nvPicPr>
        <p:blipFill>
          <a:blip r:embed="rId19"/>
          <a:stretch>
            <a:fillRect/>
          </a:stretch>
        </p:blipFill>
        <p:spPr>
          <a:xfrm>
            <a:off x="2523744" y="5943600"/>
            <a:ext cx="457200" cy="457200"/>
          </a:xfrm>
          <a:prstGeom prst="rect">
            <a:avLst/>
          </a:prstGeom>
        </p:spPr>
      </p:pic>
      <p:sp>
        <p:nvSpPr>
          <p:cNvPr id="23" name="TextBox 22"/>
          <p:cNvSpPr txBox="1"/>
          <p:nvPr/>
        </p:nvSpPr>
        <p:spPr>
          <a:xfrm>
            <a:off x="0" y="4114800"/>
            <a:ext cx="886968" cy="365760"/>
          </a:xfrm>
          <a:prstGeom prst="rect">
            <a:avLst/>
          </a:prstGeom>
          <a:noFill/>
        </p:spPr>
        <p:txBody>
          <a:bodyPr wrap="none">
            <a:spAutoFit/>
          </a:bodyPr>
          <a:lstStyle/>
          <a:p>
            <a:pPr>
              <a:defRPr sz="1800" b="1"/>
            </a:pPr>
            <a:r>
              <a:t>Signal:</a:t>
            </a:r>
          </a:p>
        </p:txBody>
      </p:sp>
      <p:sp>
        <p:nvSpPr>
          <p:cNvPr id="24" name="TextBox 23"/>
          <p:cNvSpPr txBox="1"/>
          <p:nvPr/>
        </p:nvSpPr>
        <p:spPr>
          <a:xfrm>
            <a:off x="2112264" y="5367528"/>
            <a:ext cx="347472" cy="365760"/>
          </a:xfrm>
          <a:prstGeom prst="rect">
            <a:avLst/>
          </a:prstGeom>
          <a:noFill/>
        </p:spPr>
        <p:txBody>
          <a:bodyPr wrap="none">
            <a:spAutoFit/>
          </a:bodyPr>
          <a:lstStyle/>
          <a:p>
            <a:pPr>
              <a:defRPr sz="1800" b="1"/>
            </a:pPr>
            <a:r>
              <a:t>A</a:t>
            </a:r>
          </a:p>
        </p:txBody>
      </p:sp>
      <p:sp>
        <p:nvSpPr>
          <p:cNvPr id="25" name="TextBox 24"/>
          <p:cNvSpPr txBox="1"/>
          <p:nvPr/>
        </p:nvSpPr>
        <p:spPr>
          <a:xfrm>
            <a:off x="0" y="4791456"/>
            <a:ext cx="886968" cy="365760"/>
          </a:xfrm>
          <a:prstGeom prst="rect">
            <a:avLst/>
          </a:prstGeom>
          <a:noFill/>
        </p:spPr>
        <p:txBody>
          <a:bodyPr wrap="none">
            <a:spAutoFit/>
          </a:bodyPr>
          <a:lstStyle/>
          <a:p>
            <a:pPr>
              <a:defRPr sz="1800" b="1"/>
            </a:pPr>
            <a:r>
              <a:t>Share:</a:t>
            </a:r>
          </a:p>
        </p:txBody>
      </p:sp>
      <p:sp>
        <p:nvSpPr>
          <p:cNvPr id="26" name="TextBox 25"/>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7" name="TextBox 26"/>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8" name="Connector 27"/>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9" name="Picture 28" descr="bracket1_orange.png"/>
          <p:cNvPicPr>
            <a:picLocks noChangeAspect="1"/>
          </p:cNvPicPr>
          <p:nvPr/>
        </p:nvPicPr>
        <p:blipFill>
          <a:blip r:embed="rId20"/>
          <a:stretch>
            <a:fillRect/>
          </a:stretch>
        </p:blipFill>
        <p:spPr>
          <a:xfrm>
            <a:off x="832104" y="4069080"/>
            <a:ext cx="466344" cy="365760"/>
          </a:xfrm>
          <a:prstGeom prst="rect">
            <a:avLst/>
          </a:prstGeom>
        </p:spPr>
      </p:pic>
      <p:pic>
        <p:nvPicPr>
          <p:cNvPr id="30" name="Picture 29" descr="bracket2_orange.png"/>
          <p:cNvPicPr>
            <a:picLocks noChangeAspect="1"/>
          </p:cNvPicPr>
          <p:nvPr/>
        </p:nvPicPr>
        <p:blipFill>
          <a:blip r:embed="rId21"/>
          <a:stretch>
            <a:fillRect/>
          </a:stretch>
        </p:blipFill>
        <p:spPr>
          <a:xfrm>
            <a:off x="1847088" y="4672584"/>
            <a:ext cx="795528" cy="502920"/>
          </a:xfrm>
          <a:prstGeom prst="rect">
            <a:avLst/>
          </a:prstGeom>
        </p:spPr>
      </p:pic>
      <p:pic>
        <p:nvPicPr>
          <p:cNvPr id="31" name="Picture 30" descr="bracket3_orange.png"/>
          <p:cNvPicPr>
            <a:picLocks noChangeAspect="1"/>
          </p:cNvPicPr>
          <p:nvPr/>
        </p:nvPicPr>
        <p:blipFill>
          <a:blip r:embed="rId22"/>
          <a:stretch>
            <a:fillRect/>
          </a:stretch>
        </p:blipFill>
        <p:spPr>
          <a:xfrm>
            <a:off x="2688336" y="5413248"/>
            <a:ext cx="274320" cy="274320"/>
          </a:xfrm>
          <a:prstGeom prst="rect">
            <a:avLst/>
          </a:prstGeom>
        </p:spPr>
      </p:pic>
      <p:pic>
        <p:nvPicPr>
          <p:cNvPr id="32" name="Picture 31" descr="bracket4_orange.png"/>
          <p:cNvPicPr>
            <a:picLocks noChangeAspect="1"/>
          </p:cNvPicPr>
          <p:nvPr/>
        </p:nvPicPr>
        <p:blipFill>
          <a:blip r:embed="rId23"/>
          <a:stretch>
            <a:fillRect/>
          </a:stretch>
        </p:blipFill>
        <p:spPr>
          <a:xfrm>
            <a:off x="1463040" y="5943600"/>
            <a:ext cx="786384" cy="548640"/>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TotalTime>
  <Words>0</Words>
  <Application>Microsoft Macintosh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Manager/>
  <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keywords/>
  <dc:description>generated using python-pptx</dc:description>
  <cp:lastModifiedBy>Steve Canny</cp:lastModifiedBy>
  <cp:revision>1</cp:revision>
  <dcterms:created xsi:type="dcterms:W3CDTF">2013-01-27T09:14:16Z</dcterms:created>
  <dcterms:modified xsi:type="dcterms:W3CDTF">2013-01-27T09:15:58Z</dcterms:modified>
  <cp:category/>
</cp:coreProperties>
</file>