
<file path=[Content_Types].xml><?xml version="1.0" encoding="utf-8"?>
<Types xmlns="http://schemas.openxmlformats.org/package/2006/content-types">
  <Default Extension="bin" ContentType="application/vnd.openxmlformats-officedocument.presentationml.printerSettings"/>
  <Default Extension="jpeg" ContentType="image/jpe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thumbnail" Target="docProps/thumbnail.jpeg"/><Relationship Id="rId3" Type="http://schemas.openxmlformats.org/package/2006/relationships/metadata/core-properties" Target="docProps/core.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7"/>
    <p:sldId id="257" r:id="rId9"/>
    <p:sldId id="258" r:id="rId10"/>
    <p:sldId id="259" r:id="rId11"/>
    <p:sldId id="260" r:id="rId12"/>
    <p:sldId id="261" r:id="rId13"/>
    <p:sldId id="262" r:id="rId14"/>
    <p:sldId id="263" r:id="rId15"/>
    <p:sldId id="264" r:id="rId16"/>
    <p:sldId id="265" r:id="rId17"/>
    <p:sldId id="266" r:id="rId18"/>
    <p:sldId id="267" r:id="rId19"/>
    <p:sldId id="268" r:id="rId20"/>
    <p:sldId id="269" r:id="rId21"/>
    <p:sldId id="270" r:id="rId22"/>
    <p:sldId id="271" r:id="rId23"/>
    <p:sldId id="272" r:id="rId24"/>
    <p:sldId id="273" r:id="rId25"/>
    <p:sldId id="274" r:id="rId26"/>
    <p:sldId id="275" r:id="rId27"/>
    <p:sldId id="276" r:id="rId28"/>
    <p:sldId id="277" r:id="rId29"/>
    <p:sldId id="278" r:id="rId30"/>
  </p:sldIdLst>
  <p:sldSz cx="12191695"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varScale="1">
        <p:scale>
          <a:sx n="124" d="100"/>
          <a:sy n="124" d="100"/>
        </p:scale>
        <p:origin x="-1512" y="-11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printerSettings" Target="printerSettings/printerSettings1.bin"/><Relationship Id="rId3" Type="http://schemas.openxmlformats.org/officeDocument/2006/relationships/presProps" Target="presProps.xml"/><Relationship Id="rId4" Type="http://schemas.openxmlformats.org/officeDocument/2006/relationships/viewProps" Target="viewProps.xml"/><Relationship Id="rId5" Type="http://schemas.openxmlformats.org/officeDocument/2006/relationships/theme" Target="theme/theme1.xml"/><Relationship Id="rId6" Type="http://schemas.openxmlformats.org/officeDocument/2006/relationships/tableStyles" Target="tableStyles.xml"/><Relationship Id="rId7" Type="http://schemas.openxmlformats.org/officeDocument/2006/relationships/slide" Target="slides/slide1.xml"/><Relationship Id="rId8" Type="http://schemas.openxmlformats.org/officeDocument/2006/relationships/notesMaster" Target="notesMasters/notesMaster1.xml"/><Relationship Id="rId9" Type="http://schemas.openxmlformats.org/officeDocument/2006/relationships/slide" Target="slides/slide2.xml"/><Relationship Id="rId10" Type="http://schemas.openxmlformats.org/officeDocument/2006/relationships/slide" Target="slides/slide3.xml"/><Relationship Id="rId11" Type="http://schemas.openxmlformats.org/officeDocument/2006/relationships/slide" Target="slides/slide4.xml"/><Relationship Id="rId12" Type="http://schemas.openxmlformats.org/officeDocument/2006/relationships/slide" Target="slides/slide5.xml"/><Relationship Id="rId13" Type="http://schemas.openxmlformats.org/officeDocument/2006/relationships/slide" Target="slides/slide6.xml"/><Relationship Id="rId14" Type="http://schemas.openxmlformats.org/officeDocument/2006/relationships/slide" Target="slides/slide7.xml"/><Relationship Id="rId15" Type="http://schemas.openxmlformats.org/officeDocument/2006/relationships/slide" Target="slides/slide8.xml"/><Relationship Id="rId16" Type="http://schemas.openxmlformats.org/officeDocument/2006/relationships/slide" Target="slides/slide9.xml"/><Relationship Id="rId17" Type="http://schemas.openxmlformats.org/officeDocument/2006/relationships/slide" Target="slides/slide10.xml"/><Relationship Id="rId18" Type="http://schemas.openxmlformats.org/officeDocument/2006/relationships/slide" Target="slides/slide11.xml"/><Relationship Id="rId19" Type="http://schemas.openxmlformats.org/officeDocument/2006/relationships/slide" Target="slides/slide12.xml"/><Relationship Id="rId20" Type="http://schemas.openxmlformats.org/officeDocument/2006/relationships/slide" Target="slides/slide13.xml"/><Relationship Id="rId21" Type="http://schemas.openxmlformats.org/officeDocument/2006/relationships/slide" Target="slides/slide14.xml"/><Relationship Id="rId22" Type="http://schemas.openxmlformats.org/officeDocument/2006/relationships/slide" Target="slides/slide15.xml"/><Relationship Id="rId23" Type="http://schemas.openxmlformats.org/officeDocument/2006/relationships/slide" Target="slides/slide16.xml"/><Relationship Id="rId24" Type="http://schemas.openxmlformats.org/officeDocument/2006/relationships/slide" Target="slides/slide17.xml"/><Relationship Id="rId25" Type="http://schemas.openxmlformats.org/officeDocument/2006/relationships/slide" Target="slides/slide18.xml"/><Relationship Id="rId26" Type="http://schemas.openxmlformats.org/officeDocument/2006/relationships/slide" Target="slides/slide19.xml"/><Relationship Id="rId27" Type="http://schemas.openxmlformats.org/officeDocument/2006/relationships/slide" Target="slides/slide20.xml"/><Relationship Id="rId28" Type="http://schemas.openxmlformats.org/officeDocument/2006/relationships/slide" Target="slides/slide21.xml"/><Relationship Id="rId29" Type="http://schemas.openxmlformats.org/officeDocument/2006/relationships/slide" Target="slides/slide22.xml"/><Relationship Id="rId30" Type="http://schemas.openxmlformats.org/officeDocument/2006/relationships/slide" Target="slides/slide2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p="http://schemas.openxmlformats.org/presentationml/2006/main" xmlns:r="http://schemas.openxmlformats.org/officeDocument/2006/relationships">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F89C1C7-3DCD-1040-A9CF-14679D8B5DDD}" type="datetimeFigureOut">
              <a:rPr lang="en-US" smtClean="0"/>
              <a:t>10/17/16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B5E49A5-4136-284D-997B-48E1D791AD67}" type="slidenum">
              <a:rPr lang="en-US" smtClean="0"/>
              <a:t>‹#›</a:t>
            </a:fld>
            <a:endParaRPr lang="en-US"/>
          </a:p>
        </p:txBody>
      </p:sp>
    </p:spTree>
    <p:extLst>
      <p:ext uri="{BB962C8B-B14F-4D97-AF65-F5344CB8AC3E}">
        <p14:creationId xmlns:p14="http://schemas.microsoft.com/office/powerpoint/2010/main" val="2623252185"/>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For the teacher, not to be displayed to students.</a:t>
            </a:r>
          </a:p>
        </p:txBody>
      </p:sp>
      <p:sp>
        <p:nvSpPr>
          <p:cNvPr id="4" name="Slide Number Placeholder 3"/>
          <p:cNvSpPr>
            <a:spLocks noGrp="1"/>
          </p:cNvSpPr>
          <p:nvPr>
            <p:ph type="sldNum" idx="5" sz="quarter"/>
          </p:nvPr>
        </p:nvSpPr>
        <p:spPr/>
      </p:sp>
    </p:spTree>
  </p:cSld>
  <p:clrMapOvr>
    <a:masterClrMapping/>
  </p:clrMapOvr>
</p:notes>
</file>

<file path=ppt/notesSlides/notesSlide10.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Structured Conversations:</a:t>
            </a:r>
          </a:p>
          <a:p/>
          <a:p>
            <a:r>
              <a:t>This activity is called QSSSA and is described in more detail in Teaching Science to English Learners by Stephen Fleenor and Tina Beene (p.29)</a:t>
            </a:r>
            <a:br/>
          </a:p>
          <a:p>
            <a:r>
              <a:t>Script:</a:t>
            </a:r>
          </a:p>
          <a:p>
            <a:r>
              <a:t>•   Class, let’s pronounce this word out loud: (read vocabulary word out loud slowly).</a:t>
            </a:r>
          </a:p>
          <a:p>
            <a:r>
              <a:t>•   Can everybody _______ (signal). Think about this question. When you are ready to finish this sentence, _______(stem), show me by _______ (undo the signal).</a:t>
            </a:r>
          </a:p>
          <a:p>
            <a:r>
              <a:t>•   You are going to share with _______ (signal) The person in your group that will go first is _______ (share).</a:t>
            </a:r>
          </a:p>
          <a:p>
            <a:r>
              <a:t>•   I’m going to _______ (assess). It’s okay if you say what you said or what your partner said, as long as you use ________ (vocabulary word) in a complete sentence. I recommend you use the sentence stem, ________ (stem).</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11.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Structured Conversations:</a:t>
            </a:r>
          </a:p>
          <a:p/>
          <a:p>
            <a:r>
              <a:t>Delete or hide this slide if the relational question does not refer to two vocabulary words which each have a visual.</a:t>
            </a:r>
          </a:p>
          <a:p/>
          <a:p>
            <a:r>
              <a:t>This activity is called QSSSA and is described in more detail in Teaching Science to English Learners by Stephen Fleenor and Tina Beene (p.29)</a:t>
            </a:r>
            <a:br/>
          </a:p>
          <a:p>
            <a:r>
              <a:t>Script:</a:t>
            </a:r>
          </a:p>
          <a:p>
            <a:r>
              <a:t>•   Can everybody _______ (signal). Think about this question. When you are ready to finish this sentence, _______(stem), show me by _______ (undo the signal).</a:t>
            </a:r>
          </a:p>
          <a:p>
            <a:r>
              <a:t>•   You are going to share with _______ (signal) The person in your group that will go first is _______ (share).</a:t>
            </a:r>
          </a:p>
          <a:p>
            <a:r>
              <a:t>•   I’m going to _______ (assess). It’s okay if you say what you said or what your partner said, as long as you use ________ (vocabulary word) in a complete sentence. I recommend you use the sentence stem, ________ (stem).</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12.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Structured Conversations:</a:t>
            </a:r>
          </a:p>
          <a:p/>
          <a:p>
            <a:r>
              <a:t>Delete or hide this slide if the relational question refers to two vocabulary words which each have a visual.</a:t>
            </a:r>
          </a:p>
          <a:p/>
          <a:p>
            <a:r>
              <a:t>This activity is called QSSSA and is described in more detail in Teaching Science to English Learners by Stephen Fleenor and Tina Beene (p.29)</a:t>
            </a:r>
            <a:br/>
          </a:p>
          <a:p>
            <a:r>
              <a:t>Script:</a:t>
            </a:r>
          </a:p>
          <a:p>
            <a:r>
              <a:t>•   Can everybody _______ (signal). Think about this question. When you are ready to finish this sentence, _______(stem), show me by _______ (undo the signal).</a:t>
            </a:r>
          </a:p>
          <a:p>
            <a:r>
              <a:t>•   You are going to share with _______ (signal) The person in your group that will go first is _______ (share).</a:t>
            </a:r>
          </a:p>
          <a:p>
            <a:r>
              <a:t>•   I’m going to _______ (assess). It’s okay if you say what you said or what your partner said, as long as you use ________ (vocabulary word) in a complete sentence. I recommend you use the sentence stem, ________ (stem).</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13.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Structured Conversations:</a:t>
            </a:r>
          </a:p>
          <a:p/>
          <a:p>
            <a:r>
              <a:t>This activity is called QSSSA and is described in more detail in Teaching Science to English Learners by Stephen Fleenor and Tina Beene (p.29)</a:t>
            </a:r>
            <a:br/>
          </a:p>
          <a:p>
            <a:r>
              <a:t>Script:</a:t>
            </a:r>
          </a:p>
          <a:p>
            <a:r>
              <a:t>•   Class, let’s pronounce this word out loud: (read vocabulary word out loud slowly).</a:t>
            </a:r>
          </a:p>
          <a:p>
            <a:r>
              <a:t>•   Can everybody _______ (signal). Think about this question. When you are ready to finish this sentence, _______(stem), show me by _______ (undo the signal).</a:t>
            </a:r>
          </a:p>
          <a:p>
            <a:r>
              <a:t>•   You are going to share with _______ (signal) The person in your group that will go first is _______ (share).</a:t>
            </a:r>
          </a:p>
          <a:p>
            <a:r>
              <a:t>•   I’m going to _______ (assess). It’s okay if you say what you said or what your partner said, as long as you use ________ (vocabulary word) in a complete sentence. I recommend you use the sentence stem, ________ (stem).</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14.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Structured Conversations:</a:t>
            </a:r>
          </a:p>
          <a:p/>
          <a:p>
            <a:r>
              <a:t>Recommended: use this or the final extension activity (writing a paragraph) as a closure or exit ticket. Have students discuss their answers in groups, then write their answers.</a:t>
            </a:r>
          </a:p>
          <a:p/>
          <a:p>
            <a:r>
              <a:t>This activity is called QSSSA and is described in more detail in Teaching Science to English Learners by Stephen Fleenor and Tina Beene (p.29)</a:t>
            </a:r>
            <a:br/>
          </a:p>
          <a:p>
            <a:r>
              <a:t>Script:</a:t>
            </a:r>
          </a:p>
          <a:p>
            <a:r>
              <a:t>•   Can everybody _______ (signal). Think about this question. When you are ready to finish this sentence, _______(stem), show me by _______ (undo the signal).</a:t>
            </a:r>
          </a:p>
          <a:p>
            <a:r>
              <a:t>•   You are going to share with _______ (signal) The person in your group that will go first is _______ (share).</a:t>
            </a:r>
          </a:p>
          <a:p>
            <a:r>
              <a:t>•   I’m going to _______ (assess). It’s okay if you say what you said or what your partner said, as long as you use ________ (vocabulary word) in a complete sentence. I recommend you use the sentence stem, ________ (stem).</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15.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For the teacher, not to be displayed to students.</a:t>
            </a:r>
          </a:p>
        </p:txBody>
      </p:sp>
      <p:sp>
        <p:nvSpPr>
          <p:cNvPr id="4" name="Slide Number Placeholder 3"/>
          <p:cNvSpPr>
            <a:spLocks noGrp="1"/>
          </p:cNvSpPr>
          <p:nvPr>
            <p:ph type="sldNum" idx="5" sz="quarter"/>
          </p:nvPr>
        </p:nvSpPr>
        <p:spPr/>
      </p:sp>
    </p:spTree>
  </p:cSld>
  <p:clrMapOvr>
    <a:masterClrMapping/>
  </p:clrMapOvr>
</p:notes>
</file>

<file path=ppt/notesSlides/notesSlide16.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this activity is done as a warm-up before being introduced to the word, or as a review at the end of the lesson. This activity can be done independently or in groups.</a:t>
            </a:r>
          </a:p>
          <a:p/>
          <a:p>
            <a:r>
              <a:t>This activity is called Complete the Pictured and is described in more detail in Teaching Science to English Learners by Stephen Fleenor and Tina Beene (p.30)</a:t>
            </a:r>
          </a:p>
        </p:txBody>
      </p:sp>
      <p:sp>
        <p:nvSpPr>
          <p:cNvPr id="4" name="Slide Number Placeholder 3"/>
          <p:cNvSpPr>
            <a:spLocks noGrp="1"/>
          </p:cNvSpPr>
          <p:nvPr>
            <p:ph type="sldNum" idx="5" sz="quarter"/>
          </p:nvPr>
        </p:nvSpPr>
        <p:spPr/>
      </p:sp>
    </p:spTree>
  </p:cSld>
  <p:clrMapOvr>
    <a:masterClrMapping/>
  </p:clrMapOvr>
</p:notes>
</file>

<file path=ppt/notesSlides/notesSlide17.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this activity is done as a prediction warm-up before being introduced to the word, or as a review at the end of the lesson. This activity can be done independently or in groups.</a:t>
            </a:r>
          </a:p>
          <a:p/>
          <a:p>
            <a:r>
              <a:t>This activity is called Complete the Pictured and is described in more detail in Teaching Science to English Learners by Stephen Fleenor and Tina Beene (p.30)</a:t>
            </a:r>
          </a:p>
        </p:txBody>
      </p:sp>
      <p:sp>
        <p:nvSpPr>
          <p:cNvPr id="4" name="Slide Number Placeholder 3"/>
          <p:cNvSpPr>
            <a:spLocks noGrp="1"/>
          </p:cNvSpPr>
          <p:nvPr>
            <p:ph type="sldNum" idx="5" sz="quarter"/>
          </p:nvPr>
        </p:nvSpPr>
        <p:spPr/>
      </p:sp>
    </p:spTree>
  </p:cSld>
  <p:clrMapOvr>
    <a:masterClrMapping/>
  </p:clrMapOvr>
</p:notes>
</file>

<file path=ppt/notesSlides/notesSlide18.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this activity is done in groups, and that students are encouraged to pick any one of the three sentence stems.</a:t>
            </a:r>
          </a:p>
          <a:p/>
          <a:p>
            <a:r>
              <a:t>This activity is called Questioning Conversation and is described in more detail in Teaching Science to English Learners by Stephen Fleenor and Tina Beene (p.31)</a:t>
            </a:r>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19.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this activity is done in groups, and that students are encouraged to pick any one of the sentence stems, regardless of what they previously chose. Note: if short on time, this second part of the activity can be skipped.</a:t>
            </a:r>
          </a:p>
          <a:p/>
          <a:p>
            <a:r>
              <a:t>This activity is called Questioning Conversation and is described in more detail in Teaching Science to English Learners by Stephen Fleenor and Tina Beene (p.31)</a:t>
            </a:r>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2.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For the teacher, not to be displayed to students.</a:t>
            </a:r>
          </a:p>
        </p:txBody>
      </p:sp>
      <p:sp>
        <p:nvSpPr>
          <p:cNvPr id="4" name="Slide Number Placeholder 3"/>
          <p:cNvSpPr>
            <a:spLocks noGrp="1"/>
          </p:cNvSpPr>
          <p:nvPr>
            <p:ph type="sldNum" idx="5" sz="quarter"/>
          </p:nvPr>
        </p:nvSpPr>
        <p:spPr/>
      </p:sp>
    </p:spTree>
  </p:cSld>
  <p:clrMapOvr>
    <a:masterClrMapping/>
  </p:clrMapOvr>
</p:notes>
</file>

<file path=ppt/notesSlides/notesSlide20.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For example, if the central word is “atom”, a student might:</a:t>
            </a:r>
          </a:p>
          <a:p>
            <a:r>
              <a:t>•   Make a connection to “proton” and write “atoms contain protons” next to the connecting line.</a:t>
            </a:r>
          </a:p>
          <a:p>
            <a:r>
              <a:t>•   Make a connection to “molecule” and write “atoms make up molecules” next to the connecting line.</a:t>
            </a:r>
          </a:p>
          <a:p>
            <a:r>
              <a:t>•   Make a connection to “matter” and write “atoms are the smallest units of matter” next to the connecting line.</a:t>
            </a:r>
          </a:p>
          <a:p>
            <a:r>
              <a:t>•   Make a connection to “nucleus” and write “the center of an atom is the nucleus” next to the connecting line.</a:t>
            </a:r>
          </a:p>
          <a:p/>
          <a:p>
            <a:r>
              <a:t>Alternatively, students can create a Vocab Connection Web (Teaching Science to English Learners by Fleenor and Beene, 2019, p.53) in which any connection can be made between any two words – there does not have a to a “central” word.</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a:p/>
          <a:p>
            <a:r>
              <a:t>Writing:</a:t>
            </a:r>
          </a:p>
          <a:p>
            <a:r>
              <a:t>5(G) narrate, describe, and explain with increasing specificity and detail to fulfill content area writing needs as more English is acquired.</a:t>
            </a:r>
          </a:p>
          <a:p>
            <a:r>
              <a:t>5(F) write using a variety of grade-appropriate sentence lengths, patterns, and connecting words to combine phrases, clauses, and sentences in increasingly accurate ways as more English is acquired; and</a:t>
            </a:r>
          </a:p>
          <a:p>
            <a:r>
              <a:t>5(G) narrate, describe, and explain with increasing specificity and detail to fulfill content area writing needs as more English is acquired.</a:t>
            </a:r>
          </a:p>
        </p:txBody>
      </p:sp>
      <p:sp>
        <p:nvSpPr>
          <p:cNvPr id="4" name="Slide Number Placeholder 3"/>
          <p:cNvSpPr>
            <a:spLocks noGrp="1"/>
          </p:cNvSpPr>
          <p:nvPr>
            <p:ph type="sldNum" idx="5" sz="quarter"/>
          </p:nvPr>
        </p:nvSpPr>
        <p:spPr/>
      </p:sp>
    </p:spTree>
  </p:cSld>
  <p:clrMapOvr>
    <a:masterClrMapping/>
  </p:clrMapOvr>
</p:notes>
</file>

<file path=ppt/notesSlides/notesSlide21.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When students are finished, it is recommended that they share their paragraphs with a partner or group, with time afterwards to make any edits to their paragraphs.</a:t>
            </a:r>
          </a:p>
          <a:p/>
          <a:p>
            <a:br/>
            <a:r>
              <a:t>ELPS</a:t>
            </a:r>
            <a:br/>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a:p/>
          <a:p>
            <a:r>
              <a:t>Writing:</a:t>
            </a:r>
          </a:p>
          <a:p>
            <a:r>
              <a:t>5(B) write using newly acquired basic vocabulary and content-based grade-level vocabulary;</a:t>
            </a:r>
          </a:p>
          <a:p>
            <a:r>
              <a:t>5(F) write using a variety of grade-appropriate sentence lengths, patterns, and connecting words to combine phrases, clauses, and sentences in increasingly accurate ways as more English is acquired; and</a:t>
            </a:r>
          </a:p>
          <a:p>
            <a:r>
              <a:t>5(G) narrate, describe, and explain with increasing specificity and detail to fulfill content area writing needs as more English is acquired.</a:t>
            </a:r>
          </a:p>
        </p:txBody>
      </p:sp>
      <p:sp>
        <p:nvSpPr>
          <p:cNvPr id="4" name="Slide Number Placeholder 3"/>
          <p:cNvSpPr>
            <a:spLocks noGrp="1"/>
          </p:cNvSpPr>
          <p:nvPr>
            <p:ph type="sldNum" idx="5" sz="quarter"/>
          </p:nvPr>
        </p:nvSpPr>
        <p:spPr/>
      </p:sp>
    </p:spTree>
  </p:cSld>
  <p:clrMapOvr>
    <a:masterClrMapping/>
  </p:clrMapOvr>
</p:notes>
</file>

<file path=ppt/notesSlides/notesSlide22.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When students are finished, it is recommended that they share their paragraphs with a partner or group, with time afterwards to make any edits to their paragraphs.</a:t>
            </a:r>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a:p/>
          <a:p>
            <a:r>
              <a:t>Writing:</a:t>
            </a:r>
          </a:p>
          <a:p>
            <a:r>
              <a:t>5(G) narrate, describe, and explain with increasing specificity and detail to fulfill content area writing needs as more English is acquired.</a:t>
            </a:r>
          </a:p>
          <a:p>
            <a:r>
              <a:t>5(F) write using a variety of grade-appropriate sentence lengths, patterns, and connecting words to combine phrases, clauses, and sentences in increasingly accurate ways as more English is acquired; and</a:t>
            </a:r>
          </a:p>
          <a:p>
            <a:r>
              <a:t>5(G) narrate, describe, and explain with increasing specificity and detail to fulfill content area writing needs as more English is acquired.</a:t>
            </a:r>
          </a:p>
        </p:txBody>
      </p:sp>
      <p:sp>
        <p:nvSpPr>
          <p:cNvPr id="4" name="Slide Number Placeholder 3"/>
          <p:cNvSpPr>
            <a:spLocks noGrp="1"/>
          </p:cNvSpPr>
          <p:nvPr>
            <p:ph type="sldNum" idx="5" sz="quarter"/>
          </p:nvPr>
        </p:nvSpPr>
        <p:spPr/>
      </p:sp>
    </p:spTree>
  </p:cSld>
  <p:clrMapOvr>
    <a:masterClrMapping/>
  </p:clrMapOvr>
</p:notes>
</file>

<file path=ppt/notesSlides/notesSlide23.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When students are finished, it is recommended that they share their paragraphs with a partner or group, with time afterwards to make any edits to their paragraphs.</a:t>
            </a:r>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a:p/>
          <a:p>
            <a:r>
              <a:t>Writing:</a:t>
            </a:r>
          </a:p>
          <a:p>
            <a:r>
              <a:t>5(G) narrate, describe, and explain with increasing specificity and detail to fulfill content area writing needs as more English is acquired.</a:t>
            </a:r>
          </a:p>
          <a:p>
            <a:r>
              <a:t>5(F) write using a variety of grade-appropriate sentence lengths, patterns, and connecting words to combine phrases, clauses, and sentences in increasingly accurate ways as more English is acquired; and</a:t>
            </a:r>
          </a:p>
          <a:p>
            <a:r>
              <a:t>5(G) narrate, describe, and explain with increasing specificity and detail to fulfill content area writing needs as more English is acquired.</a:t>
            </a:r>
          </a:p>
        </p:txBody>
      </p:sp>
      <p:sp>
        <p:nvSpPr>
          <p:cNvPr id="4" name="Slide Number Placeholder 3"/>
          <p:cNvSpPr>
            <a:spLocks noGrp="1"/>
          </p:cNvSpPr>
          <p:nvPr>
            <p:ph type="sldNum" idx="5" sz="quarter"/>
          </p:nvPr>
        </p:nvSpPr>
        <p:spPr/>
      </p:sp>
    </p:spTree>
  </p:cSld>
  <p:clrMapOvr>
    <a:masterClrMapping/>
  </p:clrMapOvr>
</p:notes>
</file>

<file path=ppt/notesSlides/notesSlide3.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For the teacher, not to be displayed to students.</a:t>
            </a:r>
          </a:p>
          <a:p/>
          <a:p>
            <a:r>
              <a:t>For a modelled example of supporting students to prepare them for randomization, see 7 Steps to a Language-Rich Interactive Classroom by John Seidlitz &amp; Bill Perryman (p.17-18).</a:t>
            </a:r>
          </a:p>
        </p:txBody>
      </p:sp>
      <p:sp>
        <p:nvSpPr>
          <p:cNvPr id="4" name="Slide Number Placeholder 3"/>
          <p:cNvSpPr>
            <a:spLocks noGrp="1"/>
          </p:cNvSpPr>
          <p:nvPr>
            <p:ph type="sldNum" idx="5" sz="quarter"/>
          </p:nvPr>
        </p:nvSpPr>
        <p:spPr/>
      </p:sp>
    </p:spTree>
  </p:cSld>
  <p:clrMapOvr>
    <a:masterClrMapping/>
  </p:clrMapOvr>
</p:notes>
</file>

<file path=ppt/notesSlides/notesSlide4.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This can be done independently, with a partner, or students can create individual lists and then share with a partner.</a:t>
            </a:r>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a:p/>
          <a:p>
            <a:r>
              <a:t>Writing:</a:t>
            </a:r>
          </a:p>
          <a:p>
            <a:r>
              <a:t>5(G) narrate, describe, and explain with increasing specificity and detail to fulfill content area writing needs as more English is acquired.</a:t>
            </a:r>
          </a:p>
          <a:p>
            <a:r>
              <a:t>5(F) write using a variety of grade-appropriate sentence lengths, patterns, and connecting words to combine phrases, clauses, and sentences in increasingly accurate ways as more English is acquired; and</a:t>
            </a:r>
          </a:p>
          <a:p>
            <a:r>
              <a:t>5(G) narrate, describe, and explain with increasing specificity and detail to fulfill content area writing needs as more English is acquired.</a:t>
            </a:r>
          </a:p>
        </p:txBody>
      </p:sp>
      <p:sp>
        <p:nvSpPr>
          <p:cNvPr id="4" name="Slide Number Placeholder 3"/>
          <p:cNvSpPr>
            <a:spLocks noGrp="1"/>
          </p:cNvSpPr>
          <p:nvPr>
            <p:ph type="sldNum" idx="5" sz="quarter"/>
          </p:nvPr>
        </p:nvSpPr>
        <p:spPr/>
      </p:sp>
    </p:spTree>
  </p:cSld>
  <p:clrMapOvr>
    <a:masterClrMapping/>
  </p:clrMapOvr>
</p:notes>
</file>

<file path=ppt/notesSlides/notesSlide5.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the language objective is writing (for Grades 2-12) with speaking occurring during structured conversations throughout the lesson.</a:t>
            </a:r>
          </a:p>
          <a:p/>
          <a:p/>
          <a:p>
            <a:pPr/>
            <a:r>
              <a:t>The content objective can be edited to use the specific verbiage of the learning standard.
</a:t>
            </a:r>
            <a:r>
              <a:t>Note: these objectives are simplified for easier implementation. For more information about content and language objectives, see 7 Steps to a Language-Rich Interactive Classroom by John Seidlitz &amp; Bill Perryman (p.118-123).</a:t>
            </a:r>
          </a:p>
        </p:txBody>
      </p:sp>
      <p:sp>
        <p:nvSpPr>
          <p:cNvPr id="4" name="Slide Number Placeholder 3"/>
          <p:cNvSpPr>
            <a:spLocks noGrp="1"/>
          </p:cNvSpPr>
          <p:nvPr>
            <p:ph type="sldNum" idx="5" sz="quarter"/>
          </p:nvPr>
        </p:nvSpPr>
        <p:spPr/>
      </p:sp>
    </p:spTree>
  </p:cSld>
  <p:clrMapOvr>
    <a:masterClrMapping/>
  </p:clrMapOvr>
</p:notes>
</file>

<file path=ppt/notesSlides/notesSlide6.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Introductory Structured Conversation:</a:t>
            </a:r>
          </a:p>
          <a:p/>
          <a:p>
            <a:r>
              <a:t>This activity is called Gearing Up for the Guiding Question and is described in more detail in Teaching Science to English Learners by Stephen Fleenor and Tina Beene (p.24-25).</a:t>
            </a:r>
          </a:p>
          <a:p>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7.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Print this slide out and display it on your word wall, or use this image to as a simplified scaffold in structured conversations.</a:t>
            </a:r>
          </a:p>
        </p:txBody>
      </p:sp>
      <p:sp>
        <p:nvSpPr>
          <p:cNvPr id="4" name="Slide Number Placeholder 3"/>
          <p:cNvSpPr>
            <a:spLocks noGrp="1"/>
          </p:cNvSpPr>
          <p:nvPr>
            <p:ph type="sldNum" idx="5" sz="quarter"/>
          </p:nvPr>
        </p:nvSpPr>
        <p:spPr/>
      </p:sp>
    </p:spTree>
  </p:cSld>
  <p:clrMapOvr>
    <a:masterClrMapping/>
  </p:clrMapOvr>
</p:notes>
</file>

<file path=ppt/notesSlides/notesSlide8.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Print this slide out and display it on your word wall, or use this image to as a simplified scaffold in structured conversations.</a:t>
            </a:r>
          </a:p>
        </p:txBody>
      </p:sp>
      <p:sp>
        <p:nvSpPr>
          <p:cNvPr id="4" name="Slide Number Placeholder 3"/>
          <p:cNvSpPr>
            <a:spLocks noGrp="1"/>
          </p:cNvSpPr>
          <p:nvPr>
            <p:ph type="sldNum" idx="5" sz="quarter"/>
          </p:nvPr>
        </p:nvSpPr>
        <p:spPr/>
      </p:sp>
    </p:spTree>
  </p:cSld>
  <p:clrMapOvr>
    <a:masterClrMapping/>
  </p:clrMapOvr>
</p:notes>
</file>

<file path=ppt/notesSlides/notesSlide9.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Structured Conversations:</a:t>
            </a:r>
          </a:p>
          <a:p/>
          <a:p>
            <a:r>
              <a:t>This activity is called QSSSA and is described in more detail in Teaching Science to English Learners by Stephen Fleenor and Tina Beene (p.29)</a:t>
            </a:r>
            <a:br/>
          </a:p>
          <a:p>
            <a:r>
              <a:t>Script:</a:t>
            </a:r>
          </a:p>
          <a:p>
            <a:r>
              <a:t>•   Class, let’s pronounce this word out loud: (read vocabulary word out loud slowly).</a:t>
            </a:r>
          </a:p>
          <a:p>
            <a:r>
              <a:t>•   Can everybody _______ (signal). Think about this question. When you are ready to finish this sentence, _______(stem), show me by _______ (undo the signal).</a:t>
            </a:r>
          </a:p>
          <a:p>
            <a:r>
              <a:t>•   You are going to share with _______ (signal) The person in your group that will go first is _______ (share).</a:t>
            </a:r>
          </a:p>
          <a:p>
            <a:r>
              <a:t>•   I’m going to _______ (assess). It’s okay if you say what you said or what your partner said, as long as you use ________ (vocabulary word) in a complete sentence. I recommend you use the sentence stem, ________ (stem).</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5BCAD085-E8A6-8845-BD4E-CB4CCA059FC4}" type="datetimeFigureOut">
              <a:rPr lang="en-US" smtClean="0"/>
              <a:t>1/27/13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316807558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BCAD085-E8A6-8845-BD4E-CB4CCA059FC4}" type="datetimeFigureOut">
              <a:rPr lang="en-US" smtClean="0"/>
              <a:t>1/27/13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291092796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BCAD085-E8A6-8845-BD4E-CB4CCA059FC4}" type="datetimeFigureOut">
              <a:rPr lang="en-US" smtClean="0"/>
              <a:t>1/27/13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36122237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BCAD085-E8A6-8845-BD4E-CB4CCA059FC4}" type="datetimeFigureOut">
              <a:rPr lang="en-US" smtClean="0"/>
              <a:t>1/27/13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26143142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BCAD085-E8A6-8845-BD4E-CB4CCA059FC4}" type="datetimeFigureOut">
              <a:rPr lang="en-US" smtClean="0"/>
              <a:t>1/27/13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9606483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5BCAD085-E8A6-8845-BD4E-CB4CCA059FC4}" type="datetimeFigureOut">
              <a:rPr lang="en-US" smtClean="0"/>
              <a:t>1/27/13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27822449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5BCAD085-E8A6-8845-BD4E-CB4CCA059FC4}" type="datetimeFigureOut">
              <a:rPr lang="en-US" smtClean="0"/>
              <a:t>1/27/13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9901587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BCAD085-E8A6-8845-BD4E-CB4CCA059FC4}" type="datetimeFigureOut">
              <a:rPr lang="en-US" smtClean="0"/>
              <a:t>1/27/13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72702771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BCAD085-E8A6-8845-BD4E-CB4CCA059FC4}" type="datetimeFigureOut">
              <a:rPr lang="en-US" smtClean="0"/>
              <a:t>1/27/13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12129998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BCAD085-E8A6-8845-BD4E-CB4CCA059FC4}" type="datetimeFigureOut">
              <a:rPr lang="en-US" smtClean="0"/>
              <a:t>1/27/13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18407265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BCAD085-E8A6-8845-BD4E-CB4CCA059FC4}" type="datetimeFigureOut">
              <a:rPr lang="en-US" smtClean="0"/>
              <a:t>1/27/13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3889236939"/>
      </p:ext>
    </p:extLst>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 Id="rId11" Type="http://schemas.openxmlformats.org/officeDocument/2006/relationships/slideLayout" Target="../slideLayouts/slideLayout11.xml"/><Relationship Id="rId1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BCAD085-E8A6-8845-BD4E-CB4CCA059FC4}" type="datetimeFigureOut">
              <a:rPr lang="en-US" smtClean="0"/>
              <a:t>1/27/13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1FF6DA9-008F-8B48-92A6-B652298478BF}" type="slidenum">
              <a:rPr lang="en-US" smtClean="0"/>
              <a:t>‹#›</a:t>
            </a:fld>
            <a:endParaRPr lang="en-US"/>
          </a:p>
        </p:txBody>
      </p:sp>
    </p:spTree>
    <p:extLst>
      <p:ext uri="{BB962C8B-B14F-4D97-AF65-F5344CB8AC3E}">
        <p14:creationId xmlns:p14="http://schemas.microsoft.com/office/powerpoint/2010/main" val="220997751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png"/><Relationship Id="rId3" Type="http://schemas.openxmlformats.org/officeDocument/2006/relationships/image" Target="../media/image2.png"/><Relationship Id="rId4" Type="http://schemas.openxmlformats.org/officeDocument/2006/relationships/notesSlide" Target="../notesSlides/notesSlide1.xml"/><Relationship Id="rId5" Type="http://schemas.openxmlformats.org/officeDocument/2006/relationships/image" Target="../media/image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image" Target="../media/image42.png"/><Relationship Id="rId5" Type="http://schemas.openxmlformats.org/officeDocument/2006/relationships/image" Target="../media/image4.png"/><Relationship Id="rId6" Type="http://schemas.openxmlformats.org/officeDocument/2006/relationships/image" Target="../media/image5.png"/><Relationship Id="rId7" Type="http://schemas.openxmlformats.org/officeDocument/2006/relationships/image" Target="../media/image6.png"/><Relationship Id="rId8" Type="http://schemas.openxmlformats.org/officeDocument/2006/relationships/image" Target="../media/image7.png"/><Relationship Id="rId9" Type="http://schemas.openxmlformats.org/officeDocument/2006/relationships/image" Target="../media/image11.png"/><Relationship Id="rId10" Type="http://schemas.openxmlformats.org/officeDocument/2006/relationships/image" Target="../media/image12.png"/><Relationship Id="rId11" Type="http://schemas.openxmlformats.org/officeDocument/2006/relationships/image" Target="../media/image13.png"/><Relationship Id="rId12" Type="http://schemas.openxmlformats.org/officeDocument/2006/relationships/image" Target="../media/image14.png"/><Relationship Id="rId13" Type="http://schemas.openxmlformats.org/officeDocument/2006/relationships/image" Target="../media/image15.png"/><Relationship Id="rId14" Type="http://schemas.openxmlformats.org/officeDocument/2006/relationships/image" Target="../media/image16.png"/><Relationship Id="rId15" Type="http://schemas.openxmlformats.org/officeDocument/2006/relationships/image" Target="../media/image17.png"/><Relationship Id="rId16" Type="http://schemas.openxmlformats.org/officeDocument/2006/relationships/image" Target="../media/image18.png"/><Relationship Id="rId17" Type="http://schemas.openxmlformats.org/officeDocument/2006/relationships/image" Target="../media/image8.png"/><Relationship Id="rId18" Type="http://schemas.openxmlformats.org/officeDocument/2006/relationships/image" Target="../media/image9.png"/><Relationship Id="rId19" Type="http://schemas.openxmlformats.org/officeDocument/2006/relationships/image" Target="../media/image10.png"/><Relationship Id="rId20" Type="http://schemas.openxmlformats.org/officeDocument/2006/relationships/image" Target="../media/image38.png"/><Relationship Id="rId21" Type="http://schemas.openxmlformats.org/officeDocument/2006/relationships/image" Target="../media/image39.png"/><Relationship Id="rId22" Type="http://schemas.openxmlformats.org/officeDocument/2006/relationships/image" Target="../media/image40.png"/><Relationship Id="rId23" Type="http://schemas.openxmlformats.org/officeDocument/2006/relationships/image" Target="../media/image41.png"/><Relationship Id="rId24"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image" Target="../media/image27.png"/><Relationship Id="rId5" Type="http://schemas.openxmlformats.org/officeDocument/2006/relationships/image" Target="../media/image43.png"/><Relationship Id="rId6" Type="http://schemas.openxmlformats.org/officeDocument/2006/relationships/image" Target="../media/image44.png"/><Relationship Id="rId7" Type="http://schemas.openxmlformats.org/officeDocument/2006/relationships/image" Target="../media/image45.png"/><Relationship Id="rId8" Type="http://schemas.openxmlformats.org/officeDocument/2006/relationships/image" Target="../media/image4.png"/><Relationship Id="rId9" Type="http://schemas.openxmlformats.org/officeDocument/2006/relationships/image" Target="../media/image5.png"/><Relationship Id="rId10" Type="http://schemas.openxmlformats.org/officeDocument/2006/relationships/image" Target="../media/image6.png"/><Relationship Id="rId11" Type="http://schemas.openxmlformats.org/officeDocument/2006/relationships/image" Target="../media/image7.png"/><Relationship Id="rId12" Type="http://schemas.openxmlformats.org/officeDocument/2006/relationships/image" Target="../media/image11.png"/><Relationship Id="rId13" Type="http://schemas.openxmlformats.org/officeDocument/2006/relationships/image" Target="../media/image12.png"/><Relationship Id="rId14" Type="http://schemas.openxmlformats.org/officeDocument/2006/relationships/image" Target="../media/image13.png"/><Relationship Id="rId15" Type="http://schemas.openxmlformats.org/officeDocument/2006/relationships/image" Target="../media/image14.png"/><Relationship Id="rId16" Type="http://schemas.openxmlformats.org/officeDocument/2006/relationships/image" Target="../media/image15.png"/><Relationship Id="rId17" Type="http://schemas.openxmlformats.org/officeDocument/2006/relationships/image" Target="../media/image16.png"/><Relationship Id="rId18" Type="http://schemas.openxmlformats.org/officeDocument/2006/relationships/image" Target="../media/image17.png"/><Relationship Id="rId19" Type="http://schemas.openxmlformats.org/officeDocument/2006/relationships/image" Target="../media/image18.png"/><Relationship Id="rId20" Type="http://schemas.openxmlformats.org/officeDocument/2006/relationships/image" Target="../media/image8.png"/><Relationship Id="rId21" Type="http://schemas.openxmlformats.org/officeDocument/2006/relationships/image" Target="../media/image9.png"/><Relationship Id="rId22" Type="http://schemas.openxmlformats.org/officeDocument/2006/relationships/image" Target="../media/image10.png"/><Relationship Id="rId23" Type="http://schemas.openxmlformats.org/officeDocument/2006/relationships/image" Target="../media/image42.png"/><Relationship Id="rId24" Type="http://schemas.openxmlformats.org/officeDocument/2006/relationships/image" Target="../media/image28.png"/><Relationship Id="rId25"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notesSlide" Target="../notesSlides/notesSlide12.xml"/><Relationship Id="rId5" Type="http://schemas.openxmlformats.org/officeDocument/2006/relationships/image" Target="../media/image28.png"/><Relationship Id="rId6" Type="http://schemas.openxmlformats.org/officeDocument/2006/relationships/image" Target="../media/image4.png"/><Relationship Id="rId7" Type="http://schemas.openxmlformats.org/officeDocument/2006/relationships/image" Target="../media/image5.png"/><Relationship Id="rId8" Type="http://schemas.openxmlformats.org/officeDocument/2006/relationships/image" Target="../media/image6.png"/><Relationship Id="rId9" Type="http://schemas.openxmlformats.org/officeDocument/2006/relationships/image" Target="../media/image7.png"/><Relationship Id="rId10" Type="http://schemas.openxmlformats.org/officeDocument/2006/relationships/image" Target="../media/image11.png"/><Relationship Id="rId11" Type="http://schemas.openxmlformats.org/officeDocument/2006/relationships/image" Target="../media/image12.png"/><Relationship Id="rId12" Type="http://schemas.openxmlformats.org/officeDocument/2006/relationships/image" Target="../media/image13.png"/><Relationship Id="rId13" Type="http://schemas.openxmlformats.org/officeDocument/2006/relationships/image" Target="../media/image14.png"/><Relationship Id="rId14" Type="http://schemas.openxmlformats.org/officeDocument/2006/relationships/image" Target="../media/image15.png"/><Relationship Id="rId15" Type="http://schemas.openxmlformats.org/officeDocument/2006/relationships/image" Target="../media/image16.png"/><Relationship Id="rId16" Type="http://schemas.openxmlformats.org/officeDocument/2006/relationships/image" Target="../media/image17.png"/><Relationship Id="rId17" Type="http://schemas.openxmlformats.org/officeDocument/2006/relationships/image" Target="../media/image18.png"/><Relationship Id="rId18" Type="http://schemas.openxmlformats.org/officeDocument/2006/relationships/image" Target="../media/image8.png"/><Relationship Id="rId19" Type="http://schemas.openxmlformats.org/officeDocument/2006/relationships/image" Target="../media/image9.png"/><Relationship Id="rId20" Type="http://schemas.openxmlformats.org/officeDocument/2006/relationships/image" Target="../media/image10.png"/><Relationship Id="rId21" Type="http://schemas.openxmlformats.org/officeDocument/2006/relationships/image" Target="../media/image27.png"/><Relationship Id="rId22" Type="http://schemas.openxmlformats.org/officeDocument/2006/relationships/image" Target="../media/image43.png"/><Relationship Id="rId23" Type="http://schemas.openxmlformats.org/officeDocument/2006/relationships/image" Target="../media/image44.png"/><Relationship Id="rId24" Type="http://schemas.openxmlformats.org/officeDocument/2006/relationships/image" Target="../media/image45.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image" Target="../media/image46.png"/><Relationship Id="rId5" Type="http://schemas.openxmlformats.org/officeDocument/2006/relationships/image" Target="../media/image4.png"/><Relationship Id="rId6" Type="http://schemas.openxmlformats.org/officeDocument/2006/relationships/image" Target="../media/image5.png"/><Relationship Id="rId7" Type="http://schemas.openxmlformats.org/officeDocument/2006/relationships/image" Target="../media/image6.png"/><Relationship Id="rId8" Type="http://schemas.openxmlformats.org/officeDocument/2006/relationships/image" Target="../media/image7.png"/><Relationship Id="rId9" Type="http://schemas.openxmlformats.org/officeDocument/2006/relationships/image" Target="../media/image11.png"/><Relationship Id="rId10" Type="http://schemas.openxmlformats.org/officeDocument/2006/relationships/image" Target="../media/image12.png"/><Relationship Id="rId11" Type="http://schemas.openxmlformats.org/officeDocument/2006/relationships/image" Target="../media/image13.png"/><Relationship Id="rId12" Type="http://schemas.openxmlformats.org/officeDocument/2006/relationships/image" Target="../media/image14.png"/><Relationship Id="rId13" Type="http://schemas.openxmlformats.org/officeDocument/2006/relationships/image" Target="../media/image15.png"/><Relationship Id="rId14" Type="http://schemas.openxmlformats.org/officeDocument/2006/relationships/image" Target="../media/image16.png"/><Relationship Id="rId15" Type="http://schemas.openxmlformats.org/officeDocument/2006/relationships/image" Target="../media/image17.png"/><Relationship Id="rId16" Type="http://schemas.openxmlformats.org/officeDocument/2006/relationships/image" Target="../media/image18.png"/><Relationship Id="rId17" Type="http://schemas.openxmlformats.org/officeDocument/2006/relationships/image" Target="../media/image8.png"/><Relationship Id="rId18" Type="http://schemas.openxmlformats.org/officeDocument/2006/relationships/image" Target="../media/image9.png"/><Relationship Id="rId19" Type="http://schemas.openxmlformats.org/officeDocument/2006/relationships/image" Target="../media/image10.png"/><Relationship Id="rId20" Type="http://schemas.openxmlformats.org/officeDocument/2006/relationships/image" Target="../media/image38.png"/><Relationship Id="rId21" Type="http://schemas.openxmlformats.org/officeDocument/2006/relationships/image" Target="../media/image39.png"/><Relationship Id="rId22" Type="http://schemas.openxmlformats.org/officeDocument/2006/relationships/image" Target="../media/image40.png"/><Relationship Id="rId23" Type="http://schemas.openxmlformats.org/officeDocument/2006/relationships/image" Target="../media/image41.png"/><Relationship Id="rId24"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notesSlide" Target="../notesSlides/notesSlide14.xml"/><Relationship Id="rId5" Type="http://schemas.openxmlformats.org/officeDocument/2006/relationships/image" Target="../media/image28.png"/><Relationship Id="rId6" Type="http://schemas.openxmlformats.org/officeDocument/2006/relationships/image" Target="../media/image4.png"/><Relationship Id="rId7" Type="http://schemas.openxmlformats.org/officeDocument/2006/relationships/image" Target="../media/image5.png"/><Relationship Id="rId8" Type="http://schemas.openxmlformats.org/officeDocument/2006/relationships/image" Target="../media/image6.png"/><Relationship Id="rId9" Type="http://schemas.openxmlformats.org/officeDocument/2006/relationships/image" Target="../media/image7.png"/><Relationship Id="rId10" Type="http://schemas.openxmlformats.org/officeDocument/2006/relationships/image" Target="../media/image11.png"/><Relationship Id="rId11" Type="http://schemas.openxmlformats.org/officeDocument/2006/relationships/image" Target="../media/image12.png"/><Relationship Id="rId12" Type="http://schemas.openxmlformats.org/officeDocument/2006/relationships/image" Target="../media/image13.png"/><Relationship Id="rId13" Type="http://schemas.openxmlformats.org/officeDocument/2006/relationships/image" Target="../media/image14.png"/><Relationship Id="rId14" Type="http://schemas.openxmlformats.org/officeDocument/2006/relationships/image" Target="../media/image15.png"/><Relationship Id="rId15" Type="http://schemas.openxmlformats.org/officeDocument/2006/relationships/image" Target="../media/image16.png"/><Relationship Id="rId16" Type="http://schemas.openxmlformats.org/officeDocument/2006/relationships/image" Target="../media/image17.png"/><Relationship Id="rId17" Type="http://schemas.openxmlformats.org/officeDocument/2006/relationships/image" Target="../media/image18.png"/><Relationship Id="rId18" Type="http://schemas.openxmlformats.org/officeDocument/2006/relationships/image" Target="../media/image8.png"/><Relationship Id="rId19" Type="http://schemas.openxmlformats.org/officeDocument/2006/relationships/image" Target="../media/image9.png"/><Relationship Id="rId20" Type="http://schemas.openxmlformats.org/officeDocument/2006/relationships/image" Target="../media/image10.png"/><Relationship Id="rId21" Type="http://schemas.openxmlformats.org/officeDocument/2006/relationships/image" Target="../media/image47.png"/><Relationship Id="rId22" Type="http://schemas.openxmlformats.org/officeDocument/2006/relationships/image" Target="../media/image48.png"/><Relationship Id="rId23" Type="http://schemas.openxmlformats.org/officeDocument/2006/relationships/image" Target="../media/image49.png"/><Relationship Id="rId24" Type="http://schemas.openxmlformats.org/officeDocument/2006/relationships/image" Target="../media/image50.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8.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10.png"/><Relationship Id="rId6" Type="http://schemas.openxmlformats.org/officeDocument/2006/relationships/image" Target="../media/image51.png"/><Relationship Id="rId7"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52.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10.png"/><Relationship Id="rId6" Type="http://schemas.openxmlformats.org/officeDocument/2006/relationships/image" Target="../media/image11.png"/><Relationship Id="rId7"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4.png"/><Relationship Id="rId3" Type="http://schemas.openxmlformats.org/officeDocument/2006/relationships/image" Target="../media/image5.png"/><Relationship Id="rId4" Type="http://schemas.openxmlformats.org/officeDocument/2006/relationships/image" Target="../media/image6.png"/><Relationship Id="rId5" Type="http://schemas.openxmlformats.org/officeDocument/2006/relationships/image" Target="../media/image7.png"/><Relationship Id="rId6" Type="http://schemas.openxmlformats.org/officeDocument/2006/relationships/image" Target="../media/image11.png"/><Relationship Id="rId7" Type="http://schemas.openxmlformats.org/officeDocument/2006/relationships/image" Target="../media/image12.png"/><Relationship Id="rId8" Type="http://schemas.openxmlformats.org/officeDocument/2006/relationships/image" Target="../media/image13.png"/><Relationship Id="rId9" Type="http://schemas.openxmlformats.org/officeDocument/2006/relationships/image" Target="../media/image14.png"/><Relationship Id="rId10" Type="http://schemas.openxmlformats.org/officeDocument/2006/relationships/image" Target="../media/image15.png"/><Relationship Id="rId11" Type="http://schemas.openxmlformats.org/officeDocument/2006/relationships/image" Target="../media/image16.png"/><Relationship Id="rId12" Type="http://schemas.openxmlformats.org/officeDocument/2006/relationships/image" Target="../media/image17.png"/><Relationship Id="rId13" Type="http://schemas.openxmlformats.org/officeDocument/2006/relationships/image" Target="../media/image18.png"/><Relationship Id="rId14" Type="http://schemas.openxmlformats.org/officeDocument/2006/relationships/image" Target="../media/image8.png"/><Relationship Id="rId15" Type="http://schemas.openxmlformats.org/officeDocument/2006/relationships/image" Target="../media/image9.png"/><Relationship Id="rId16" Type="http://schemas.openxmlformats.org/officeDocument/2006/relationships/image" Target="../media/image10.png"/><Relationship Id="rId17" Type="http://schemas.openxmlformats.org/officeDocument/2006/relationships/image" Target="../media/image28.png"/><Relationship Id="rId18" Type="http://schemas.openxmlformats.org/officeDocument/2006/relationships/image" Target="../media/image3.png"/><Relationship Id="rId19" Type="http://schemas.openxmlformats.org/officeDocument/2006/relationships/image" Target="../media/image38.png"/><Relationship Id="rId20" Type="http://schemas.openxmlformats.org/officeDocument/2006/relationships/image" Target="../media/image39.png"/><Relationship Id="rId21" Type="http://schemas.openxmlformats.org/officeDocument/2006/relationships/image" Target="../media/image40.png"/><Relationship Id="rId22" Type="http://schemas.openxmlformats.org/officeDocument/2006/relationships/image" Target="../media/image41.png"/><Relationship Id="rId23" Type="http://schemas.openxmlformats.org/officeDocument/2006/relationships/image" Target="../media/image2.png"/><Relationship Id="rId24"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4.png"/><Relationship Id="rId3" Type="http://schemas.openxmlformats.org/officeDocument/2006/relationships/image" Target="../media/image5.png"/><Relationship Id="rId4" Type="http://schemas.openxmlformats.org/officeDocument/2006/relationships/image" Target="../media/image6.png"/><Relationship Id="rId5" Type="http://schemas.openxmlformats.org/officeDocument/2006/relationships/image" Target="../media/image7.png"/><Relationship Id="rId6" Type="http://schemas.openxmlformats.org/officeDocument/2006/relationships/image" Target="../media/image11.png"/><Relationship Id="rId7" Type="http://schemas.openxmlformats.org/officeDocument/2006/relationships/image" Target="../media/image12.png"/><Relationship Id="rId8" Type="http://schemas.openxmlformats.org/officeDocument/2006/relationships/image" Target="../media/image13.png"/><Relationship Id="rId9" Type="http://schemas.openxmlformats.org/officeDocument/2006/relationships/image" Target="../media/image14.png"/><Relationship Id="rId10" Type="http://schemas.openxmlformats.org/officeDocument/2006/relationships/image" Target="../media/image15.png"/><Relationship Id="rId11" Type="http://schemas.openxmlformats.org/officeDocument/2006/relationships/image" Target="../media/image16.png"/><Relationship Id="rId12" Type="http://schemas.openxmlformats.org/officeDocument/2006/relationships/image" Target="../media/image17.png"/><Relationship Id="rId13" Type="http://schemas.openxmlformats.org/officeDocument/2006/relationships/image" Target="../media/image18.png"/><Relationship Id="rId14" Type="http://schemas.openxmlformats.org/officeDocument/2006/relationships/image" Target="../media/image8.png"/><Relationship Id="rId15" Type="http://schemas.openxmlformats.org/officeDocument/2006/relationships/image" Target="../media/image9.png"/><Relationship Id="rId16" Type="http://schemas.openxmlformats.org/officeDocument/2006/relationships/image" Target="../media/image10.png"/><Relationship Id="rId17" Type="http://schemas.openxmlformats.org/officeDocument/2006/relationships/image" Target="../media/image28.png"/><Relationship Id="rId18" Type="http://schemas.openxmlformats.org/officeDocument/2006/relationships/image" Target="../media/image3.png"/><Relationship Id="rId19" Type="http://schemas.openxmlformats.org/officeDocument/2006/relationships/image" Target="../media/image38.png"/><Relationship Id="rId20" Type="http://schemas.openxmlformats.org/officeDocument/2006/relationships/image" Target="../media/image39.png"/><Relationship Id="rId21" Type="http://schemas.openxmlformats.org/officeDocument/2006/relationships/image" Target="../media/image40.png"/><Relationship Id="rId22" Type="http://schemas.openxmlformats.org/officeDocument/2006/relationships/image" Target="../media/image41.png"/><Relationship Id="rId23" Type="http://schemas.openxmlformats.org/officeDocument/2006/relationships/image" Target="../media/image2.png"/><Relationship Id="rId24"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image" Target="../media/image4.png"/><Relationship Id="rId5" Type="http://schemas.openxmlformats.org/officeDocument/2006/relationships/image" Target="../media/image5.png"/><Relationship Id="rId6" Type="http://schemas.openxmlformats.org/officeDocument/2006/relationships/image" Target="../media/image6.png"/><Relationship Id="rId7" Type="http://schemas.openxmlformats.org/officeDocument/2006/relationships/image" Target="../media/image7.png"/><Relationship Id="rId8" Type="http://schemas.openxmlformats.org/officeDocument/2006/relationships/image" Target="../media/image8.png"/><Relationship Id="rId9" Type="http://schemas.openxmlformats.org/officeDocument/2006/relationships/image" Target="../media/image9.png"/><Relationship Id="rId10" Type="http://schemas.openxmlformats.org/officeDocument/2006/relationships/image" Target="../media/image10.png"/><Relationship Id="rId11" Type="http://schemas.openxmlformats.org/officeDocument/2006/relationships/image" Target="../media/image11.png"/><Relationship Id="rId12" Type="http://schemas.openxmlformats.org/officeDocument/2006/relationships/image" Target="../media/image12.png"/><Relationship Id="rId13" Type="http://schemas.openxmlformats.org/officeDocument/2006/relationships/image" Target="../media/image13.png"/><Relationship Id="rId14" Type="http://schemas.openxmlformats.org/officeDocument/2006/relationships/image" Target="../media/image14.png"/><Relationship Id="rId15" Type="http://schemas.openxmlformats.org/officeDocument/2006/relationships/image" Target="../media/image15.png"/><Relationship Id="rId16" Type="http://schemas.openxmlformats.org/officeDocument/2006/relationships/image" Target="../media/image16.png"/><Relationship Id="rId17" Type="http://schemas.openxmlformats.org/officeDocument/2006/relationships/image" Target="../media/image17.png"/><Relationship Id="rId18" Type="http://schemas.openxmlformats.org/officeDocument/2006/relationships/image" Target="../media/image18.png"/><Relationship Id="rId19"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9.png"/><Relationship Id="rId3" Type="http://schemas.openxmlformats.org/officeDocument/2006/relationships/image" Target="../media/image11.png"/><Relationship Id="rId4" Type="http://schemas.openxmlformats.org/officeDocument/2006/relationships/image" Target="../media/image10.png"/><Relationship Id="rId5" Type="http://schemas.openxmlformats.org/officeDocument/2006/relationships/image" Target="../media/image2.png"/><Relationship Id="rId6" Type="http://schemas.openxmlformats.org/officeDocument/2006/relationships/image" Target="../media/image3.png"/><Relationship Id="rId7" Type="http://schemas.openxmlformats.org/officeDocument/2006/relationships/notesSlide" Target="../notesSlides/notesSlide20.xml"/><Relationship Id="rId8" Type="http://schemas.openxmlformats.org/officeDocument/2006/relationships/image" Target="../media/image53.png"/><Relationship Id="rId9" Type="http://schemas.openxmlformats.org/officeDocument/2006/relationships/image" Target="../media/image42.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8.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10.png"/><Relationship Id="rId6"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8.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10.png"/><Relationship Id="rId6"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8.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10.png"/><Relationship Id="rId6" Type="http://schemas.openxmlformats.org/officeDocument/2006/relationships/notesSlide" Target="../notesSlides/notesSlide2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9.png"/><Relationship Id="rId3" Type="http://schemas.openxmlformats.org/officeDocument/2006/relationships/image" Target="../media/image8.png"/><Relationship Id="rId4" Type="http://schemas.openxmlformats.org/officeDocument/2006/relationships/image" Target="../media/image20.png"/><Relationship Id="rId5" Type="http://schemas.openxmlformats.org/officeDocument/2006/relationships/image" Target="../media/image21.png"/><Relationship Id="rId6" Type="http://schemas.openxmlformats.org/officeDocument/2006/relationships/image" Target="../media/image22.png"/><Relationship Id="rId7" Type="http://schemas.openxmlformats.org/officeDocument/2006/relationships/image" Target="../media/image3.png"/><Relationship Id="rId8" Type="http://schemas.openxmlformats.org/officeDocument/2006/relationships/image" Target="../media/image2.png"/><Relationship Id="rId9" Type="http://schemas.openxmlformats.org/officeDocument/2006/relationships/image" Target="../media/image23.png"/><Relationship Id="rId10" Type="http://schemas.openxmlformats.org/officeDocument/2006/relationships/image" Target="../media/image24.png"/><Relationship Id="rId11" Type="http://schemas.openxmlformats.org/officeDocument/2006/relationships/image" Target="../media/image25.png"/><Relationship Id="rId12" Type="http://schemas.openxmlformats.org/officeDocument/2006/relationships/image" Target="../media/image26.png"/><Relationship Id="rId13"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27.png"/><Relationship Id="rId4" Type="http://schemas.openxmlformats.org/officeDocument/2006/relationships/image" Target="../media/image22.png"/><Relationship Id="rId5" Type="http://schemas.openxmlformats.org/officeDocument/2006/relationships/image" Target="../media/image10.png"/><Relationship Id="rId6" Type="http://schemas.openxmlformats.org/officeDocument/2006/relationships/image" Target="../media/image3.png"/><Relationship Id="rId7" Type="http://schemas.openxmlformats.org/officeDocument/2006/relationships/image" Target="../media/image28.png"/><Relationship Id="rId8"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image" Target="../media/image29.png"/><Relationship Id="rId5" Type="http://schemas.openxmlformats.org/officeDocument/2006/relationships/image" Target="../media/image30.png"/><Relationship Id="rId6" Type="http://schemas.openxmlformats.org/officeDocument/2006/relationships/image" Target="../media/image22.png"/><Relationship Id="rId7" Type="http://schemas.openxmlformats.org/officeDocument/2006/relationships/image" Target="../media/image31.png"/><Relationship Id="rId8" Type="http://schemas.openxmlformats.org/officeDocument/2006/relationships/image" Target="../media/image10.png"/><Relationship Id="rId9"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image" Target="../media/image29.png"/><Relationship Id="rId5" Type="http://schemas.openxmlformats.org/officeDocument/2006/relationships/image" Target="../media/image30.png"/><Relationship Id="rId6" Type="http://schemas.openxmlformats.org/officeDocument/2006/relationships/image" Target="../media/image32.png"/><Relationship Id="rId7" Type="http://schemas.openxmlformats.org/officeDocument/2006/relationships/image" Target="../media/image33.png"/><Relationship Id="rId8" Type="http://schemas.openxmlformats.org/officeDocument/2006/relationships/image" Target="../media/image34.png"/><Relationship Id="rId9" Type="http://schemas.openxmlformats.org/officeDocument/2006/relationships/image" Target="../media/image35.png"/><Relationship Id="rId10" Type="http://schemas.openxmlformats.org/officeDocument/2006/relationships/image" Target="../media/image36.png"/><Relationship Id="rId11"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9.png"/><Relationship Id="rId3" Type="http://schemas.openxmlformats.org/officeDocument/2006/relationships/image" Target="../media/image37.png"/><Relationship Id="rId4" Type="http://schemas.openxmlformats.org/officeDocument/2006/relationships/image" Target="../media/image3.png"/><Relationship Id="rId5"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0.png"/><Relationship Id="rId3" Type="http://schemas.openxmlformats.org/officeDocument/2006/relationships/image" Target="../media/image37.png"/><Relationship Id="rId4" Type="http://schemas.openxmlformats.org/officeDocument/2006/relationships/image" Target="../media/image3.png"/><Relationship Id="rId5"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28.png"/><Relationship Id="rId4" Type="http://schemas.openxmlformats.org/officeDocument/2006/relationships/image" Target="../media/image4.png"/><Relationship Id="rId5" Type="http://schemas.openxmlformats.org/officeDocument/2006/relationships/image" Target="../media/image5.png"/><Relationship Id="rId6" Type="http://schemas.openxmlformats.org/officeDocument/2006/relationships/image" Target="../media/image6.png"/><Relationship Id="rId7" Type="http://schemas.openxmlformats.org/officeDocument/2006/relationships/image" Target="../media/image7.png"/><Relationship Id="rId8" Type="http://schemas.openxmlformats.org/officeDocument/2006/relationships/image" Target="../media/image11.png"/><Relationship Id="rId9" Type="http://schemas.openxmlformats.org/officeDocument/2006/relationships/image" Target="../media/image12.png"/><Relationship Id="rId10" Type="http://schemas.openxmlformats.org/officeDocument/2006/relationships/image" Target="../media/image13.png"/><Relationship Id="rId11" Type="http://schemas.openxmlformats.org/officeDocument/2006/relationships/image" Target="../media/image14.png"/><Relationship Id="rId12" Type="http://schemas.openxmlformats.org/officeDocument/2006/relationships/image" Target="../media/image15.png"/><Relationship Id="rId13" Type="http://schemas.openxmlformats.org/officeDocument/2006/relationships/image" Target="../media/image16.png"/><Relationship Id="rId14" Type="http://schemas.openxmlformats.org/officeDocument/2006/relationships/image" Target="../media/image17.png"/><Relationship Id="rId15" Type="http://schemas.openxmlformats.org/officeDocument/2006/relationships/image" Target="../media/image18.png"/><Relationship Id="rId16" Type="http://schemas.openxmlformats.org/officeDocument/2006/relationships/image" Target="../media/image8.png"/><Relationship Id="rId17" Type="http://schemas.openxmlformats.org/officeDocument/2006/relationships/image" Target="../media/image9.png"/><Relationship Id="rId18" Type="http://schemas.openxmlformats.org/officeDocument/2006/relationships/image" Target="../media/image10.png"/><Relationship Id="rId19" Type="http://schemas.openxmlformats.org/officeDocument/2006/relationships/image" Target="../media/image38.png"/><Relationship Id="rId20" Type="http://schemas.openxmlformats.org/officeDocument/2006/relationships/image" Target="../media/image39.png"/><Relationship Id="rId21" Type="http://schemas.openxmlformats.org/officeDocument/2006/relationships/image" Target="../media/image40.png"/><Relationship Id="rId22" Type="http://schemas.openxmlformats.org/officeDocument/2006/relationships/image" Target="../media/image41.png"/><Relationship Id="rId23" Type="http://schemas.openxmlformats.org/officeDocument/2006/relationships/notesSlide" Target="../notesSlides/notesSlide9.xml"/><Relationship Id="rId24" Type="http://schemas.openxmlformats.org/officeDocument/2006/relationships/image" Target="../media/image3.png"/></Relationships>
</file>

<file path=ppt/slides/slide1.xml><?xml version="1.0" encoding="utf-8"?>
<p:sld xmlns:a="http://schemas.openxmlformats.org/drawingml/2006/main" xmlns:p="http://schemas.openxmlformats.org/presentationml/2006/main" xmlns:r="http://schemas.openxmlformats.org/officeDocument/2006/relationships">
  <p:cSld>
    <p:bg>
      <p:bgPr>
        <a:solidFill>
          <a:srgbClr val="F2F2F2"/>
        </a:solidFill>
        <a:effectLst/>
      </p:bgPr>
    </p:bg>
    <p:spTree>
      <p:nvGrpSpPr>
        <p:cNvPr id="1" name=""/>
        <p:cNvGrpSpPr/>
        <p:nvPr/>
      </p:nvGrpSpPr>
      <p:grpSpPr/>
      <p:pic>
        <p:nvPicPr>
          <p:cNvPr id="2" name="Picture 1" descr="qr_code.png"/>
          <p:cNvPicPr>
            <a:picLocks noChangeAspect="1"/>
          </p:cNvPicPr>
          <p:nvPr/>
        </p:nvPicPr>
        <p:blipFill>
          <a:blip r:embed="rId2"/>
          <a:stretch>
            <a:fillRect/>
          </a:stretch>
        </p:blipFill>
        <p:spPr>
          <a:xfrm>
            <a:off x="7991856" y="402336"/>
            <a:ext cx="3749039" cy="3749039"/>
          </a:xfrm>
          <a:prstGeom prst="rect">
            <a:avLst/>
          </a:prstGeom>
        </p:spPr>
      </p:pic>
      <p:pic>
        <p:nvPicPr>
          <p:cNvPr id="3" name="Picture 2" descr="logo.png"/>
          <p:cNvPicPr>
            <a:picLocks noChangeAspect="1"/>
          </p:cNvPicPr>
          <p:nvPr/>
        </p:nvPicPr>
        <p:blipFill>
          <a:blip r:embed="rId3"/>
          <a:stretch>
            <a:fillRect/>
          </a:stretch>
        </p:blipFill>
        <p:spPr>
          <a:xfrm>
            <a:off x="0" y="6611112"/>
            <a:ext cx="1995054" cy="241069"/>
          </a:xfrm>
          <a:prstGeom prst="rect">
            <a:avLst/>
          </a:prstGeom>
        </p:spPr>
      </p:pic>
      <p:sp>
        <p:nvSpPr>
          <p:cNvPr id="4" name="TextBox 3"/>
          <p:cNvSpPr txBox="1"/>
          <p:nvPr/>
        </p:nvSpPr>
        <p:spPr>
          <a:xfrm>
            <a:off x="1" y="0"/>
            <a:ext cx="7808975" cy="5266944"/>
          </a:xfrm>
          <a:prstGeom prst="rect">
            <a:avLst/>
          </a:prstGeom>
          <a:noFill/>
        </p:spPr>
        <p:txBody>
          <a:bodyPr wrap="none">
            <a:spAutoFit/>
          </a:bodyPr>
          <a:lstStyle/>
          <a:p>
            <a:pPr>
              <a:defRPr sz="2400" b="1" u="sng"/>
            </a:pPr>
            <a:r>
              <a:t>NOTE TO THE TEACHER</a:t>
            </a:r>
          </a:p>
        </p:txBody>
      </p:sp>
      <p:sp>
        <p:nvSpPr>
          <p:cNvPr id="5" name="TextBox 4"/>
          <p:cNvSpPr txBox="1"/>
          <p:nvPr/>
        </p:nvSpPr>
        <p:spPr>
          <a:xfrm>
            <a:off x="1" y="365760"/>
            <a:ext cx="7808975" cy="5266944"/>
          </a:xfrm>
          <a:prstGeom prst="rect">
            <a:avLst/>
          </a:prstGeom>
          <a:noFill/>
        </p:spPr>
        <p:txBody>
          <a:bodyPr wrap="square">
            <a:spAutoFit/>
          </a:bodyPr>
          <a:lstStyle/>
          <a:p>
            <a:pPr>
              <a:defRPr sz="2400"/>
            </a:pPr>
            <a:r>
              <a:rPr>
                <a:solidFill>
                  <a:srgbClr val="0070C0"/>
                </a:solidFill>
              </a:rPr>
              <a:t>•   This is YOUR lesson! Feel free to delete, change, or add any slides.
</a:t>
            </a:r>
            <a:r>
              <a:t>•   The purpose of these slides is to maximize verbal and written academic language from students. Depending on the length and other content of your lesson, some of the slides might not fit in with the content or the timing of the lesson. Each structured conversation should take 3-5 minutes, with the option of extending the conversation based on students’ responses.
</a:t>
            </a:r>
            <a:r>
              <a:rPr>
                <a:solidFill>
                  <a:srgbClr val="0070C0"/>
                </a:solidFill>
              </a:rPr>
              <a:t>•   It is recommended that some kind of objectives are displayed (such as in Slide 5), and that students interact with these objectives in some way (such as in Slide 6).
</a:t>
            </a:r>
            <a:r>
              <a:t>•   To customize each structured conversation, move the brackets to the appropriate icon.
</a:t>
            </a:r>
          </a:p>
        </p:txBody>
      </p:sp>
      <p:sp>
        <p:nvSpPr>
          <p:cNvPr id="6" name="TextBox 5"/>
          <p:cNvSpPr txBox="1"/>
          <p:nvPr/>
        </p:nvSpPr>
        <p:spPr>
          <a:xfrm>
            <a:off x="7882127" y="4306824"/>
            <a:ext cx="3858768" cy="365760"/>
          </a:xfrm>
          <a:prstGeom prst="rect">
            <a:avLst/>
          </a:prstGeom>
          <a:noFill/>
        </p:spPr>
        <p:txBody>
          <a:bodyPr wrap="square">
            <a:spAutoFit/>
          </a:bodyPr>
          <a:lstStyle/>
          <a:p>
            <a:pPr>
              <a:defRPr sz="1800"/>
            </a:pPr>
            <a:r>
              <a:t>Explanation on how to use these slides.</a:t>
            </a:r>
          </a:p>
        </p:txBody>
      </p:sp>
      <p:sp>
        <p:nvSpPr>
          <p:cNvPr id="7" name="TextBox 6"/>
          <p:cNvSpPr txBox="1"/>
          <p:nvPr/>
        </p:nvSpPr>
        <p:spPr>
          <a:xfrm>
            <a:off x="1" y="5632704"/>
            <a:ext cx="12188952" cy="832104"/>
          </a:xfrm>
          <a:prstGeom prst="rect">
            <a:avLst/>
          </a:prstGeom>
          <a:noFill/>
        </p:spPr>
        <p:txBody>
          <a:bodyPr wrap="square">
            <a:spAutoFit/>
          </a:bodyPr>
          <a:lstStyle/>
          <a:p>
            <a:pPr>
              <a:defRPr sz="1600" i="1"/>
            </a:pPr>
            <a:r>
              <a:t>Disclaimer: As license holder of this product, you agree to that (1) you may use this digital product for your own use as an educator with your students and (2) you may not republish, reproduce, duplicate, copy, sell, display, or distribute to friends, colleagues, or any other third party. Any unauthorized use of the materials will constitute infringement of our rights.</a:t>
            </a:r>
          </a:p>
        </p:txBody>
      </p:sp>
      <p:pic>
        <p:nvPicPr>
          <p:cNvPr id="8" name="Picture 7" descr="se.png"/>
          <p:cNvPicPr>
            <a:picLocks noChangeAspect="1"/>
          </p:cNvPicPr>
          <p:nvPr/>
        </p:nvPicPr>
        <p:blipFill>
          <a:blip r:embed="rId5"/>
          <a:stretch>
            <a:fillRect/>
          </a:stretch>
        </p:blipFill>
        <p:spPr>
          <a:xfrm>
            <a:off x="11576304" y="6547104"/>
            <a:ext cx="555844" cy="310896"/>
          </a:xfrm>
          <a:prstGeom prst="rect">
            <a:avLst/>
          </a:prstGeom>
        </p:spPr>
      </p:pic>
    </p:spTree>
  </p:cSld>
  <p:clrMapOvr>
    <a:masterClrMapping/>
  </p:clrMapOvr>
</p:sld>
</file>

<file path=ppt/slides/slide10.xml><?xml version="1.0" encoding="utf-8"?>
<p:sld xmlns:a="http://schemas.openxmlformats.org/drawingml/2006/main" xmlns:p="http://schemas.openxmlformats.org/presentationml/2006/main" xmlns:r="http://schemas.openxmlformats.org/officeDocument/2006/relationships">
  <p:cSld>
    <p:bg>
      <p:bgPr>
        <a:solidFill>
          <a:srgbClr val="FDF0E7"/>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2459736" y="6547104"/>
            <a:ext cx="555844" cy="310896"/>
          </a:xfrm>
          <a:prstGeom prst="rect">
            <a:avLst/>
          </a:prstGeom>
        </p:spPr>
      </p:pic>
      <p:pic>
        <p:nvPicPr>
          <p:cNvPr id="4" name="Picture 3" descr="S6167i.png"/>
          <p:cNvPicPr>
            <a:picLocks noChangeAspect="1"/>
          </p:cNvPicPr>
          <p:nvPr/>
        </p:nvPicPr>
        <p:blipFill>
          <a:blip r:embed="rId4"/>
          <a:stretch>
            <a:fillRect/>
          </a:stretch>
        </p:blipFill>
        <p:spPr>
          <a:xfrm>
            <a:off x="3044952" y="0"/>
            <a:ext cx="9144000" cy="6858000"/>
          </a:xfrm>
          <a:prstGeom prst="rect">
            <a:avLst/>
          </a:prstGeom>
        </p:spPr>
      </p:pic>
      <p:pic>
        <p:nvPicPr>
          <p:cNvPr id="5" name="Picture 4" descr="noun-thumbs-up-2169240.png"/>
          <p:cNvPicPr>
            <a:picLocks noChangeAspect="1"/>
          </p:cNvPicPr>
          <p:nvPr/>
        </p:nvPicPr>
        <p:blipFill>
          <a:blip r:embed="rId5"/>
          <a:stretch>
            <a:fillRect/>
          </a:stretch>
        </p:blipFill>
        <p:spPr>
          <a:xfrm>
            <a:off x="886968" y="4069080"/>
            <a:ext cx="365760" cy="365760"/>
          </a:xfrm>
          <a:prstGeom prst="rect">
            <a:avLst/>
          </a:prstGeom>
        </p:spPr>
      </p:pic>
      <p:pic>
        <p:nvPicPr>
          <p:cNvPr id="6" name="Picture 5" descr="noun-stand-up-4058566.png"/>
          <p:cNvPicPr>
            <a:picLocks noChangeAspect="1"/>
          </p:cNvPicPr>
          <p:nvPr/>
        </p:nvPicPr>
        <p:blipFill>
          <a:blip r:embed="rId6"/>
          <a:stretch>
            <a:fillRect/>
          </a:stretch>
        </p:blipFill>
        <p:spPr>
          <a:xfrm>
            <a:off x="1463040" y="4069080"/>
            <a:ext cx="365760" cy="365760"/>
          </a:xfrm>
          <a:prstGeom prst="rect">
            <a:avLst/>
          </a:prstGeom>
        </p:spPr>
      </p:pic>
      <p:pic>
        <p:nvPicPr>
          <p:cNvPr id="7" name="Picture 6" descr="noun-raise-hand-1471169.png"/>
          <p:cNvPicPr>
            <a:picLocks noChangeAspect="1"/>
          </p:cNvPicPr>
          <p:nvPr/>
        </p:nvPicPr>
        <p:blipFill>
          <a:blip r:embed="rId7"/>
          <a:stretch>
            <a:fillRect/>
          </a:stretch>
        </p:blipFill>
        <p:spPr>
          <a:xfrm>
            <a:off x="2039112" y="4069080"/>
            <a:ext cx="365760" cy="365760"/>
          </a:xfrm>
          <a:prstGeom prst="rect">
            <a:avLst/>
          </a:prstGeom>
        </p:spPr>
      </p:pic>
      <p:pic>
        <p:nvPicPr>
          <p:cNvPr id="8" name="Picture 7" descr="noun-think-1730977.png"/>
          <p:cNvPicPr>
            <a:picLocks noChangeAspect="1"/>
          </p:cNvPicPr>
          <p:nvPr/>
        </p:nvPicPr>
        <p:blipFill>
          <a:blip r:embed="rId8"/>
          <a:stretch>
            <a:fillRect/>
          </a:stretch>
        </p:blipFill>
        <p:spPr>
          <a:xfrm>
            <a:off x="2615184" y="4069080"/>
            <a:ext cx="365760" cy="365760"/>
          </a:xfrm>
          <a:prstGeom prst="rect">
            <a:avLst/>
          </a:prstGeom>
        </p:spPr>
      </p:pic>
      <p:pic>
        <p:nvPicPr>
          <p:cNvPr id="9" name="Picture 8" descr="partners.png"/>
          <p:cNvPicPr>
            <a:picLocks noChangeAspect="1"/>
          </p:cNvPicPr>
          <p:nvPr/>
        </p:nvPicPr>
        <p:blipFill>
          <a:blip r:embed="rId9"/>
          <a:stretch>
            <a:fillRect/>
          </a:stretch>
        </p:blipFill>
        <p:spPr>
          <a:xfrm>
            <a:off x="886968" y="4782312"/>
            <a:ext cx="676656" cy="274320"/>
          </a:xfrm>
          <a:prstGeom prst="rect">
            <a:avLst/>
          </a:prstGeom>
        </p:spPr>
      </p:pic>
      <p:pic>
        <p:nvPicPr>
          <p:cNvPr id="10" name="Picture 9" descr="group.png"/>
          <p:cNvPicPr>
            <a:picLocks noChangeAspect="1"/>
          </p:cNvPicPr>
          <p:nvPr/>
        </p:nvPicPr>
        <p:blipFill>
          <a:blip r:embed="rId10"/>
          <a:stretch>
            <a:fillRect/>
          </a:stretch>
        </p:blipFill>
        <p:spPr>
          <a:xfrm>
            <a:off x="1956816" y="4672584"/>
            <a:ext cx="594360" cy="493776"/>
          </a:xfrm>
          <a:prstGeom prst="rect">
            <a:avLst/>
          </a:prstGeom>
        </p:spPr>
      </p:pic>
      <p:pic>
        <p:nvPicPr>
          <p:cNvPr id="11" name="Picture 10" descr="white-shoe.png"/>
          <p:cNvPicPr>
            <a:picLocks noChangeAspect="1"/>
          </p:cNvPicPr>
          <p:nvPr/>
        </p:nvPicPr>
        <p:blipFill>
          <a:blip r:embed="rId11"/>
          <a:stretch>
            <a:fillRect/>
          </a:stretch>
        </p:blipFill>
        <p:spPr>
          <a:xfrm>
            <a:off x="914400" y="5404104"/>
            <a:ext cx="274320" cy="274320"/>
          </a:xfrm>
          <a:prstGeom prst="rect">
            <a:avLst/>
          </a:prstGeom>
        </p:spPr>
      </p:pic>
      <p:pic>
        <p:nvPicPr>
          <p:cNvPr id="12" name="Picture 11" descr="black-shoe.png"/>
          <p:cNvPicPr>
            <a:picLocks noChangeAspect="1"/>
          </p:cNvPicPr>
          <p:nvPr/>
        </p:nvPicPr>
        <p:blipFill>
          <a:blip r:embed="rId12"/>
          <a:stretch>
            <a:fillRect/>
          </a:stretch>
        </p:blipFill>
        <p:spPr>
          <a:xfrm>
            <a:off x="1234440" y="5404104"/>
            <a:ext cx="228600" cy="228600"/>
          </a:xfrm>
          <a:prstGeom prst="rect">
            <a:avLst/>
          </a:prstGeom>
        </p:spPr>
      </p:pic>
      <p:pic>
        <p:nvPicPr>
          <p:cNvPr id="13" name="Picture 12" descr="noun-tshirt-4464232.png"/>
          <p:cNvPicPr>
            <a:picLocks noChangeAspect="1"/>
          </p:cNvPicPr>
          <p:nvPr/>
        </p:nvPicPr>
        <p:blipFill>
          <a:blip r:embed="rId13"/>
          <a:stretch>
            <a:fillRect/>
          </a:stretch>
        </p:blipFill>
        <p:spPr>
          <a:xfrm>
            <a:off x="1545336" y="5404104"/>
            <a:ext cx="274320" cy="274320"/>
          </a:xfrm>
          <a:prstGeom prst="rect">
            <a:avLst/>
          </a:prstGeom>
        </p:spPr>
      </p:pic>
      <p:pic>
        <p:nvPicPr>
          <p:cNvPr id="14" name="Picture 13" descr="noun-tshirt-139533.png"/>
          <p:cNvPicPr>
            <a:picLocks noChangeAspect="1"/>
          </p:cNvPicPr>
          <p:nvPr/>
        </p:nvPicPr>
        <p:blipFill>
          <a:blip r:embed="rId14"/>
          <a:stretch>
            <a:fillRect/>
          </a:stretch>
        </p:blipFill>
        <p:spPr>
          <a:xfrm>
            <a:off x="1865376" y="5404104"/>
            <a:ext cx="274320" cy="274320"/>
          </a:xfrm>
          <a:prstGeom prst="rect">
            <a:avLst/>
          </a:prstGeom>
        </p:spPr>
      </p:pic>
      <p:pic>
        <p:nvPicPr>
          <p:cNvPr id="15" name="Picture 14" descr="noun-door-995125.png"/>
          <p:cNvPicPr>
            <a:picLocks noChangeAspect="1"/>
          </p:cNvPicPr>
          <p:nvPr/>
        </p:nvPicPr>
        <p:blipFill>
          <a:blip r:embed="rId15"/>
          <a:stretch>
            <a:fillRect/>
          </a:stretch>
        </p:blipFill>
        <p:spPr>
          <a:xfrm>
            <a:off x="2423160" y="5404104"/>
            <a:ext cx="274320" cy="274320"/>
          </a:xfrm>
          <a:prstGeom prst="rect">
            <a:avLst/>
          </a:prstGeom>
        </p:spPr>
      </p:pic>
      <p:pic>
        <p:nvPicPr>
          <p:cNvPr id="16" name="Picture 15" descr="noun-windows-1127615.png"/>
          <p:cNvPicPr>
            <a:picLocks noChangeAspect="1"/>
          </p:cNvPicPr>
          <p:nvPr/>
        </p:nvPicPr>
        <p:blipFill>
          <a:blip r:embed="rId16"/>
          <a:stretch>
            <a:fillRect/>
          </a:stretch>
        </p:blipFill>
        <p:spPr>
          <a:xfrm>
            <a:off x="2706624" y="5404104"/>
            <a:ext cx="274320" cy="274320"/>
          </a:xfrm>
          <a:prstGeom prst="rect">
            <a:avLst/>
          </a:prstGeom>
        </p:spPr>
      </p:pic>
      <p:pic>
        <p:nvPicPr>
          <p:cNvPr id="17" name="Picture 16" descr="noun-wheel-of-fortune-1454005.png"/>
          <p:cNvPicPr>
            <a:picLocks noChangeAspect="1"/>
          </p:cNvPicPr>
          <p:nvPr/>
        </p:nvPicPr>
        <p:blipFill>
          <a:blip r:embed="rId17"/>
          <a:stretch>
            <a:fillRect/>
          </a:stretch>
        </p:blipFill>
        <p:spPr>
          <a:xfrm>
            <a:off x="868680" y="5943600"/>
            <a:ext cx="457200" cy="457200"/>
          </a:xfrm>
          <a:prstGeom prst="rect">
            <a:avLst/>
          </a:prstGeom>
        </p:spPr>
      </p:pic>
      <p:pic>
        <p:nvPicPr>
          <p:cNvPr id="18" name="Picture 17" descr="group_standup.png"/>
          <p:cNvPicPr>
            <a:picLocks noChangeAspect="1"/>
          </p:cNvPicPr>
          <p:nvPr/>
        </p:nvPicPr>
        <p:blipFill>
          <a:blip r:embed="rId18"/>
          <a:stretch>
            <a:fillRect/>
          </a:stretch>
        </p:blipFill>
        <p:spPr>
          <a:xfrm>
            <a:off x="1463040" y="5952744"/>
            <a:ext cx="713232" cy="512064"/>
          </a:xfrm>
          <a:prstGeom prst="rect">
            <a:avLst/>
          </a:prstGeom>
        </p:spPr>
      </p:pic>
      <p:pic>
        <p:nvPicPr>
          <p:cNvPr id="19" name="Picture 18" descr="noun-write-1439720.png"/>
          <p:cNvPicPr>
            <a:picLocks noChangeAspect="1"/>
          </p:cNvPicPr>
          <p:nvPr/>
        </p:nvPicPr>
        <p:blipFill>
          <a:blip r:embed="rId19"/>
          <a:stretch>
            <a:fillRect/>
          </a:stretch>
        </p:blipFill>
        <p:spPr>
          <a:xfrm>
            <a:off x="2523744" y="5943600"/>
            <a:ext cx="457200" cy="457200"/>
          </a:xfrm>
          <a:prstGeom prst="rect">
            <a:avLst/>
          </a:prstGeom>
        </p:spPr>
      </p:pic>
      <p:sp>
        <p:nvSpPr>
          <p:cNvPr id="20" name="TextBox 19"/>
          <p:cNvSpPr txBox="1"/>
          <p:nvPr/>
        </p:nvSpPr>
        <p:spPr>
          <a:xfrm>
            <a:off x="0" y="4114800"/>
            <a:ext cx="886968" cy="365760"/>
          </a:xfrm>
          <a:prstGeom prst="rect">
            <a:avLst/>
          </a:prstGeom>
          <a:noFill/>
        </p:spPr>
        <p:txBody>
          <a:bodyPr wrap="none">
            <a:spAutoFit/>
          </a:bodyPr>
          <a:lstStyle/>
          <a:p>
            <a:pPr>
              <a:defRPr sz="1800" b="1"/>
            </a:pPr>
            <a:r>
              <a:t>Signal:</a:t>
            </a:r>
          </a:p>
        </p:txBody>
      </p:sp>
      <p:sp>
        <p:nvSpPr>
          <p:cNvPr id="21" name="TextBox 20"/>
          <p:cNvSpPr txBox="1"/>
          <p:nvPr/>
        </p:nvSpPr>
        <p:spPr>
          <a:xfrm>
            <a:off x="2112264" y="5367528"/>
            <a:ext cx="347472" cy="365760"/>
          </a:xfrm>
          <a:prstGeom prst="rect">
            <a:avLst/>
          </a:prstGeom>
          <a:noFill/>
        </p:spPr>
        <p:txBody>
          <a:bodyPr wrap="none">
            <a:spAutoFit/>
          </a:bodyPr>
          <a:lstStyle/>
          <a:p>
            <a:pPr>
              <a:defRPr sz="1800" b="1"/>
            </a:pPr>
            <a:r>
              <a:t>A</a:t>
            </a:r>
          </a:p>
        </p:txBody>
      </p:sp>
      <p:sp>
        <p:nvSpPr>
          <p:cNvPr id="22" name="TextBox 21"/>
          <p:cNvSpPr txBox="1"/>
          <p:nvPr/>
        </p:nvSpPr>
        <p:spPr>
          <a:xfrm>
            <a:off x="0" y="4791456"/>
            <a:ext cx="886968" cy="365760"/>
          </a:xfrm>
          <a:prstGeom prst="rect">
            <a:avLst/>
          </a:prstGeom>
          <a:noFill/>
        </p:spPr>
        <p:txBody>
          <a:bodyPr wrap="none">
            <a:spAutoFit/>
          </a:bodyPr>
          <a:lstStyle/>
          <a:p>
            <a:pPr>
              <a:defRPr sz="1800" b="1"/>
            </a:pPr>
            <a:r>
              <a:t>Share:</a:t>
            </a:r>
          </a:p>
        </p:txBody>
      </p:sp>
      <p:sp>
        <p:nvSpPr>
          <p:cNvPr id="23" name="TextBox 22"/>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4" name="TextBox 23"/>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5" name="Connector 24"/>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6" name="Picture 25" descr="bracket1_orange.png"/>
          <p:cNvPicPr>
            <a:picLocks noChangeAspect="1"/>
          </p:cNvPicPr>
          <p:nvPr/>
        </p:nvPicPr>
        <p:blipFill>
          <a:blip r:embed="rId20"/>
          <a:stretch>
            <a:fillRect/>
          </a:stretch>
        </p:blipFill>
        <p:spPr>
          <a:xfrm>
            <a:off x="832104" y="4069080"/>
            <a:ext cx="466344" cy="365760"/>
          </a:xfrm>
          <a:prstGeom prst="rect">
            <a:avLst/>
          </a:prstGeom>
        </p:spPr>
      </p:pic>
      <p:pic>
        <p:nvPicPr>
          <p:cNvPr id="27" name="Picture 26" descr="bracket2_orange.png"/>
          <p:cNvPicPr>
            <a:picLocks noChangeAspect="1"/>
          </p:cNvPicPr>
          <p:nvPr/>
        </p:nvPicPr>
        <p:blipFill>
          <a:blip r:embed="rId21"/>
          <a:stretch>
            <a:fillRect/>
          </a:stretch>
        </p:blipFill>
        <p:spPr>
          <a:xfrm>
            <a:off x="1847088" y="4672584"/>
            <a:ext cx="795528" cy="502920"/>
          </a:xfrm>
          <a:prstGeom prst="rect">
            <a:avLst/>
          </a:prstGeom>
        </p:spPr>
      </p:pic>
      <p:pic>
        <p:nvPicPr>
          <p:cNvPr id="28" name="Picture 27" descr="bracket3_orange.png"/>
          <p:cNvPicPr>
            <a:picLocks noChangeAspect="1"/>
          </p:cNvPicPr>
          <p:nvPr/>
        </p:nvPicPr>
        <p:blipFill>
          <a:blip r:embed="rId22"/>
          <a:stretch>
            <a:fillRect/>
          </a:stretch>
        </p:blipFill>
        <p:spPr>
          <a:xfrm>
            <a:off x="914400" y="5413248"/>
            <a:ext cx="274320" cy="274320"/>
          </a:xfrm>
          <a:prstGeom prst="rect">
            <a:avLst/>
          </a:prstGeom>
        </p:spPr>
      </p:pic>
      <p:pic>
        <p:nvPicPr>
          <p:cNvPr id="29" name="Picture 28" descr="bracket4_orange.png"/>
          <p:cNvPicPr>
            <a:picLocks noChangeAspect="1"/>
          </p:cNvPicPr>
          <p:nvPr/>
        </p:nvPicPr>
        <p:blipFill>
          <a:blip r:embed="rId23"/>
          <a:stretch>
            <a:fillRect/>
          </a:stretch>
        </p:blipFill>
        <p:spPr>
          <a:xfrm>
            <a:off x="1463040" y="5943600"/>
            <a:ext cx="786384" cy="548640"/>
          </a:xfrm>
          <a:prstGeom prst="rect">
            <a:avLst/>
          </a:prstGeom>
        </p:spPr>
      </p:pic>
      <p:sp>
        <p:nvSpPr>
          <p:cNvPr id="30" name="TextBox 29"/>
          <p:cNvSpPr txBox="1"/>
          <p:nvPr/>
        </p:nvSpPr>
        <p:spPr>
          <a:xfrm>
            <a:off x="1" y="0"/>
            <a:ext cx="3044952" cy="1764792"/>
          </a:xfrm>
          <a:prstGeom prst="rect">
            <a:avLst/>
          </a:prstGeom>
          <a:noFill/>
        </p:spPr>
        <p:txBody>
          <a:bodyPr wrap="none">
            <a:spAutoFit/>
          </a:bodyPr>
          <a:lstStyle/>
          <a:p>
            <a:pPr>
              <a:defRPr sz="1800" b="1" u="sng"/>
            </a:pPr>
            <a:r>
              <a:t>Observational Question</a:t>
            </a:r>
          </a:p>
        </p:txBody>
      </p:sp>
      <p:sp>
        <p:nvSpPr>
          <p:cNvPr id="31" name="TextBox 30"/>
          <p:cNvSpPr txBox="1"/>
          <p:nvPr/>
        </p:nvSpPr>
        <p:spPr>
          <a:xfrm>
            <a:off x="1" y="365760"/>
            <a:ext cx="3044952" cy="1764792"/>
          </a:xfrm>
          <a:prstGeom prst="rect">
            <a:avLst/>
          </a:prstGeom>
          <a:noFill/>
        </p:spPr>
        <p:txBody>
          <a:bodyPr wrap="square">
            <a:spAutoFit/>
          </a:bodyPr>
          <a:lstStyle/>
          <a:p>
            <a:pPr>
              <a:defRPr sz="1800"/>
            </a:pPr>
            <a:r>
              <a:t>How does the high </a:t>
            </a:r>
            <a:r>
              <a:rPr b="1">
                <a:solidFill>
                  <a:srgbClr val="7030A0"/>
                </a:solidFill>
              </a:rPr>
              <a:t>tide</a:t>
            </a:r>
            <a:r>
              <a:t> compare to the low </a:t>
            </a:r>
            <a:r>
              <a:rPr b="1">
                <a:solidFill>
                  <a:srgbClr val="7030A0"/>
                </a:solidFill>
              </a:rPr>
              <a:t>tide</a:t>
            </a:r>
            <a:r>
              <a:t> during a </a:t>
            </a:r>
            <a:r>
              <a:rPr b="1">
                <a:solidFill>
                  <a:srgbClr val="7030A0"/>
                </a:solidFill>
              </a:rPr>
              <a:t>neap tide</a:t>
            </a:r>
            <a:r>
              <a:t>?</a:t>
            </a:r>
          </a:p>
        </p:txBody>
      </p:sp>
      <p:sp>
        <p:nvSpPr>
          <p:cNvPr id="32" name="TextBox 31"/>
          <p:cNvSpPr txBox="1"/>
          <p:nvPr/>
        </p:nvSpPr>
        <p:spPr>
          <a:xfrm>
            <a:off x="1" y="2130552"/>
            <a:ext cx="3044952" cy="1764792"/>
          </a:xfrm>
          <a:prstGeom prst="rect">
            <a:avLst/>
          </a:prstGeom>
          <a:noFill/>
        </p:spPr>
        <p:txBody>
          <a:bodyPr wrap="square">
            <a:spAutoFit/>
          </a:bodyPr>
          <a:lstStyle/>
          <a:p>
            <a:pPr>
              <a:defRPr sz="1800" i="1"/>
            </a:pPr>
            <a:r>
              <a:t>During a </a:t>
            </a:r>
            <a:r>
              <a:rPr b="1">
                <a:solidFill>
                  <a:srgbClr val="7030A0"/>
                </a:solidFill>
              </a:rPr>
              <a:t>neap tide</a:t>
            </a:r>
            <a:r>
              <a:t>, the high </a:t>
            </a:r>
            <a:r>
              <a:rPr b="1">
                <a:solidFill>
                  <a:srgbClr val="7030A0"/>
                </a:solidFill>
              </a:rPr>
              <a:t>tide</a:t>
            </a:r>
            <a:r>
              <a:t>...</a:t>
            </a:r>
          </a:p>
        </p:txBody>
      </p:sp>
    </p:spTree>
  </p:cSld>
  <p:clrMapOvr>
    <a:masterClrMapping/>
  </p:clrMapOvr>
</p:sld>
</file>

<file path=ppt/slides/slide11.xml><?xml version="1.0" encoding="utf-8"?>
<p:sld xmlns:a="http://schemas.openxmlformats.org/drawingml/2006/main" xmlns:p="http://schemas.openxmlformats.org/presentationml/2006/main" xmlns:r="http://schemas.openxmlformats.org/officeDocument/2006/relationships">
  <p:cSld>
    <p:bg>
      <p:bgPr>
        <a:solidFill>
          <a:srgbClr val="F4ECF9"/>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10195560" y="0"/>
            <a:ext cx="1995054" cy="241069"/>
          </a:xfrm>
          <a:prstGeom prst="rect">
            <a:avLst/>
          </a:prstGeom>
        </p:spPr>
      </p:pic>
      <p:pic>
        <p:nvPicPr>
          <p:cNvPr id="3" name="Picture 2" descr="se.png"/>
          <p:cNvPicPr>
            <a:picLocks noChangeAspect="1"/>
          </p:cNvPicPr>
          <p:nvPr/>
        </p:nvPicPr>
        <p:blipFill>
          <a:blip r:embed="rId3"/>
          <a:stretch>
            <a:fillRect/>
          </a:stretch>
        </p:blipFill>
        <p:spPr>
          <a:xfrm>
            <a:off x="11576304" y="274320"/>
            <a:ext cx="555844" cy="310896"/>
          </a:xfrm>
          <a:prstGeom prst="rect">
            <a:avLst/>
          </a:prstGeom>
        </p:spPr>
      </p:pic>
      <p:sp>
        <p:nvSpPr>
          <p:cNvPr id="4" name="TextBox 3"/>
          <p:cNvSpPr txBox="1"/>
          <p:nvPr/>
        </p:nvSpPr>
        <p:spPr>
          <a:xfrm>
            <a:off x="0" y="1819656"/>
            <a:ext cx="886968" cy="365760"/>
          </a:xfrm>
          <a:prstGeom prst="rect">
            <a:avLst/>
          </a:prstGeom>
          <a:noFill/>
        </p:spPr>
        <p:txBody>
          <a:bodyPr wrap="none">
            <a:spAutoFit/>
          </a:bodyPr>
          <a:lstStyle/>
          <a:p>
            <a:pPr>
              <a:defRPr sz="1800" b="1"/>
            </a:pPr>
            <a:r>
              <a:t>Signal:</a:t>
            </a:r>
          </a:p>
        </p:txBody>
      </p:sp>
      <p:sp>
        <p:nvSpPr>
          <p:cNvPr id="5" name="TextBox 4"/>
          <p:cNvSpPr txBox="1"/>
          <p:nvPr/>
        </p:nvSpPr>
        <p:spPr>
          <a:xfrm>
            <a:off x="8202168" y="1819656"/>
            <a:ext cx="347472" cy="365760"/>
          </a:xfrm>
          <a:prstGeom prst="rect">
            <a:avLst/>
          </a:prstGeom>
          <a:noFill/>
        </p:spPr>
        <p:txBody>
          <a:bodyPr wrap="none">
            <a:spAutoFit/>
          </a:bodyPr>
          <a:lstStyle/>
          <a:p>
            <a:pPr>
              <a:defRPr sz="1800" b="1"/>
            </a:pPr>
            <a:r>
              <a:t>A</a:t>
            </a:r>
          </a:p>
        </p:txBody>
      </p:sp>
      <p:sp>
        <p:nvSpPr>
          <p:cNvPr id="6" name="TextBox 5"/>
          <p:cNvSpPr txBox="1"/>
          <p:nvPr/>
        </p:nvSpPr>
        <p:spPr>
          <a:xfrm>
            <a:off x="3090672" y="1819656"/>
            <a:ext cx="886968" cy="365760"/>
          </a:xfrm>
          <a:prstGeom prst="rect">
            <a:avLst/>
          </a:prstGeom>
          <a:noFill/>
        </p:spPr>
        <p:txBody>
          <a:bodyPr wrap="none">
            <a:spAutoFit/>
          </a:bodyPr>
          <a:lstStyle/>
          <a:p>
            <a:pPr>
              <a:defRPr sz="1800" b="1"/>
            </a:pPr>
            <a:r>
              <a:t>Share:</a:t>
            </a:r>
          </a:p>
        </p:txBody>
      </p:sp>
      <p:sp>
        <p:nvSpPr>
          <p:cNvPr id="7" name="TextBox 6"/>
          <p:cNvSpPr txBox="1"/>
          <p:nvPr/>
        </p:nvSpPr>
        <p:spPr>
          <a:xfrm>
            <a:off x="6071616" y="1837943"/>
            <a:ext cx="1005840" cy="338328"/>
          </a:xfrm>
          <a:prstGeom prst="rect">
            <a:avLst/>
          </a:prstGeom>
          <a:noFill/>
        </p:spPr>
        <p:txBody>
          <a:bodyPr wrap="none">
            <a:spAutoFit/>
          </a:bodyPr>
          <a:lstStyle/>
          <a:p>
            <a:pPr>
              <a:defRPr sz="1600" i="1"/>
            </a:pPr>
            <a:r>
              <a:t>Goes 1ˢᵗ:</a:t>
            </a:r>
          </a:p>
        </p:txBody>
      </p:sp>
      <p:sp>
        <p:nvSpPr>
          <p:cNvPr id="8" name="TextBox 7"/>
          <p:cNvSpPr txBox="1"/>
          <p:nvPr/>
        </p:nvSpPr>
        <p:spPr>
          <a:xfrm>
            <a:off x="9235440" y="1819656"/>
            <a:ext cx="886968" cy="365760"/>
          </a:xfrm>
          <a:prstGeom prst="rect">
            <a:avLst/>
          </a:prstGeom>
          <a:noFill/>
        </p:spPr>
        <p:txBody>
          <a:bodyPr wrap="none">
            <a:spAutoFit/>
          </a:bodyPr>
          <a:lstStyle/>
          <a:p>
            <a:pPr>
              <a:defRPr sz="1800" b="1"/>
            </a:pPr>
            <a:r>
              <a:t>Assess:</a:t>
            </a:r>
          </a:p>
        </p:txBody>
      </p:sp>
      <p:cxnSp>
        <p:nvCxnSpPr>
          <p:cNvPr id="9" name="Connector 8"/>
          <p:cNvCxnSpPr/>
          <p:nvPr/>
        </p:nvCxnSpPr>
        <p:spPr>
          <a:xfrm flipH="1">
            <a:off x="-4572" y="1664208"/>
            <a:ext cx="12196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10" name="Picture 9" descr="bracket1_purple.png"/>
          <p:cNvPicPr>
            <a:picLocks noChangeAspect="1"/>
          </p:cNvPicPr>
          <p:nvPr/>
        </p:nvPicPr>
        <p:blipFill>
          <a:blip r:embed="rId4"/>
          <a:stretch>
            <a:fillRect/>
          </a:stretch>
        </p:blipFill>
        <p:spPr>
          <a:xfrm>
            <a:off x="841248" y="1828800"/>
            <a:ext cx="466344" cy="365760"/>
          </a:xfrm>
          <a:prstGeom prst="rect">
            <a:avLst/>
          </a:prstGeom>
        </p:spPr>
      </p:pic>
      <p:pic>
        <p:nvPicPr>
          <p:cNvPr id="11" name="Picture 10" descr="bracket2_purple.png"/>
          <p:cNvPicPr>
            <a:picLocks noChangeAspect="1"/>
          </p:cNvPicPr>
          <p:nvPr/>
        </p:nvPicPr>
        <p:blipFill>
          <a:blip r:embed="rId5"/>
          <a:stretch>
            <a:fillRect/>
          </a:stretch>
        </p:blipFill>
        <p:spPr>
          <a:xfrm>
            <a:off x="4965192" y="1755648"/>
            <a:ext cx="795528" cy="502920"/>
          </a:xfrm>
          <a:prstGeom prst="rect">
            <a:avLst/>
          </a:prstGeom>
        </p:spPr>
      </p:pic>
      <p:pic>
        <p:nvPicPr>
          <p:cNvPr id="12" name="Picture 11" descr="bracket3_purple.png"/>
          <p:cNvPicPr>
            <a:picLocks noChangeAspect="1"/>
          </p:cNvPicPr>
          <p:nvPr/>
        </p:nvPicPr>
        <p:blipFill>
          <a:blip r:embed="rId6"/>
          <a:stretch>
            <a:fillRect/>
          </a:stretch>
        </p:blipFill>
        <p:spPr>
          <a:xfrm>
            <a:off x="7004304" y="1865376"/>
            <a:ext cx="274320" cy="274320"/>
          </a:xfrm>
          <a:prstGeom prst="rect">
            <a:avLst/>
          </a:prstGeom>
        </p:spPr>
      </p:pic>
      <p:pic>
        <p:nvPicPr>
          <p:cNvPr id="13" name="Picture 12" descr="bracket4_purple.png"/>
          <p:cNvPicPr>
            <a:picLocks noChangeAspect="1"/>
          </p:cNvPicPr>
          <p:nvPr/>
        </p:nvPicPr>
        <p:blipFill>
          <a:blip r:embed="rId7"/>
          <a:stretch>
            <a:fillRect/>
          </a:stretch>
        </p:blipFill>
        <p:spPr>
          <a:xfrm>
            <a:off x="10689336" y="1728216"/>
            <a:ext cx="786384" cy="548640"/>
          </a:xfrm>
          <a:prstGeom prst="rect">
            <a:avLst/>
          </a:prstGeom>
        </p:spPr>
      </p:pic>
      <p:pic>
        <p:nvPicPr>
          <p:cNvPr id="14" name="Picture 13" descr="noun-thumbs-up-2169240.png"/>
          <p:cNvPicPr>
            <a:picLocks noChangeAspect="1"/>
          </p:cNvPicPr>
          <p:nvPr/>
        </p:nvPicPr>
        <p:blipFill>
          <a:blip r:embed="rId8"/>
          <a:stretch>
            <a:fillRect/>
          </a:stretch>
        </p:blipFill>
        <p:spPr>
          <a:xfrm>
            <a:off x="886968" y="1819656"/>
            <a:ext cx="365760" cy="365760"/>
          </a:xfrm>
          <a:prstGeom prst="rect">
            <a:avLst/>
          </a:prstGeom>
        </p:spPr>
      </p:pic>
      <p:pic>
        <p:nvPicPr>
          <p:cNvPr id="15" name="Picture 14" descr="noun-stand-up-4058566.png"/>
          <p:cNvPicPr>
            <a:picLocks noChangeAspect="1"/>
          </p:cNvPicPr>
          <p:nvPr/>
        </p:nvPicPr>
        <p:blipFill>
          <a:blip r:embed="rId9"/>
          <a:stretch>
            <a:fillRect/>
          </a:stretch>
        </p:blipFill>
        <p:spPr>
          <a:xfrm>
            <a:off x="1463040" y="1819656"/>
            <a:ext cx="365760" cy="365760"/>
          </a:xfrm>
          <a:prstGeom prst="rect">
            <a:avLst/>
          </a:prstGeom>
        </p:spPr>
      </p:pic>
      <p:pic>
        <p:nvPicPr>
          <p:cNvPr id="16" name="Picture 15" descr="noun-raise-hand-1471169.png"/>
          <p:cNvPicPr>
            <a:picLocks noChangeAspect="1"/>
          </p:cNvPicPr>
          <p:nvPr/>
        </p:nvPicPr>
        <p:blipFill>
          <a:blip r:embed="rId10"/>
          <a:stretch>
            <a:fillRect/>
          </a:stretch>
        </p:blipFill>
        <p:spPr>
          <a:xfrm>
            <a:off x="2039112" y="1819656"/>
            <a:ext cx="365760" cy="365760"/>
          </a:xfrm>
          <a:prstGeom prst="rect">
            <a:avLst/>
          </a:prstGeom>
        </p:spPr>
      </p:pic>
      <p:pic>
        <p:nvPicPr>
          <p:cNvPr id="17" name="Picture 16" descr="noun-think-1730977.png"/>
          <p:cNvPicPr>
            <a:picLocks noChangeAspect="1"/>
          </p:cNvPicPr>
          <p:nvPr/>
        </p:nvPicPr>
        <p:blipFill>
          <a:blip r:embed="rId11"/>
          <a:stretch>
            <a:fillRect/>
          </a:stretch>
        </p:blipFill>
        <p:spPr>
          <a:xfrm>
            <a:off x="2615184" y="1819656"/>
            <a:ext cx="365760" cy="365760"/>
          </a:xfrm>
          <a:prstGeom prst="rect">
            <a:avLst/>
          </a:prstGeom>
        </p:spPr>
      </p:pic>
      <p:pic>
        <p:nvPicPr>
          <p:cNvPr id="18" name="Picture 17" descr="partners.png"/>
          <p:cNvPicPr>
            <a:picLocks noChangeAspect="1"/>
          </p:cNvPicPr>
          <p:nvPr/>
        </p:nvPicPr>
        <p:blipFill>
          <a:blip r:embed="rId12"/>
          <a:stretch>
            <a:fillRect/>
          </a:stretch>
        </p:blipFill>
        <p:spPr>
          <a:xfrm>
            <a:off x="4005072" y="1865376"/>
            <a:ext cx="676656" cy="274320"/>
          </a:xfrm>
          <a:prstGeom prst="rect">
            <a:avLst/>
          </a:prstGeom>
        </p:spPr>
      </p:pic>
      <p:pic>
        <p:nvPicPr>
          <p:cNvPr id="19" name="Picture 18" descr="group.png"/>
          <p:cNvPicPr>
            <a:picLocks noChangeAspect="1"/>
          </p:cNvPicPr>
          <p:nvPr/>
        </p:nvPicPr>
        <p:blipFill>
          <a:blip r:embed="rId13"/>
          <a:stretch>
            <a:fillRect/>
          </a:stretch>
        </p:blipFill>
        <p:spPr>
          <a:xfrm>
            <a:off x="5065776" y="1755648"/>
            <a:ext cx="594360" cy="493776"/>
          </a:xfrm>
          <a:prstGeom prst="rect">
            <a:avLst/>
          </a:prstGeom>
        </p:spPr>
      </p:pic>
      <p:pic>
        <p:nvPicPr>
          <p:cNvPr id="20" name="Picture 19" descr="white-shoe.png"/>
          <p:cNvPicPr>
            <a:picLocks noChangeAspect="1"/>
          </p:cNvPicPr>
          <p:nvPr/>
        </p:nvPicPr>
        <p:blipFill>
          <a:blip r:embed="rId14"/>
          <a:stretch>
            <a:fillRect/>
          </a:stretch>
        </p:blipFill>
        <p:spPr>
          <a:xfrm>
            <a:off x="7004304" y="1865376"/>
            <a:ext cx="274320" cy="274320"/>
          </a:xfrm>
          <a:prstGeom prst="rect">
            <a:avLst/>
          </a:prstGeom>
        </p:spPr>
      </p:pic>
      <p:pic>
        <p:nvPicPr>
          <p:cNvPr id="21" name="Picture 20" descr="black-shoe.png"/>
          <p:cNvPicPr>
            <a:picLocks noChangeAspect="1"/>
          </p:cNvPicPr>
          <p:nvPr/>
        </p:nvPicPr>
        <p:blipFill>
          <a:blip r:embed="rId15"/>
          <a:stretch>
            <a:fillRect/>
          </a:stretch>
        </p:blipFill>
        <p:spPr>
          <a:xfrm>
            <a:off x="7333488" y="1892807"/>
            <a:ext cx="228600" cy="228600"/>
          </a:xfrm>
          <a:prstGeom prst="rect">
            <a:avLst/>
          </a:prstGeom>
        </p:spPr>
      </p:pic>
      <p:pic>
        <p:nvPicPr>
          <p:cNvPr id="22" name="Picture 21" descr="noun-tshirt-4464232.png"/>
          <p:cNvPicPr>
            <a:picLocks noChangeAspect="1"/>
          </p:cNvPicPr>
          <p:nvPr/>
        </p:nvPicPr>
        <p:blipFill>
          <a:blip r:embed="rId16"/>
          <a:stretch>
            <a:fillRect/>
          </a:stretch>
        </p:blipFill>
        <p:spPr>
          <a:xfrm>
            <a:off x="7635240" y="1865376"/>
            <a:ext cx="274320" cy="274320"/>
          </a:xfrm>
          <a:prstGeom prst="rect">
            <a:avLst/>
          </a:prstGeom>
        </p:spPr>
      </p:pic>
      <p:pic>
        <p:nvPicPr>
          <p:cNvPr id="23" name="Picture 22" descr="noun-tshirt-139533.png"/>
          <p:cNvPicPr>
            <a:picLocks noChangeAspect="1"/>
          </p:cNvPicPr>
          <p:nvPr/>
        </p:nvPicPr>
        <p:blipFill>
          <a:blip r:embed="rId17"/>
          <a:stretch>
            <a:fillRect/>
          </a:stretch>
        </p:blipFill>
        <p:spPr>
          <a:xfrm>
            <a:off x="7955279" y="1865376"/>
            <a:ext cx="274320" cy="274320"/>
          </a:xfrm>
          <a:prstGeom prst="rect">
            <a:avLst/>
          </a:prstGeom>
        </p:spPr>
      </p:pic>
      <p:pic>
        <p:nvPicPr>
          <p:cNvPr id="24" name="Picture 23" descr="noun-door-995125.png"/>
          <p:cNvPicPr>
            <a:picLocks noChangeAspect="1"/>
          </p:cNvPicPr>
          <p:nvPr/>
        </p:nvPicPr>
        <p:blipFill>
          <a:blip r:embed="rId18"/>
          <a:stretch>
            <a:fillRect/>
          </a:stretch>
        </p:blipFill>
        <p:spPr>
          <a:xfrm>
            <a:off x="8513064" y="1865376"/>
            <a:ext cx="274320" cy="274320"/>
          </a:xfrm>
          <a:prstGeom prst="rect">
            <a:avLst/>
          </a:prstGeom>
        </p:spPr>
      </p:pic>
      <p:pic>
        <p:nvPicPr>
          <p:cNvPr id="25" name="Picture 24" descr="noun-windows-1127615.png"/>
          <p:cNvPicPr>
            <a:picLocks noChangeAspect="1"/>
          </p:cNvPicPr>
          <p:nvPr/>
        </p:nvPicPr>
        <p:blipFill>
          <a:blip r:embed="rId19"/>
          <a:stretch>
            <a:fillRect/>
          </a:stretch>
        </p:blipFill>
        <p:spPr>
          <a:xfrm>
            <a:off x="8796528" y="1865376"/>
            <a:ext cx="274320" cy="274320"/>
          </a:xfrm>
          <a:prstGeom prst="rect">
            <a:avLst/>
          </a:prstGeom>
        </p:spPr>
      </p:pic>
      <p:pic>
        <p:nvPicPr>
          <p:cNvPr id="26" name="Picture 25" descr="noun-wheel-of-fortune-1454005.png"/>
          <p:cNvPicPr>
            <a:picLocks noChangeAspect="1"/>
          </p:cNvPicPr>
          <p:nvPr/>
        </p:nvPicPr>
        <p:blipFill>
          <a:blip r:embed="rId20"/>
          <a:stretch>
            <a:fillRect/>
          </a:stretch>
        </p:blipFill>
        <p:spPr>
          <a:xfrm>
            <a:off x="10104120" y="1773936"/>
            <a:ext cx="457200" cy="457200"/>
          </a:xfrm>
          <a:prstGeom prst="rect">
            <a:avLst/>
          </a:prstGeom>
        </p:spPr>
      </p:pic>
      <p:pic>
        <p:nvPicPr>
          <p:cNvPr id="27" name="Picture 26" descr="group_standup.png"/>
          <p:cNvPicPr>
            <a:picLocks noChangeAspect="1"/>
          </p:cNvPicPr>
          <p:nvPr/>
        </p:nvPicPr>
        <p:blipFill>
          <a:blip r:embed="rId21"/>
          <a:stretch>
            <a:fillRect/>
          </a:stretch>
        </p:blipFill>
        <p:spPr>
          <a:xfrm>
            <a:off x="10698480" y="1746504"/>
            <a:ext cx="713232" cy="512064"/>
          </a:xfrm>
          <a:prstGeom prst="rect">
            <a:avLst/>
          </a:prstGeom>
        </p:spPr>
      </p:pic>
      <p:pic>
        <p:nvPicPr>
          <p:cNvPr id="28" name="Picture 27" descr="noun-write-1439720.png"/>
          <p:cNvPicPr>
            <a:picLocks noChangeAspect="1"/>
          </p:cNvPicPr>
          <p:nvPr/>
        </p:nvPicPr>
        <p:blipFill>
          <a:blip r:embed="rId22"/>
          <a:stretch>
            <a:fillRect/>
          </a:stretch>
        </p:blipFill>
        <p:spPr>
          <a:xfrm>
            <a:off x="11631168" y="1773936"/>
            <a:ext cx="457200" cy="457200"/>
          </a:xfrm>
          <a:prstGeom prst="rect">
            <a:avLst/>
          </a:prstGeom>
        </p:spPr>
      </p:pic>
      <p:pic>
        <p:nvPicPr>
          <p:cNvPr id="29" name="Picture 28" descr="S6167i.png"/>
          <p:cNvPicPr>
            <a:picLocks noChangeAspect="1"/>
          </p:cNvPicPr>
          <p:nvPr/>
        </p:nvPicPr>
        <p:blipFill>
          <a:blip r:embed="rId23"/>
          <a:stretch>
            <a:fillRect/>
          </a:stretch>
        </p:blipFill>
        <p:spPr>
          <a:xfrm>
            <a:off x="6095984" y="2276856"/>
            <a:ext cx="6099048" cy="4572000"/>
          </a:xfrm>
          <a:prstGeom prst="rect">
            <a:avLst/>
          </a:prstGeom>
        </p:spPr>
      </p:pic>
      <p:pic>
        <p:nvPicPr>
          <p:cNvPr id="30" name="Picture 29" descr="S6162i.png"/>
          <p:cNvPicPr>
            <a:picLocks noChangeAspect="1"/>
          </p:cNvPicPr>
          <p:nvPr/>
        </p:nvPicPr>
        <p:blipFill>
          <a:blip r:embed="rId24"/>
          <a:stretch>
            <a:fillRect/>
          </a:stretch>
        </p:blipFill>
        <p:spPr>
          <a:xfrm>
            <a:off x="0" y="2276856"/>
            <a:ext cx="6099048" cy="4572000"/>
          </a:xfrm>
          <a:prstGeom prst="rect">
            <a:avLst/>
          </a:prstGeom>
        </p:spPr>
      </p:pic>
      <p:sp>
        <p:nvSpPr>
          <p:cNvPr id="31" name="TextBox 30"/>
          <p:cNvSpPr txBox="1"/>
          <p:nvPr/>
        </p:nvSpPr>
        <p:spPr>
          <a:xfrm>
            <a:off x="1" y="0"/>
            <a:ext cx="12188952" cy="365760"/>
          </a:xfrm>
          <a:prstGeom prst="rect">
            <a:avLst/>
          </a:prstGeom>
          <a:noFill/>
        </p:spPr>
        <p:txBody>
          <a:bodyPr wrap="none">
            <a:spAutoFit/>
          </a:bodyPr>
          <a:lstStyle/>
          <a:p>
            <a:pPr>
              <a:defRPr sz="1800" b="1" u="sng"/>
            </a:pPr>
            <a:r>
              <a:t>Relational Question</a:t>
            </a:r>
          </a:p>
        </p:txBody>
      </p:sp>
      <p:sp>
        <p:nvSpPr>
          <p:cNvPr id="32" name="TextBox 31"/>
          <p:cNvSpPr txBox="1"/>
          <p:nvPr/>
        </p:nvSpPr>
        <p:spPr>
          <a:xfrm>
            <a:off x="1" y="365760"/>
            <a:ext cx="12188952" cy="365760"/>
          </a:xfrm>
          <a:prstGeom prst="rect">
            <a:avLst/>
          </a:prstGeom>
          <a:noFill/>
        </p:spPr>
        <p:txBody>
          <a:bodyPr wrap="square">
            <a:spAutoFit/>
          </a:bodyPr>
          <a:lstStyle/>
          <a:p>
            <a:pPr>
              <a:defRPr sz="1800"/>
            </a:pPr>
            <a:r>
              <a:t>How is the </a:t>
            </a:r>
            <a:r>
              <a:rPr b="1">
                <a:solidFill>
                  <a:srgbClr val="7030A0"/>
                </a:solidFill>
              </a:rPr>
              <a:t>lunar cycle</a:t>
            </a:r>
            <a:r>
              <a:t> related to a </a:t>
            </a:r>
            <a:r>
              <a:rPr b="1">
                <a:solidFill>
                  <a:srgbClr val="7030A0"/>
                </a:solidFill>
              </a:rPr>
              <a:t>neap tide</a:t>
            </a:r>
            <a:r>
              <a:t>?</a:t>
            </a:r>
          </a:p>
        </p:txBody>
      </p:sp>
      <p:sp>
        <p:nvSpPr>
          <p:cNvPr id="33" name="TextBox 32"/>
          <p:cNvSpPr txBox="1"/>
          <p:nvPr/>
        </p:nvSpPr>
        <p:spPr>
          <a:xfrm>
            <a:off x="1" y="1005840"/>
            <a:ext cx="12188952" cy="365760"/>
          </a:xfrm>
          <a:prstGeom prst="rect">
            <a:avLst/>
          </a:prstGeom>
          <a:noFill/>
        </p:spPr>
        <p:txBody>
          <a:bodyPr wrap="square">
            <a:spAutoFit/>
          </a:bodyPr>
          <a:lstStyle/>
          <a:p>
            <a:pPr>
              <a:defRPr sz="1800" i="1"/>
            </a:pPr>
            <a:r>
              <a:t>The </a:t>
            </a:r>
            <a:r>
              <a:rPr b="1">
                <a:solidFill>
                  <a:srgbClr val="7030A0"/>
                </a:solidFill>
              </a:rPr>
              <a:t>lunar cycle</a:t>
            </a:r>
            <a:r>
              <a:t> is related to a </a:t>
            </a:r>
            <a:r>
              <a:rPr b="1">
                <a:solidFill>
                  <a:srgbClr val="7030A0"/>
                </a:solidFill>
              </a:rPr>
              <a:t>neap tide</a:t>
            </a:r>
            <a:r>
              <a:t> because…</a:t>
            </a:r>
          </a:p>
        </p:txBody>
      </p:sp>
    </p:spTree>
  </p:cSld>
  <p:clrMapOvr>
    <a:masterClrMapping/>
  </p:clrMapOvr>
</p:sld>
</file>

<file path=ppt/slides/slide12.xml><?xml version="1.0" encoding="utf-8"?>
<p:sld xmlns:a="http://schemas.openxmlformats.org/drawingml/2006/main" xmlns:p="http://schemas.openxmlformats.org/presentationml/2006/main" xmlns:r="http://schemas.openxmlformats.org/officeDocument/2006/relationships" show="0">
  <p:cSld>
    <p:bg>
      <p:bgPr>
        <a:solidFill>
          <a:srgbClr val="F4ECF9"/>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2459736" y="6547104"/>
            <a:ext cx="555844" cy="310896"/>
          </a:xfrm>
          <a:prstGeom prst="rect">
            <a:avLst/>
          </a:prstGeom>
        </p:spPr>
      </p:pic>
      <p:pic>
        <p:nvPicPr>
          <p:cNvPr id="4" name="Picture 3" descr="S6162i.png"/>
          <p:cNvPicPr>
            <a:picLocks noChangeAspect="1"/>
          </p:cNvPicPr>
          <p:nvPr/>
        </p:nvPicPr>
        <p:blipFill>
          <a:blip r:embed="rId5"/>
          <a:stretch>
            <a:fillRect/>
          </a:stretch>
        </p:blipFill>
        <p:spPr>
          <a:xfrm>
            <a:off x="3044952" y="0"/>
            <a:ext cx="9144000" cy="6858000"/>
          </a:xfrm>
          <a:prstGeom prst="rect">
            <a:avLst/>
          </a:prstGeom>
        </p:spPr>
      </p:pic>
      <p:pic>
        <p:nvPicPr>
          <p:cNvPr id="5" name="Picture 4" descr="noun-thumbs-up-2169240.png"/>
          <p:cNvPicPr>
            <a:picLocks noChangeAspect="1"/>
          </p:cNvPicPr>
          <p:nvPr/>
        </p:nvPicPr>
        <p:blipFill>
          <a:blip r:embed="rId6"/>
          <a:stretch>
            <a:fillRect/>
          </a:stretch>
        </p:blipFill>
        <p:spPr>
          <a:xfrm>
            <a:off x="886968" y="4069080"/>
            <a:ext cx="365760" cy="365760"/>
          </a:xfrm>
          <a:prstGeom prst="rect">
            <a:avLst/>
          </a:prstGeom>
        </p:spPr>
      </p:pic>
      <p:pic>
        <p:nvPicPr>
          <p:cNvPr id="6" name="Picture 5" descr="noun-stand-up-4058566.png"/>
          <p:cNvPicPr>
            <a:picLocks noChangeAspect="1"/>
          </p:cNvPicPr>
          <p:nvPr/>
        </p:nvPicPr>
        <p:blipFill>
          <a:blip r:embed="rId7"/>
          <a:stretch>
            <a:fillRect/>
          </a:stretch>
        </p:blipFill>
        <p:spPr>
          <a:xfrm>
            <a:off x="1463040" y="4069080"/>
            <a:ext cx="365760" cy="365760"/>
          </a:xfrm>
          <a:prstGeom prst="rect">
            <a:avLst/>
          </a:prstGeom>
        </p:spPr>
      </p:pic>
      <p:pic>
        <p:nvPicPr>
          <p:cNvPr id="7" name="Picture 6" descr="noun-raise-hand-1471169.png"/>
          <p:cNvPicPr>
            <a:picLocks noChangeAspect="1"/>
          </p:cNvPicPr>
          <p:nvPr/>
        </p:nvPicPr>
        <p:blipFill>
          <a:blip r:embed="rId8"/>
          <a:stretch>
            <a:fillRect/>
          </a:stretch>
        </p:blipFill>
        <p:spPr>
          <a:xfrm>
            <a:off x="2039112" y="4069080"/>
            <a:ext cx="365760" cy="365760"/>
          </a:xfrm>
          <a:prstGeom prst="rect">
            <a:avLst/>
          </a:prstGeom>
        </p:spPr>
      </p:pic>
      <p:pic>
        <p:nvPicPr>
          <p:cNvPr id="8" name="Picture 7" descr="noun-think-1730977.png"/>
          <p:cNvPicPr>
            <a:picLocks noChangeAspect="1"/>
          </p:cNvPicPr>
          <p:nvPr/>
        </p:nvPicPr>
        <p:blipFill>
          <a:blip r:embed="rId9"/>
          <a:stretch>
            <a:fillRect/>
          </a:stretch>
        </p:blipFill>
        <p:spPr>
          <a:xfrm>
            <a:off x="2615184" y="4069080"/>
            <a:ext cx="365760" cy="365760"/>
          </a:xfrm>
          <a:prstGeom prst="rect">
            <a:avLst/>
          </a:prstGeom>
        </p:spPr>
      </p:pic>
      <p:pic>
        <p:nvPicPr>
          <p:cNvPr id="9" name="Picture 8" descr="partners.png"/>
          <p:cNvPicPr>
            <a:picLocks noChangeAspect="1"/>
          </p:cNvPicPr>
          <p:nvPr/>
        </p:nvPicPr>
        <p:blipFill>
          <a:blip r:embed="rId10"/>
          <a:stretch>
            <a:fillRect/>
          </a:stretch>
        </p:blipFill>
        <p:spPr>
          <a:xfrm>
            <a:off x="886968" y="4782312"/>
            <a:ext cx="676656" cy="274320"/>
          </a:xfrm>
          <a:prstGeom prst="rect">
            <a:avLst/>
          </a:prstGeom>
        </p:spPr>
      </p:pic>
      <p:pic>
        <p:nvPicPr>
          <p:cNvPr id="10" name="Picture 9" descr="group.png"/>
          <p:cNvPicPr>
            <a:picLocks noChangeAspect="1"/>
          </p:cNvPicPr>
          <p:nvPr/>
        </p:nvPicPr>
        <p:blipFill>
          <a:blip r:embed="rId11"/>
          <a:stretch>
            <a:fillRect/>
          </a:stretch>
        </p:blipFill>
        <p:spPr>
          <a:xfrm>
            <a:off x="1956816" y="4672584"/>
            <a:ext cx="594360" cy="493776"/>
          </a:xfrm>
          <a:prstGeom prst="rect">
            <a:avLst/>
          </a:prstGeom>
        </p:spPr>
      </p:pic>
      <p:pic>
        <p:nvPicPr>
          <p:cNvPr id="11" name="Picture 10" descr="white-shoe.png"/>
          <p:cNvPicPr>
            <a:picLocks noChangeAspect="1"/>
          </p:cNvPicPr>
          <p:nvPr/>
        </p:nvPicPr>
        <p:blipFill>
          <a:blip r:embed="rId12"/>
          <a:stretch>
            <a:fillRect/>
          </a:stretch>
        </p:blipFill>
        <p:spPr>
          <a:xfrm>
            <a:off x="914400" y="5404104"/>
            <a:ext cx="274320" cy="274320"/>
          </a:xfrm>
          <a:prstGeom prst="rect">
            <a:avLst/>
          </a:prstGeom>
        </p:spPr>
      </p:pic>
      <p:pic>
        <p:nvPicPr>
          <p:cNvPr id="12" name="Picture 11" descr="black-shoe.png"/>
          <p:cNvPicPr>
            <a:picLocks noChangeAspect="1"/>
          </p:cNvPicPr>
          <p:nvPr/>
        </p:nvPicPr>
        <p:blipFill>
          <a:blip r:embed="rId13"/>
          <a:stretch>
            <a:fillRect/>
          </a:stretch>
        </p:blipFill>
        <p:spPr>
          <a:xfrm>
            <a:off x="1234440" y="5404104"/>
            <a:ext cx="228600" cy="228600"/>
          </a:xfrm>
          <a:prstGeom prst="rect">
            <a:avLst/>
          </a:prstGeom>
        </p:spPr>
      </p:pic>
      <p:pic>
        <p:nvPicPr>
          <p:cNvPr id="13" name="Picture 12" descr="noun-tshirt-4464232.png"/>
          <p:cNvPicPr>
            <a:picLocks noChangeAspect="1"/>
          </p:cNvPicPr>
          <p:nvPr/>
        </p:nvPicPr>
        <p:blipFill>
          <a:blip r:embed="rId14"/>
          <a:stretch>
            <a:fillRect/>
          </a:stretch>
        </p:blipFill>
        <p:spPr>
          <a:xfrm>
            <a:off x="1545336" y="5404104"/>
            <a:ext cx="274320" cy="274320"/>
          </a:xfrm>
          <a:prstGeom prst="rect">
            <a:avLst/>
          </a:prstGeom>
        </p:spPr>
      </p:pic>
      <p:pic>
        <p:nvPicPr>
          <p:cNvPr id="14" name="Picture 13" descr="noun-tshirt-139533.png"/>
          <p:cNvPicPr>
            <a:picLocks noChangeAspect="1"/>
          </p:cNvPicPr>
          <p:nvPr/>
        </p:nvPicPr>
        <p:blipFill>
          <a:blip r:embed="rId15"/>
          <a:stretch>
            <a:fillRect/>
          </a:stretch>
        </p:blipFill>
        <p:spPr>
          <a:xfrm>
            <a:off x="1865376" y="5404104"/>
            <a:ext cx="274320" cy="274320"/>
          </a:xfrm>
          <a:prstGeom prst="rect">
            <a:avLst/>
          </a:prstGeom>
        </p:spPr>
      </p:pic>
      <p:pic>
        <p:nvPicPr>
          <p:cNvPr id="15" name="Picture 14" descr="noun-door-995125.png"/>
          <p:cNvPicPr>
            <a:picLocks noChangeAspect="1"/>
          </p:cNvPicPr>
          <p:nvPr/>
        </p:nvPicPr>
        <p:blipFill>
          <a:blip r:embed="rId16"/>
          <a:stretch>
            <a:fillRect/>
          </a:stretch>
        </p:blipFill>
        <p:spPr>
          <a:xfrm>
            <a:off x="2423160" y="5404104"/>
            <a:ext cx="274320" cy="274320"/>
          </a:xfrm>
          <a:prstGeom prst="rect">
            <a:avLst/>
          </a:prstGeom>
        </p:spPr>
      </p:pic>
      <p:pic>
        <p:nvPicPr>
          <p:cNvPr id="16" name="Picture 15" descr="noun-windows-1127615.png"/>
          <p:cNvPicPr>
            <a:picLocks noChangeAspect="1"/>
          </p:cNvPicPr>
          <p:nvPr/>
        </p:nvPicPr>
        <p:blipFill>
          <a:blip r:embed="rId17"/>
          <a:stretch>
            <a:fillRect/>
          </a:stretch>
        </p:blipFill>
        <p:spPr>
          <a:xfrm>
            <a:off x="2706624" y="5404104"/>
            <a:ext cx="274320" cy="274320"/>
          </a:xfrm>
          <a:prstGeom prst="rect">
            <a:avLst/>
          </a:prstGeom>
        </p:spPr>
      </p:pic>
      <p:pic>
        <p:nvPicPr>
          <p:cNvPr id="17" name="Picture 16" descr="noun-wheel-of-fortune-1454005.png"/>
          <p:cNvPicPr>
            <a:picLocks noChangeAspect="1"/>
          </p:cNvPicPr>
          <p:nvPr/>
        </p:nvPicPr>
        <p:blipFill>
          <a:blip r:embed="rId18"/>
          <a:stretch>
            <a:fillRect/>
          </a:stretch>
        </p:blipFill>
        <p:spPr>
          <a:xfrm>
            <a:off x="868680" y="5943600"/>
            <a:ext cx="457200" cy="457200"/>
          </a:xfrm>
          <a:prstGeom prst="rect">
            <a:avLst/>
          </a:prstGeom>
        </p:spPr>
      </p:pic>
      <p:pic>
        <p:nvPicPr>
          <p:cNvPr id="18" name="Picture 17" descr="group_standup.png"/>
          <p:cNvPicPr>
            <a:picLocks noChangeAspect="1"/>
          </p:cNvPicPr>
          <p:nvPr/>
        </p:nvPicPr>
        <p:blipFill>
          <a:blip r:embed="rId19"/>
          <a:stretch>
            <a:fillRect/>
          </a:stretch>
        </p:blipFill>
        <p:spPr>
          <a:xfrm>
            <a:off x="1463040" y="5952744"/>
            <a:ext cx="713232" cy="512064"/>
          </a:xfrm>
          <a:prstGeom prst="rect">
            <a:avLst/>
          </a:prstGeom>
        </p:spPr>
      </p:pic>
      <p:pic>
        <p:nvPicPr>
          <p:cNvPr id="19" name="Picture 18" descr="noun-write-1439720.png"/>
          <p:cNvPicPr>
            <a:picLocks noChangeAspect="1"/>
          </p:cNvPicPr>
          <p:nvPr/>
        </p:nvPicPr>
        <p:blipFill>
          <a:blip r:embed="rId20"/>
          <a:stretch>
            <a:fillRect/>
          </a:stretch>
        </p:blipFill>
        <p:spPr>
          <a:xfrm>
            <a:off x="2523744" y="5943600"/>
            <a:ext cx="457200" cy="457200"/>
          </a:xfrm>
          <a:prstGeom prst="rect">
            <a:avLst/>
          </a:prstGeom>
        </p:spPr>
      </p:pic>
      <p:sp>
        <p:nvSpPr>
          <p:cNvPr id="20" name="TextBox 19"/>
          <p:cNvSpPr txBox="1"/>
          <p:nvPr/>
        </p:nvSpPr>
        <p:spPr>
          <a:xfrm>
            <a:off x="0" y="4114800"/>
            <a:ext cx="886968" cy="365760"/>
          </a:xfrm>
          <a:prstGeom prst="rect">
            <a:avLst/>
          </a:prstGeom>
          <a:noFill/>
        </p:spPr>
        <p:txBody>
          <a:bodyPr wrap="none">
            <a:spAutoFit/>
          </a:bodyPr>
          <a:lstStyle/>
          <a:p>
            <a:pPr>
              <a:defRPr sz="1800" b="1"/>
            </a:pPr>
            <a:r>
              <a:t>Signal:</a:t>
            </a:r>
          </a:p>
        </p:txBody>
      </p:sp>
      <p:sp>
        <p:nvSpPr>
          <p:cNvPr id="21" name="TextBox 20"/>
          <p:cNvSpPr txBox="1"/>
          <p:nvPr/>
        </p:nvSpPr>
        <p:spPr>
          <a:xfrm>
            <a:off x="2112264" y="5367528"/>
            <a:ext cx="347472" cy="365760"/>
          </a:xfrm>
          <a:prstGeom prst="rect">
            <a:avLst/>
          </a:prstGeom>
          <a:noFill/>
        </p:spPr>
        <p:txBody>
          <a:bodyPr wrap="none">
            <a:spAutoFit/>
          </a:bodyPr>
          <a:lstStyle/>
          <a:p>
            <a:pPr>
              <a:defRPr sz="1800" b="1"/>
            </a:pPr>
            <a:r>
              <a:t>A</a:t>
            </a:r>
          </a:p>
        </p:txBody>
      </p:sp>
      <p:sp>
        <p:nvSpPr>
          <p:cNvPr id="22" name="TextBox 21"/>
          <p:cNvSpPr txBox="1"/>
          <p:nvPr/>
        </p:nvSpPr>
        <p:spPr>
          <a:xfrm>
            <a:off x="0" y="4791456"/>
            <a:ext cx="886968" cy="365760"/>
          </a:xfrm>
          <a:prstGeom prst="rect">
            <a:avLst/>
          </a:prstGeom>
          <a:noFill/>
        </p:spPr>
        <p:txBody>
          <a:bodyPr wrap="none">
            <a:spAutoFit/>
          </a:bodyPr>
          <a:lstStyle/>
          <a:p>
            <a:pPr>
              <a:defRPr sz="1800" b="1"/>
            </a:pPr>
            <a:r>
              <a:t>Share:</a:t>
            </a:r>
          </a:p>
        </p:txBody>
      </p:sp>
      <p:sp>
        <p:nvSpPr>
          <p:cNvPr id="23" name="TextBox 22"/>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4" name="TextBox 23"/>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5" name="Connector 24"/>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6" name="Picture 25" descr="bracket1_purple.png"/>
          <p:cNvPicPr>
            <a:picLocks noChangeAspect="1"/>
          </p:cNvPicPr>
          <p:nvPr/>
        </p:nvPicPr>
        <p:blipFill>
          <a:blip r:embed="rId21"/>
          <a:stretch>
            <a:fillRect/>
          </a:stretch>
        </p:blipFill>
        <p:spPr>
          <a:xfrm>
            <a:off x="832104" y="4069080"/>
            <a:ext cx="466344" cy="365760"/>
          </a:xfrm>
          <a:prstGeom prst="rect">
            <a:avLst/>
          </a:prstGeom>
        </p:spPr>
      </p:pic>
      <p:pic>
        <p:nvPicPr>
          <p:cNvPr id="27" name="Picture 26" descr="bracket2_purple.png"/>
          <p:cNvPicPr>
            <a:picLocks noChangeAspect="1"/>
          </p:cNvPicPr>
          <p:nvPr/>
        </p:nvPicPr>
        <p:blipFill>
          <a:blip r:embed="rId22"/>
          <a:stretch>
            <a:fillRect/>
          </a:stretch>
        </p:blipFill>
        <p:spPr>
          <a:xfrm>
            <a:off x="1847088" y="4672584"/>
            <a:ext cx="795528" cy="502920"/>
          </a:xfrm>
          <a:prstGeom prst="rect">
            <a:avLst/>
          </a:prstGeom>
        </p:spPr>
      </p:pic>
      <p:pic>
        <p:nvPicPr>
          <p:cNvPr id="28" name="Picture 27" descr="bracket3_purple.png"/>
          <p:cNvPicPr>
            <a:picLocks noChangeAspect="1"/>
          </p:cNvPicPr>
          <p:nvPr/>
        </p:nvPicPr>
        <p:blipFill>
          <a:blip r:embed="rId23"/>
          <a:stretch>
            <a:fillRect/>
          </a:stretch>
        </p:blipFill>
        <p:spPr>
          <a:xfrm>
            <a:off x="914400" y="5413248"/>
            <a:ext cx="274320" cy="274320"/>
          </a:xfrm>
          <a:prstGeom prst="rect">
            <a:avLst/>
          </a:prstGeom>
        </p:spPr>
      </p:pic>
      <p:pic>
        <p:nvPicPr>
          <p:cNvPr id="29" name="Picture 28" descr="bracket4_purple.png"/>
          <p:cNvPicPr>
            <a:picLocks noChangeAspect="1"/>
          </p:cNvPicPr>
          <p:nvPr/>
        </p:nvPicPr>
        <p:blipFill>
          <a:blip r:embed="rId24"/>
          <a:stretch>
            <a:fillRect/>
          </a:stretch>
        </p:blipFill>
        <p:spPr>
          <a:xfrm>
            <a:off x="1463040" y="5943600"/>
            <a:ext cx="786384" cy="548640"/>
          </a:xfrm>
          <a:prstGeom prst="rect">
            <a:avLst/>
          </a:prstGeom>
        </p:spPr>
      </p:pic>
      <p:sp>
        <p:nvSpPr>
          <p:cNvPr id="30" name="TextBox 29"/>
          <p:cNvSpPr txBox="1"/>
          <p:nvPr/>
        </p:nvSpPr>
        <p:spPr>
          <a:xfrm>
            <a:off x="1" y="0"/>
            <a:ext cx="3044952" cy="1764792"/>
          </a:xfrm>
          <a:prstGeom prst="rect">
            <a:avLst/>
          </a:prstGeom>
          <a:noFill/>
        </p:spPr>
        <p:txBody>
          <a:bodyPr wrap="none">
            <a:spAutoFit/>
          </a:bodyPr>
          <a:lstStyle/>
          <a:p>
            <a:pPr>
              <a:defRPr sz="1800" b="1" u="sng"/>
            </a:pPr>
            <a:r>
              <a:t>Relational Question</a:t>
            </a:r>
          </a:p>
        </p:txBody>
      </p:sp>
      <p:sp>
        <p:nvSpPr>
          <p:cNvPr id="31" name="TextBox 30"/>
          <p:cNvSpPr txBox="1"/>
          <p:nvPr/>
        </p:nvSpPr>
        <p:spPr>
          <a:xfrm>
            <a:off x="1" y="365760"/>
            <a:ext cx="3044952" cy="1764792"/>
          </a:xfrm>
          <a:prstGeom prst="rect">
            <a:avLst/>
          </a:prstGeom>
          <a:noFill/>
        </p:spPr>
        <p:txBody>
          <a:bodyPr wrap="square">
            <a:spAutoFit/>
          </a:bodyPr>
          <a:lstStyle/>
          <a:p>
            <a:pPr>
              <a:defRPr sz="1800"/>
            </a:pPr>
            <a:r>
              <a:t>How is the </a:t>
            </a:r>
            <a:r>
              <a:rPr b="1">
                <a:solidFill>
                  <a:srgbClr val="7030A0"/>
                </a:solidFill>
              </a:rPr>
              <a:t>lunar cycle</a:t>
            </a:r>
            <a:r>
              <a:t> related to a </a:t>
            </a:r>
            <a:r>
              <a:rPr b="1">
                <a:solidFill>
                  <a:srgbClr val="7030A0"/>
                </a:solidFill>
              </a:rPr>
              <a:t>neap tide</a:t>
            </a:r>
            <a:r>
              <a:t>?</a:t>
            </a:r>
          </a:p>
        </p:txBody>
      </p:sp>
      <p:sp>
        <p:nvSpPr>
          <p:cNvPr id="32" name="TextBox 31"/>
          <p:cNvSpPr txBox="1"/>
          <p:nvPr/>
        </p:nvSpPr>
        <p:spPr>
          <a:xfrm>
            <a:off x="1" y="2130552"/>
            <a:ext cx="3044952" cy="1764792"/>
          </a:xfrm>
          <a:prstGeom prst="rect">
            <a:avLst/>
          </a:prstGeom>
          <a:noFill/>
        </p:spPr>
        <p:txBody>
          <a:bodyPr wrap="square">
            <a:spAutoFit/>
          </a:bodyPr>
          <a:lstStyle/>
          <a:p>
            <a:pPr>
              <a:defRPr sz="1800" i="1"/>
            </a:pPr>
            <a:r>
              <a:t>The </a:t>
            </a:r>
            <a:r>
              <a:rPr b="1">
                <a:solidFill>
                  <a:srgbClr val="7030A0"/>
                </a:solidFill>
              </a:rPr>
              <a:t>lunar cycle</a:t>
            </a:r>
            <a:r>
              <a:t> is related to a </a:t>
            </a:r>
            <a:r>
              <a:rPr b="1">
                <a:solidFill>
                  <a:srgbClr val="7030A0"/>
                </a:solidFill>
              </a:rPr>
              <a:t>neap tide</a:t>
            </a:r>
            <a:r>
              <a:t> because…</a:t>
            </a:r>
          </a:p>
        </p:txBody>
      </p:sp>
    </p:spTree>
  </p:cSld>
  <p:clrMapOvr>
    <a:masterClrMapping/>
  </p:clrMapOvr>
</p:sld>
</file>

<file path=ppt/slides/slide13.xml><?xml version="1.0" encoding="utf-8"?>
<p:sld xmlns:a="http://schemas.openxmlformats.org/drawingml/2006/main" xmlns:p="http://schemas.openxmlformats.org/presentationml/2006/main" xmlns:r="http://schemas.openxmlformats.org/officeDocument/2006/relationships">
  <p:cSld>
    <p:bg>
      <p:bgPr>
        <a:solidFill>
          <a:srgbClr val="FDF0E7"/>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2459736" y="6547104"/>
            <a:ext cx="555844" cy="310896"/>
          </a:xfrm>
          <a:prstGeom prst="rect">
            <a:avLst/>
          </a:prstGeom>
        </p:spPr>
      </p:pic>
      <p:pic>
        <p:nvPicPr>
          <p:cNvPr id="4" name="Picture 3" descr="S6156i.png"/>
          <p:cNvPicPr>
            <a:picLocks noChangeAspect="1"/>
          </p:cNvPicPr>
          <p:nvPr/>
        </p:nvPicPr>
        <p:blipFill>
          <a:blip r:embed="rId4"/>
          <a:stretch>
            <a:fillRect/>
          </a:stretch>
        </p:blipFill>
        <p:spPr>
          <a:xfrm>
            <a:off x="3044952" y="0"/>
            <a:ext cx="9144000" cy="6858000"/>
          </a:xfrm>
          <a:prstGeom prst="rect">
            <a:avLst/>
          </a:prstGeom>
        </p:spPr>
      </p:pic>
      <p:pic>
        <p:nvPicPr>
          <p:cNvPr id="5" name="Picture 4" descr="noun-thumbs-up-2169240.png"/>
          <p:cNvPicPr>
            <a:picLocks noChangeAspect="1"/>
          </p:cNvPicPr>
          <p:nvPr/>
        </p:nvPicPr>
        <p:blipFill>
          <a:blip r:embed="rId5"/>
          <a:stretch>
            <a:fillRect/>
          </a:stretch>
        </p:blipFill>
        <p:spPr>
          <a:xfrm>
            <a:off x="886968" y="4069080"/>
            <a:ext cx="365760" cy="365760"/>
          </a:xfrm>
          <a:prstGeom prst="rect">
            <a:avLst/>
          </a:prstGeom>
        </p:spPr>
      </p:pic>
      <p:pic>
        <p:nvPicPr>
          <p:cNvPr id="6" name="Picture 5" descr="noun-stand-up-4058566.png"/>
          <p:cNvPicPr>
            <a:picLocks noChangeAspect="1"/>
          </p:cNvPicPr>
          <p:nvPr/>
        </p:nvPicPr>
        <p:blipFill>
          <a:blip r:embed="rId6"/>
          <a:stretch>
            <a:fillRect/>
          </a:stretch>
        </p:blipFill>
        <p:spPr>
          <a:xfrm>
            <a:off x="1463040" y="4069080"/>
            <a:ext cx="365760" cy="365760"/>
          </a:xfrm>
          <a:prstGeom prst="rect">
            <a:avLst/>
          </a:prstGeom>
        </p:spPr>
      </p:pic>
      <p:pic>
        <p:nvPicPr>
          <p:cNvPr id="7" name="Picture 6" descr="noun-raise-hand-1471169.png"/>
          <p:cNvPicPr>
            <a:picLocks noChangeAspect="1"/>
          </p:cNvPicPr>
          <p:nvPr/>
        </p:nvPicPr>
        <p:blipFill>
          <a:blip r:embed="rId7"/>
          <a:stretch>
            <a:fillRect/>
          </a:stretch>
        </p:blipFill>
        <p:spPr>
          <a:xfrm>
            <a:off x="2039112" y="4069080"/>
            <a:ext cx="365760" cy="365760"/>
          </a:xfrm>
          <a:prstGeom prst="rect">
            <a:avLst/>
          </a:prstGeom>
        </p:spPr>
      </p:pic>
      <p:pic>
        <p:nvPicPr>
          <p:cNvPr id="8" name="Picture 7" descr="noun-think-1730977.png"/>
          <p:cNvPicPr>
            <a:picLocks noChangeAspect="1"/>
          </p:cNvPicPr>
          <p:nvPr/>
        </p:nvPicPr>
        <p:blipFill>
          <a:blip r:embed="rId8"/>
          <a:stretch>
            <a:fillRect/>
          </a:stretch>
        </p:blipFill>
        <p:spPr>
          <a:xfrm>
            <a:off x="2615184" y="4069080"/>
            <a:ext cx="365760" cy="365760"/>
          </a:xfrm>
          <a:prstGeom prst="rect">
            <a:avLst/>
          </a:prstGeom>
        </p:spPr>
      </p:pic>
      <p:pic>
        <p:nvPicPr>
          <p:cNvPr id="9" name="Picture 8" descr="partners.png"/>
          <p:cNvPicPr>
            <a:picLocks noChangeAspect="1"/>
          </p:cNvPicPr>
          <p:nvPr/>
        </p:nvPicPr>
        <p:blipFill>
          <a:blip r:embed="rId9"/>
          <a:stretch>
            <a:fillRect/>
          </a:stretch>
        </p:blipFill>
        <p:spPr>
          <a:xfrm>
            <a:off x="886968" y="4782312"/>
            <a:ext cx="676656" cy="274320"/>
          </a:xfrm>
          <a:prstGeom prst="rect">
            <a:avLst/>
          </a:prstGeom>
        </p:spPr>
      </p:pic>
      <p:pic>
        <p:nvPicPr>
          <p:cNvPr id="10" name="Picture 9" descr="group.png"/>
          <p:cNvPicPr>
            <a:picLocks noChangeAspect="1"/>
          </p:cNvPicPr>
          <p:nvPr/>
        </p:nvPicPr>
        <p:blipFill>
          <a:blip r:embed="rId10"/>
          <a:stretch>
            <a:fillRect/>
          </a:stretch>
        </p:blipFill>
        <p:spPr>
          <a:xfrm>
            <a:off x="1956816" y="4672584"/>
            <a:ext cx="594360" cy="493776"/>
          </a:xfrm>
          <a:prstGeom prst="rect">
            <a:avLst/>
          </a:prstGeom>
        </p:spPr>
      </p:pic>
      <p:pic>
        <p:nvPicPr>
          <p:cNvPr id="11" name="Picture 10" descr="white-shoe.png"/>
          <p:cNvPicPr>
            <a:picLocks noChangeAspect="1"/>
          </p:cNvPicPr>
          <p:nvPr/>
        </p:nvPicPr>
        <p:blipFill>
          <a:blip r:embed="rId11"/>
          <a:stretch>
            <a:fillRect/>
          </a:stretch>
        </p:blipFill>
        <p:spPr>
          <a:xfrm>
            <a:off x="914400" y="5404104"/>
            <a:ext cx="274320" cy="274320"/>
          </a:xfrm>
          <a:prstGeom prst="rect">
            <a:avLst/>
          </a:prstGeom>
        </p:spPr>
      </p:pic>
      <p:pic>
        <p:nvPicPr>
          <p:cNvPr id="12" name="Picture 11" descr="black-shoe.png"/>
          <p:cNvPicPr>
            <a:picLocks noChangeAspect="1"/>
          </p:cNvPicPr>
          <p:nvPr/>
        </p:nvPicPr>
        <p:blipFill>
          <a:blip r:embed="rId12"/>
          <a:stretch>
            <a:fillRect/>
          </a:stretch>
        </p:blipFill>
        <p:spPr>
          <a:xfrm>
            <a:off x="1234440" y="5404104"/>
            <a:ext cx="228600" cy="228600"/>
          </a:xfrm>
          <a:prstGeom prst="rect">
            <a:avLst/>
          </a:prstGeom>
        </p:spPr>
      </p:pic>
      <p:pic>
        <p:nvPicPr>
          <p:cNvPr id="13" name="Picture 12" descr="noun-tshirt-4464232.png"/>
          <p:cNvPicPr>
            <a:picLocks noChangeAspect="1"/>
          </p:cNvPicPr>
          <p:nvPr/>
        </p:nvPicPr>
        <p:blipFill>
          <a:blip r:embed="rId13"/>
          <a:stretch>
            <a:fillRect/>
          </a:stretch>
        </p:blipFill>
        <p:spPr>
          <a:xfrm>
            <a:off x="1545336" y="5404104"/>
            <a:ext cx="274320" cy="274320"/>
          </a:xfrm>
          <a:prstGeom prst="rect">
            <a:avLst/>
          </a:prstGeom>
        </p:spPr>
      </p:pic>
      <p:pic>
        <p:nvPicPr>
          <p:cNvPr id="14" name="Picture 13" descr="noun-tshirt-139533.png"/>
          <p:cNvPicPr>
            <a:picLocks noChangeAspect="1"/>
          </p:cNvPicPr>
          <p:nvPr/>
        </p:nvPicPr>
        <p:blipFill>
          <a:blip r:embed="rId14"/>
          <a:stretch>
            <a:fillRect/>
          </a:stretch>
        </p:blipFill>
        <p:spPr>
          <a:xfrm>
            <a:off x="1865376" y="5404104"/>
            <a:ext cx="274320" cy="274320"/>
          </a:xfrm>
          <a:prstGeom prst="rect">
            <a:avLst/>
          </a:prstGeom>
        </p:spPr>
      </p:pic>
      <p:pic>
        <p:nvPicPr>
          <p:cNvPr id="15" name="Picture 14" descr="noun-door-995125.png"/>
          <p:cNvPicPr>
            <a:picLocks noChangeAspect="1"/>
          </p:cNvPicPr>
          <p:nvPr/>
        </p:nvPicPr>
        <p:blipFill>
          <a:blip r:embed="rId15"/>
          <a:stretch>
            <a:fillRect/>
          </a:stretch>
        </p:blipFill>
        <p:spPr>
          <a:xfrm>
            <a:off x="2423160" y="5404104"/>
            <a:ext cx="274320" cy="274320"/>
          </a:xfrm>
          <a:prstGeom prst="rect">
            <a:avLst/>
          </a:prstGeom>
        </p:spPr>
      </p:pic>
      <p:pic>
        <p:nvPicPr>
          <p:cNvPr id="16" name="Picture 15" descr="noun-windows-1127615.png"/>
          <p:cNvPicPr>
            <a:picLocks noChangeAspect="1"/>
          </p:cNvPicPr>
          <p:nvPr/>
        </p:nvPicPr>
        <p:blipFill>
          <a:blip r:embed="rId16"/>
          <a:stretch>
            <a:fillRect/>
          </a:stretch>
        </p:blipFill>
        <p:spPr>
          <a:xfrm>
            <a:off x="2706624" y="5404104"/>
            <a:ext cx="274320" cy="274320"/>
          </a:xfrm>
          <a:prstGeom prst="rect">
            <a:avLst/>
          </a:prstGeom>
        </p:spPr>
      </p:pic>
      <p:pic>
        <p:nvPicPr>
          <p:cNvPr id="17" name="Picture 16" descr="noun-wheel-of-fortune-1454005.png"/>
          <p:cNvPicPr>
            <a:picLocks noChangeAspect="1"/>
          </p:cNvPicPr>
          <p:nvPr/>
        </p:nvPicPr>
        <p:blipFill>
          <a:blip r:embed="rId17"/>
          <a:stretch>
            <a:fillRect/>
          </a:stretch>
        </p:blipFill>
        <p:spPr>
          <a:xfrm>
            <a:off x="868680" y="5943600"/>
            <a:ext cx="457200" cy="457200"/>
          </a:xfrm>
          <a:prstGeom prst="rect">
            <a:avLst/>
          </a:prstGeom>
        </p:spPr>
      </p:pic>
      <p:pic>
        <p:nvPicPr>
          <p:cNvPr id="18" name="Picture 17" descr="group_standup.png"/>
          <p:cNvPicPr>
            <a:picLocks noChangeAspect="1"/>
          </p:cNvPicPr>
          <p:nvPr/>
        </p:nvPicPr>
        <p:blipFill>
          <a:blip r:embed="rId18"/>
          <a:stretch>
            <a:fillRect/>
          </a:stretch>
        </p:blipFill>
        <p:spPr>
          <a:xfrm>
            <a:off x="1463040" y="5952744"/>
            <a:ext cx="713232" cy="512064"/>
          </a:xfrm>
          <a:prstGeom prst="rect">
            <a:avLst/>
          </a:prstGeom>
        </p:spPr>
      </p:pic>
      <p:pic>
        <p:nvPicPr>
          <p:cNvPr id="19" name="Picture 18" descr="noun-write-1439720.png"/>
          <p:cNvPicPr>
            <a:picLocks noChangeAspect="1"/>
          </p:cNvPicPr>
          <p:nvPr/>
        </p:nvPicPr>
        <p:blipFill>
          <a:blip r:embed="rId19"/>
          <a:stretch>
            <a:fillRect/>
          </a:stretch>
        </p:blipFill>
        <p:spPr>
          <a:xfrm>
            <a:off x="2523744" y="5943600"/>
            <a:ext cx="457200" cy="457200"/>
          </a:xfrm>
          <a:prstGeom prst="rect">
            <a:avLst/>
          </a:prstGeom>
        </p:spPr>
      </p:pic>
      <p:sp>
        <p:nvSpPr>
          <p:cNvPr id="20" name="TextBox 19"/>
          <p:cNvSpPr txBox="1"/>
          <p:nvPr/>
        </p:nvSpPr>
        <p:spPr>
          <a:xfrm>
            <a:off x="0" y="4114800"/>
            <a:ext cx="886968" cy="365760"/>
          </a:xfrm>
          <a:prstGeom prst="rect">
            <a:avLst/>
          </a:prstGeom>
          <a:noFill/>
        </p:spPr>
        <p:txBody>
          <a:bodyPr wrap="none">
            <a:spAutoFit/>
          </a:bodyPr>
          <a:lstStyle/>
          <a:p>
            <a:pPr>
              <a:defRPr sz="1800" b="1"/>
            </a:pPr>
            <a:r>
              <a:t>Signal:</a:t>
            </a:r>
          </a:p>
        </p:txBody>
      </p:sp>
      <p:sp>
        <p:nvSpPr>
          <p:cNvPr id="21" name="TextBox 20"/>
          <p:cNvSpPr txBox="1"/>
          <p:nvPr/>
        </p:nvSpPr>
        <p:spPr>
          <a:xfrm>
            <a:off x="2112264" y="5367528"/>
            <a:ext cx="347472" cy="365760"/>
          </a:xfrm>
          <a:prstGeom prst="rect">
            <a:avLst/>
          </a:prstGeom>
          <a:noFill/>
        </p:spPr>
        <p:txBody>
          <a:bodyPr wrap="none">
            <a:spAutoFit/>
          </a:bodyPr>
          <a:lstStyle/>
          <a:p>
            <a:pPr>
              <a:defRPr sz="1800" b="1"/>
            </a:pPr>
            <a:r>
              <a:t>A</a:t>
            </a:r>
          </a:p>
        </p:txBody>
      </p:sp>
      <p:sp>
        <p:nvSpPr>
          <p:cNvPr id="22" name="TextBox 21"/>
          <p:cNvSpPr txBox="1"/>
          <p:nvPr/>
        </p:nvSpPr>
        <p:spPr>
          <a:xfrm>
            <a:off x="0" y="4791456"/>
            <a:ext cx="886968" cy="365760"/>
          </a:xfrm>
          <a:prstGeom prst="rect">
            <a:avLst/>
          </a:prstGeom>
          <a:noFill/>
        </p:spPr>
        <p:txBody>
          <a:bodyPr wrap="none">
            <a:spAutoFit/>
          </a:bodyPr>
          <a:lstStyle/>
          <a:p>
            <a:pPr>
              <a:defRPr sz="1800" b="1"/>
            </a:pPr>
            <a:r>
              <a:t>Share:</a:t>
            </a:r>
          </a:p>
        </p:txBody>
      </p:sp>
      <p:sp>
        <p:nvSpPr>
          <p:cNvPr id="23" name="TextBox 22"/>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4" name="TextBox 23"/>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5" name="Connector 24"/>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6" name="Picture 25" descr="bracket1_orange.png"/>
          <p:cNvPicPr>
            <a:picLocks noChangeAspect="1"/>
          </p:cNvPicPr>
          <p:nvPr/>
        </p:nvPicPr>
        <p:blipFill>
          <a:blip r:embed="rId20"/>
          <a:stretch>
            <a:fillRect/>
          </a:stretch>
        </p:blipFill>
        <p:spPr>
          <a:xfrm>
            <a:off x="832104" y="4069080"/>
            <a:ext cx="466344" cy="365760"/>
          </a:xfrm>
          <a:prstGeom prst="rect">
            <a:avLst/>
          </a:prstGeom>
        </p:spPr>
      </p:pic>
      <p:pic>
        <p:nvPicPr>
          <p:cNvPr id="27" name="Picture 26" descr="bracket2_orange.png"/>
          <p:cNvPicPr>
            <a:picLocks noChangeAspect="1"/>
          </p:cNvPicPr>
          <p:nvPr/>
        </p:nvPicPr>
        <p:blipFill>
          <a:blip r:embed="rId21"/>
          <a:stretch>
            <a:fillRect/>
          </a:stretch>
        </p:blipFill>
        <p:spPr>
          <a:xfrm>
            <a:off x="1847088" y="4672584"/>
            <a:ext cx="795528" cy="502920"/>
          </a:xfrm>
          <a:prstGeom prst="rect">
            <a:avLst/>
          </a:prstGeom>
        </p:spPr>
      </p:pic>
      <p:pic>
        <p:nvPicPr>
          <p:cNvPr id="28" name="Picture 27" descr="bracket3_orange.png"/>
          <p:cNvPicPr>
            <a:picLocks noChangeAspect="1"/>
          </p:cNvPicPr>
          <p:nvPr/>
        </p:nvPicPr>
        <p:blipFill>
          <a:blip r:embed="rId22"/>
          <a:stretch>
            <a:fillRect/>
          </a:stretch>
        </p:blipFill>
        <p:spPr>
          <a:xfrm>
            <a:off x="914400" y="5413248"/>
            <a:ext cx="274320" cy="274320"/>
          </a:xfrm>
          <a:prstGeom prst="rect">
            <a:avLst/>
          </a:prstGeom>
        </p:spPr>
      </p:pic>
      <p:pic>
        <p:nvPicPr>
          <p:cNvPr id="29" name="Picture 28" descr="bracket4_orange.png"/>
          <p:cNvPicPr>
            <a:picLocks noChangeAspect="1"/>
          </p:cNvPicPr>
          <p:nvPr/>
        </p:nvPicPr>
        <p:blipFill>
          <a:blip r:embed="rId23"/>
          <a:stretch>
            <a:fillRect/>
          </a:stretch>
        </p:blipFill>
        <p:spPr>
          <a:xfrm>
            <a:off x="1463040" y="5943600"/>
            <a:ext cx="786384" cy="548640"/>
          </a:xfrm>
          <a:prstGeom prst="rect">
            <a:avLst/>
          </a:prstGeom>
        </p:spPr>
      </p:pic>
      <p:sp>
        <p:nvSpPr>
          <p:cNvPr id="30" name="TextBox 29"/>
          <p:cNvSpPr txBox="1"/>
          <p:nvPr/>
        </p:nvSpPr>
        <p:spPr>
          <a:xfrm>
            <a:off x="1" y="0"/>
            <a:ext cx="3044952" cy="1764792"/>
          </a:xfrm>
          <a:prstGeom prst="rect">
            <a:avLst/>
          </a:prstGeom>
          <a:noFill/>
        </p:spPr>
        <p:txBody>
          <a:bodyPr wrap="none">
            <a:spAutoFit/>
          </a:bodyPr>
          <a:lstStyle/>
          <a:p>
            <a:pPr>
              <a:defRPr sz="1800" b="1" u="sng"/>
            </a:pPr>
            <a:r>
              <a:t>Observational Question</a:t>
            </a:r>
          </a:p>
        </p:txBody>
      </p:sp>
      <p:sp>
        <p:nvSpPr>
          <p:cNvPr id="31" name="TextBox 30"/>
          <p:cNvSpPr txBox="1"/>
          <p:nvPr/>
        </p:nvSpPr>
        <p:spPr>
          <a:xfrm>
            <a:off x="1" y="365760"/>
            <a:ext cx="3044952" cy="1764792"/>
          </a:xfrm>
          <a:prstGeom prst="rect">
            <a:avLst/>
          </a:prstGeom>
          <a:noFill/>
        </p:spPr>
        <p:txBody>
          <a:bodyPr wrap="square">
            <a:spAutoFit/>
          </a:bodyPr>
          <a:lstStyle/>
          <a:p>
            <a:pPr>
              <a:defRPr sz="1800"/>
            </a:pPr>
            <a:r>
              <a:t>How are the four </a:t>
            </a:r>
            <a:r>
              <a:rPr b="1">
                <a:solidFill>
                  <a:srgbClr val="7030A0"/>
                </a:solidFill>
              </a:rPr>
              <a:t>hemispheres</a:t>
            </a:r>
            <a:r>
              <a:t> divided?</a:t>
            </a:r>
          </a:p>
        </p:txBody>
      </p:sp>
      <p:sp>
        <p:nvSpPr>
          <p:cNvPr id="32" name="TextBox 31"/>
          <p:cNvSpPr txBox="1"/>
          <p:nvPr/>
        </p:nvSpPr>
        <p:spPr>
          <a:xfrm>
            <a:off x="1" y="2130552"/>
            <a:ext cx="3044952" cy="1764792"/>
          </a:xfrm>
          <a:prstGeom prst="rect">
            <a:avLst/>
          </a:prstGeom>
          <a:noFill/>
        </p:spPr>
        <p:txBody>
          <a:bodyPr wrap="square">
            <a:spAutoFit/>
          </a:bodyPr>
          <a:lstStyle/>
          <a:p>
            <a:pPr>
              <a:defRPr sz="1800" i="1"/>
            </a:pPr>
            <a:r>
              <a:t>The four </a:t>
            </a:r>
            <a:r>
              <a:rPr b="1">
                <a:solidFill>
                  <a:srgbClr val="7030A0"/>
                </a:solidFill>
              </a:rPr>
              <a:t>hemispheres</a:t>
            </a:r>
            <a:r>
              <a:t> are divided...</a:t>
            </a:r>
          </a:p>
        </p:txBody>
      </p:sp>
    </p:spTree>
  </p:cSld>
  <p:clrMapOvr>
    <a:masterClrMapping/>
  </p:clrMapOvr>
</p:sld>
</file>

<file path=ppt/slides/slide14.xml><?xml version="1.0" encoding="utf-8"?>
<p:sld xmlns:a="http://schemas.openxmlformats.org/drawingml/2006/main" xmlns:p="http://schemas.openxmlformats.org/presentationml/2006/main" xmlns:r="http://schemas.openxmlformats.org/officeDocument/2006/relationships">
  <p:cSld>
    <p:bg>
      <p:bgPr>
        <a:solidFill>
          <a:srgbClr val="ECF3FB"/>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2459736" y="6547104"/>
            <a:ext cx="555844" cy="310896"/>
          </a:xfrm>
          <a:prstGeom prst="rect">
            <a:avLst/>
          </a:prstGeom>
        </p:spPr>
      </p:pic>
      <p:pic>
        <p:nvPicPr>
          <p:cNvPr id="4" name="Picture 3" descr="S6162i.png"/>
          <p:cNvPicPr>
            <a:picLocks noChangeAspect="1"/>
          </p:cNvPicPr>
          <p:nvPr/>
        </p:nvPicPr>
        <p:blipFill>
          <a:blip r:embed="rId5"/>
          <a:stretch>
            <a:fillRect/>
          </a:stretch>
        </p:blipFill>
        <p:spPr>
          <a:xfrm>
            <a:off x="3044952" y="0"/>
            <a:ext cx="9144000" cy="6858000"/>
          </a:xfrm>
          <a:prstGeom prst="rect">
            <a:avLst/>
          </a:prstGeom>
        </p:spPr>
      </p:pic>
      <p:pic>
        <p:nvPicPr>
          <p:cNvPr id="5" name="Picture 4" descr="noun-thumbs-up-2169240.png"/>
          <p:cNvPicPr>
            <a:picLocks noChangeAspect="1"/>
          </p:cNvPicPr>
          <p:nvPr/>
        </p:nvPicPr>
        <p:blipFill>
          <a:blip r:embed="rId6"/>
          <a:stretch>
            <a:fillRect/>
          </a:stretch>
        </p:blipFill>
        <p:spPr>
          <a:xfrm>
            <a:off x="886968" y="4069080"/>
            <a:ext cx="365760" cy="365760"/>
          </a:xfrm>
          <a:prstGeom prst="rect">
            <a:avLst/>
          </a:prstGeom>
        </p:spPr>
      </p:pic>
      <p:pic>
        <p:nvPicPr>
          <p:cNvPr id="6" name="Picture 5" descr="noun-stand-up-4058566.png"/>
          <p:cNvPicPr>
            <a:picLocks noChangeAspect="1"/>
          </p:cNvPicPr>
          <p:nvPr/>
        </p:nvPicPr>
        <p:blipFill>
          <a:blip r:embed="rId7"/>
          <a:stretch>
            <a:fillRect/>
          </a:stretch>
        </p:blipFill>
        <p:spPr>
          <a:xfrm>
            <a:off x="1463040" y="4069080"/>
            <a:ext cx="365760" cy="365760"/>
          </a:xfrm>
          <a:prstGeom prst="rect">
            <a:avLst/>
          </a:prstGeom>
        </p:spPr>
      </p:pic>
      <p:pic>
        <p:nvPicPr>
          <p:cNvPr id="7" name="Picture 6" descr="noun-raise-hand-1471169.png"/>
          <p:cNvPicPr>
            <a:picLocks noChangeAspect="1"/>
          </p:cNvPicPr>
          <p:nvPr/>
        </p:nvPicPr>
        <p:blipFill>
          <a:blip r:embed="rId8"/>
          <a:stretch>
            <a:fillRect/>
          </a:stretch>
        </p:blipFill>
        <p:spPr>
          <a:xfrm>
            <a:off x="2039112" y="4069080"/>
            <a:ext cx="365760" cy="365760"/>
          </a:xfrm>
          <a:prstGeom prst="rect">
            <a:avLst/>
          </a:prstGeom>
        </p:spPr>
      </p:pic>
      <p:pic>
        <p:nvPicPr>
          <p:cNvPr id="8" name="Picture 7" descr="noun-think-1730977.png"/>
          <p:cNvPicPr>
            <a:picLocks noChangeAspect="1"/>
          </p:cNvPicPr>
          <p:nvPr/>
        </p:nvPicPr>
        <p:blipFill>
          <a:blip r:embed="rId9"/>
          <a:stretch>
            <a:fillRect/>
          </a:stretch>
        </p:blipFill>
        <p:spPr>
          <a:xfrm>
            <a:off x="2615184" y="4069080"/>
            <a:ext cx="365760" cy="365760"/>
          </a:xfrm>
          <a:prstGeom prst="rect">
            <a:avLst/>
          </a:prstGeom>
        </p:spPr>
      </p:pic>
      <p:pic>
        <p:nvPicPr>
          <p:cNvPr id="9" name="Picture 8" descr="partners.png"/>
          <p:cNvPicPr>
            <a:picLocks noChangeAspect="1"/>
          </p:cNvPicPr>
          <p:nvPr/>
        </p:nvPicPr>
        <p:blipFill>
          <a:blip r:embed="rId10"/>
          <a:stretch>
            <a:fillRect/>
          </a:stretch>
        </p:blipFill>
        <p:spPr>
          <a:xfrm>
            <a:off x="886968" y="4782312"/>
            <a:ext cx="676656" cy="274320"/>
          </a:xfrm>
          <a:prstGeom prst="rect">
            <a:avLst/>
          </a:prstGeom>
        </p:spPr>
      </p:pic>
      <p:pic>
        <p:nvPicPr>
          <p:cNvPr id="10" name="Picture 9" descr="group.png"/>
          <p:cNvPicPr>
            <a:picLocks noChangeAspect="1"/>
          </p:cNvPicPr>
          <p:nvPr/>
        </p:nvPicPr>
        <p:blipFill>
          <a:blip r:embed="rId11"/>
          <a:stretch>
            <a:fillRect/>
          </a:stretch>
        </p:blipFill>
        <p:spPr>
          <a:xfrm>
            <a:off x="1956816" y="4672584"/>
            <a:ext cx="594360" cy="493776"/>
          </a:xfrm>
          <a:prstGeom prst="rect">
            <a:avLst/>
          </a:prstGeom>
        </p:spPr>
      </p:pic>
      <p:pic>
        <p:nvPicPr>
          <p:cNvPr id="11" name="Picture 10" descr="white-shoe.png"/>
          <p:cNvPicPr>
            <a:picLocks noChangeAspect="1"/>
          </p:cNvPicPr>
          <p:nvPr/>
        </p:nvPicPr>
        <p:blipFill>
          <a:blip r:embed="rId12"/>
          <a:stretch>
            <a:fillRect/>
          </a:stretch>
        </p:blipFill>
        <p:spPr>
          <a:xfrm>
            <a:off x="914400" y="5404104"/>
            <a:ext cx="274320" cy="274320"/>
          </a:xfrm>
          <a:prstGeom prst="rect">
            <a:avLst/>
          </a:prstGeom>
        </p:spPr>
      </p:pic>
      <p:pic>
        <p:nvPicPr>
          <p:cNvPr id="12" name="Picture 11" descr="black-shoe.png"/>
          <p:cNvPicPr>
            <a:picLocks noChangeAspect="1"/>
          </p:cNvPicPr>
          <p:nvPr/>
        </p:nvPicPr>
        <p:blipFill>
          <a:blip r:embed="rId13"/>
          <a:stretch>
            <a:fillRect/>
          </a:stretch>
        </p:blipFill>
        <p:spPr>
          <a:xfrm>
            <a:off x="1234440" y="5404104"/>
            <a:ext cx="228600" cy="228600"/>
          </a:xfrm>
          <a:prstGeom prst="rect">
            <a:avLst/>
          </a:prstGeom>
        </p:spPr>
      </p:pic>
      <p:pic>
        <p:nvPicPr>
          <p:cNvPr id="13" name="Picture 12" descr="noun-tshirt-4464232.png"/>
          <p:cNvPicPr>
            <a:picLocks noChangeAspect="1"/>
          </p:cNvPicPr>
          <p:nvPr/>
        </p:nvPicPr>
        <p:blipFill>
          <a:blip r:embed="rId14"/>
          <a:stretch>
            <a:fillRect/>
          </a:stretch>
        </p:blipFill>
        <p:spPr>
          <a:xfrm>
            <a:off x="1545336" y="5404104"/>
            <a:ext cx="274320" cy="274320"/>
          </a:xfrm>
          <a:prstGeom prst="rect">
            <a:avLst/>
          </a:prstGeom>
        </p:spPr>
      </p:pic>
      <p:pic>
        <p:nvPicPr>
          <p:cNvPr id="14" name="Picture 13" descr="noun-tshirt-139533.png"/>
          <p:cNvPicPr>
            <a:picLocks noChangeAspect="1"/>
          </p:cNvPicPr>
          <p:nvPr/>
        </p:nvPicPr>
        <p:blipFill>
          <a:blip r:embed="rId15"/>
          <a:stretch>
            <a:fillRect/>
          </a:stretch>
        </p:blipFill>
        <p:spPr>
          <a:xfrm>
            <a:off x="1865376" y="5404104"/>
            <a:ext cx="274320" cy="274320"/>
          </a:xfrm>
          <a:prstGeom prst="rect">
            <a:avLst/>
          </a:prstGeom>
        </p:spPr>
      </p:pic>
      <p:pic>
        <p:nvPicPr>
          <p:cNvPr id="15" name="Picture 14" descr="noun-door-995125.png"/>
          <p:cNvPicPr>
            <a:picLocks noChangeAspect="1"/>
          </p:cNvPicPr>
          <p:nvPr/>
        </p:nvPicPr>
        <p:blipFill>
          <a:blip r:embed="rId16"/>
          <a:stretch>
            <a:fillRect/>
          </a:stretch>
        </p:blipFill>
        <p:spPr>
          <a:xfrm>
            <a:off x="2423160" y="5404104"/>
            <a:ext cx="274320" cy="274320"/>
          </a:xfrm>
          <a:prstGeom prst="rect">
            <a:avLst/>
          </a:prstGeom>
        </p:spPr>
      </p:pic>
      <p:pic>
        <p:nvPicPr>
          <p:cNvPr id="16" name="Picture 15" descr="noun-windows-1127615.png"/>
          <p:cNvPicPr>
            <a:picLocks noChangeAspect="1"/>
          </p:cNvPicPr>
          <p:nvPr/>
        </p:nvPicPr>
        <p:blipFill>
          <a:blip r:embed="rId17"/>
          <a:stretch>
            <a:fillRect/>
          </a:stretch>
        </p:blipFill>
        <p:spPr>
          <a:xfrm>
            <a:off x="2706624" y="5404104"/>
            <a:ext cx="274320" cy="274320"/>
          </a:xfrm>
          <a:prstGeom prst="rect">
            <a:avLst/>
          </a:prstGeom>
        </p:spPr>
      </p:pic>
      <p:pic>
        <p:nvPicPr>
          <p:cNvPr id="17" name="Picture 16" descr="noun-wheel-of-fortune-1454005.png"/>
          <p:cNvPicPr>
            <a:picLocks noChangeAspect="1"/>
          </p:cNvPicPr>
          <p:nvPr/>
        </p:nvPicPr>
        <p:blipFill>
          <a:blip r:embed="rId18"/>
          <a:stretch>
            <a:fillRect/>
          </a:stretch>
        </p:blipFill>
        <p:spPr>
          <a:xfrm>
            <a:off x="868680" y="5943600"/>
            <a:ext cx="457200" cy="457200"/>
          </a:xfrm>
          <a:prstGeom prst="rect">
            <a:avLst/>
          </a:prstGeom>
        </p:spPr>
      </p:pic>
      <p:pic>
        <p:nvPicPr>
          <p:cNvPr id="18" name="Picture 17" descr="group_standup.png"/>
          <p:cNvPicPr>
            <a:picLocks noChangeAspect="1"/>
          </p:cNvPicPr>
          <p:nvPr/>
        </p:nvPicPr>
        <p:blipFill>
          <a:blip r:embed="rId19"/>
          <a:stretch>
            <a:fillRect/>
          </a:stretch>
        </p:blipFill>
        <p:spPr>
          <a:xfrm>
            <a:off x="1463040" y="5952744"/>
            <a:ext cx="713232" cy="512064"/>
          </a:xfrm>
          <a:prstGeom prst="rect">
            <a:avLst/>
          </a:prstGeom>
        </p:spPr>
      </p:pic>
      <p:pic>
        <p:nvPicPr>
          <p:cNvPr id="19" name="Picture 18" descr="noun-write-1439720.png"/>
          <p:cNvPicPr>
            <a:picLocks noChangeAspect="1"/>
          </p:cNvPicPr>
          <p:nvPr/>
        </p:nvPicPr>
        <p:blipFill>
          <a:blip r:embed="rId20"/>
          <a:stretch>
            <a:fillRect/>
          </a:stretch>
        </p:blipFill>
        <p:spPr>
          <a:xfrm>
            <a:off x="2523744" y="5943600"/>
            <a:ext cx="457200" cy="457200"/>
          </a:xfrm>
          <a:prstGeom prst="rect">
            <a:avLst/>
          </a:prstGeom>
        </p:spPr>
      </p:pic>
      <p:sp>
        <p:nvSpPr>
          <p:cNvPr id="20" name="TextBox 19"/>
          <p:cNvSpPr txBox="1"/>
          <p:nvPr/>
        </p:nvSpPr>
        <p:spPr>
          <a:xfrm>
            <a:off x="0" y="4114800"/>
            <a:ext cx="886968" cy="365760"/>
          </a:xfrm>
          <a:prstGeom prst="rect">
            <a:avLst/>
          </a:prstGeom>
          <a:noFill/>
        </p:spPr>
        <p:txBody>
          <a:bodyPr wrap="none">
            <a:spAutoFit/>
          </a:bodyPr>
          <a:lstStyle/>
          <a:p>
            <a:pPr>
              <a:defRPr sz="1800" b="1"/>
            </a:pPr>
            <a:r>
              <a:t>Signal:</a:t>
            </a:r>
          </a:p>
        </p:txBody>
      </p:sp>
      <p:sp>
        <p:nvSpPr>
          <p:cNvPr id="21" name="TextBox 20"/>
          <p:cNvSpPr txBox="1"/>
          <p:nvPr/>
        </p:nvSpPr>
        <p:spPr>
          <a:xfrm>
            <a:off x="2112264" y="5367528"/>
            <a:ext cx="347472" cy="365760"/>
          </a:xfrm>
          <a:prstGeom prst="rect">
            <a:avLst/>
          </a:prstGeom>
          <a:noFill/>
        </p:spPr>
        <p:txBody>
          <a:bodyPr wrap="none">
            <a:spAutoFit/>
          </a:bodyPr>
          <a:lstStyle/>
          <a:p>
            <a:pPr>
              <a:defRPr sz="1800" b="1"/>
            </a:pPr>
            <a:r>
              <a:t>A</a:t>
            </a:r>
          </a:p>
        </p:txBody>
      </p:sp>
      <p:sp>
        <p:nvSpPr>
          <p:cNvPr id="22" name="TextBox 21"/>
          <p:cNvSpPr txBox="1"/>
          <p:nvPr/>
        </p:nvSpPr>
        <p:spPr>
          <a:xfrm>
            <a:off x="0" y="4791456"/>
            <a:ext cx="886968" cy="365760"/>
          </a:xfrm>
          <a:prstGeom prst="rect">
            <a:avLst/>
          </a:prstGeom>
          <a:noFill/>
        </p:spPr>
        <p:txBody>
          <a:bodyPr wrap="none">
            <a:spAutoFit/>
          </a:bodyPr>
          <a:lstStyle/>
          <a:p>
            <a:pPr>
              <a:defRPr sz="1800" b="1"/>
            </a:pPr>
            <a:r>
              <a:t>Share:</a:t>
            </a:r>
          </a:p>
        </p:txBody>
      </p:sp>
      <p:sp>
        <p:nvSpPr>
          <p:cNvPr id="23" name="TextBox 22"/>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4" name="TextBox 23"/>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5" name="Connector 24"/>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6" name="Picture 25" descr="bracket1_blue.png"/>
          <p:cNvPicPr>
            <a:picLocks noChangeAspect="1"/>
          </p:cNvPicPr>
          <p:nvPr/>
        </p:nvPicPr>
        <p:blipFill>
          <a:blip r:embed="rId21"/>
          <a:stretch>
            <a:fillRect/>
          </a:stretch>
        </p:blipFill>
        <p:spPr>
          <a:xfrm>
            <a:off x="832104" y="4069080"/>
            <a:ext cx="466344" cy="365760"/>
          </a:xfrm>
          <a:prstGeom prst="rect">
            <a:avLst/>
          </a:prstGeom>
        </p:spPr>
      </p:pic>
      <p:pic>
        <p:nvPicPr>
          <p:cNvPr id="27" name="Picture 26" descr="bracket2_blue.png"/>
          <p:cNvPicPr>
            <a:picLocks noChangeAspect="1"/>
          </p:cNvPicPr>
          <p:nvPr/>
        </p:nvPicPr>
        <p:blipFill>
          <a:blip r:embed="rId22"/>
          <a:stretch>
            <a:fillRect/>
          </a:stretch>
        </p:blipFill>
        <p:spPr>
          <a:xfrm>
            <a:off x="1847088" y="4672584"/>
            <a:ext cx="795528" cy="502920"/>
          </a:xfrm>
          <a:prstGeom prst="rect">
            <a:avLst/>
          </a:prstGeom>
        </p:spPr>
      </p:pic>
      <p:pic>
        <p:nvPicPr>
          <p:cNvPr id="28" name="Picture 27" descr="bracket3_blue.png"/>
          <p:cNvPicPr>
            <a:picLocks noChangeAspect="1"/>
          </p:cNvPicPr>
          <p:nvPr/>
        </p:nvPicPr>
        <p:blipFill>
          <a:blip r:embed="rId23"/>
          <a:stretch>
            <a:fillRect/>
          </a:stretch>
        </p:blipFill>
        <p:spPr>
          <a:xfrm>
            <a:off x="914400" y="5413248"/>
            <a:ext cx="274320" cy="274320"/>
          </a:xfrm>
          <a:prstGeom prst="rect">
            <a:avLst/>
          </a:prstGeom>
        </p:spPr>
      </p:pic>
      <p:pic>
        <p:nvPicPr>
          <p:cNvPr id="29" name="Picture 28" descr="bracket4_blue.png"/>
          <p:cNvPicPr>
            <a:picLocks noChangeAspect="1"/>
          </p:cNvPicPr>
          <p:nvPr/>
        </p:nvPicPr>
        <p:blipFill>
          <a:blip r:embed="rId24"/>
          <a:stretch>
            <a:fillRect/>
          </a:stretch>
        </p:blipFill>
        <p:spPr>
          <a:xfrm>
            <a:off x="1463040" y="5943600"/>
            <a:ext cx="786384" cy="548640"/>
          </a:xfrm>
          <a:prstGeom prst="rect">
            <a:avLst/>
          </a:prstGeom>
        </p:spPr>
      </p:pic>
      <p:sp>
        <p:nvSpPr>
          <p:cNvPr id="30" name="TextBox 29"/>
          <p:cNvSpPr txBox="1"/>
          <p:nvPr/>
        </p:nvSpPr>
        <p:spPr>
          <a:xfrm>
            <a:off x="1" y="0"/>
            <a:ext cx="3044952" cy="1764792"/>
          </a:xfrm>
          <a:prstGeom prst="rect">
            <a:avLst/>
          </a:prstGeom>
          <a:noFill/>
        </p:spPr>
        <p:txBody>
          <a:bodyPr wrap="none">
            <a:spAutoFit/>
          </a:bodyPr>
          <a:lstStyle/>
          <a:p>
            <a:pPr>
              <a:defRPr sz="1800" b="1" u="sng"/>
            </a:pPr>
            <a:r>
              <a:t>Inferential Question</a:t>
            </a:r>
          </a:p>
        </p:txBody>
      </p:sp>
      <p:sp>
        <p:nvSpPr>
          <p:cNvPr id="31" name="TextBox 30"/>
          <p:cNvSpPr txBox="1"/>
          <p:nvPr/>
        </p:nvSpPr>
        <p:spPr>
          <a:xfrm>
            <a:off x="1" y="365760"/>
            <a:ext cx="3044952" cy="1764792"/>
          </a:xfrm>
          <a:prstGeom prst="rect">
            <a:avLst/>
          </a:prstGeom>
          <a:noFill/>
        </p:spPr>
        <p:txBody>
          <a:bodyPr wrap="square">
            <a:spAutoFit/>
          </a:bodyPr>
          <a:lstStyle/>
          <a:p>
            <a:pPr>
              <a:defRPr sz="1800"/>
            </a:pPr>
            <a:r>
              <a:t>If you lived on the southern </a:t>
            </a:r>
            <a:r>
              <a:rPr b="1">
                <a:solidFill>
                  <a:srgbClr val="7030A0"/>
                </a:solidFill>
              </a:rPr>
              <a:t>hemisphere</a:t>
            </a:r>
            <a:r>
              <a:t>, do you think the </a:t>
            </a:r>
            <a:r>
              <a:rPr b="1">
                <a:solidFill>
                  <a:srgbClr val="7030A0"/>
                </a:solidFill>
              </a:rPr>
              <a:t>lunar cycle</a:t>
            </a:r>
            <a:r>
              <a:t> phases would look the same? How do you know?</a:t>
            </a:r>
          </a:p>
        </p:txBody>
      </p:sp>
      <p:sp>
        <p:nvSpPr>
          <p:cNvPr id="32" name="TextBox 31"/>
          <p:cNvSpPr txBox="1"/>
          <p:nvPr/>
        </p:nvSpPr>
        <p:spPr>
          <a:xfrm>
            <a:off x="1" y="2130552"/>
            <a:ext cx="3044952" cy="1764792"/>
          </a:xfrm>
          <a:prstGeom prst="rect">
            <a:avLst/>
          </a:prstGeom>
          <a:noFill/>
        </p:spPr>
        <p:txBody>
          <a:bodyPr wrap="square">
            <a:spAutoFit/>
          </a:bodyPr>
          <a:lstStyle/>
          <a:p>
            <a:pPr>
              <a:defRPr sz="1800" i="1"/>
            </a:pPr>
            <a:r>
              <a:t>If I lived on the southern </a:t>
            </a:r>
            <a:r>
              <a:rPr b="1">
                <a:solidFill>
                  <a:srgbClr val="7030A0"/>
                </a:solidFill>
              </a:rPr>
              <a:t>hemisphere</a:t>
            </a:r>
            <a:r>
              <a:t>, the </a:t>
            </a:r>
            <a:r>
              <a:rPr b="1">
                <a:solidFill>
                  <a:srgbClr val="7030A0"/>
                </a:solidFill>
              </a:rPr>
              <a:t>lunar cycle</a:t>
            </a:r>
            <a:r>
              <a:t> phases would look like… because…</a:t>
            </a:r>
          </a:p>
        </p:txBody>
      </p:sp>
    </p:spTree>
  </p:cSld>
  <p:clrMapOvr>
    <a:masterClrMapping/>
  </p:clrMapOvr>
</p:sld>
</file>

<file path=ppt/slides/slide15.xml><?xml version="1.0" encoding="utf-8"?>
<p:sld xmlns:a="http://schemas.openxmlformats.org/drawingml/2006/main" xmlns:p="http://schemas.openxmlformats.org/presentationml/2006/main" xmlns:r="http://schemas.openxmlformats.org/officeDocument/2006/relationships">
  <p:cSld>
    <p:bg>
      <p:bgPr>
        <a:solidFill>
          <a:srgbClr val="F2F2F2"/>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11576304" y="6547104"/>
            <a:ext cx="555844" cy="310896"/>
          </a:xfrm>
          <a:prstGeom prst="rect">
            <a:avLst/>
          </a:prstGeom>
        </p:spPr>
      </p:pic>
      <p:sp>
        <p:nvSpPr>
          <p:cNvPr id="4" name="TextBox 3"/>
          <p:cNvSpPr txBox="1"/>
          <p:nvPr/>
        </p:nvSpPr>
        <p:spPr>
          <a:xfrm>
            <a:off x="0" y="0"/>
            <a:ext cx="12188952" cy="704088"/>
          </a:xfrm>
          <a:prstGeom prst="rect">
            <a:avLst/>
          </a:prstGeom>
          <a:noFill/>
        </p:spPr>
        <p:txBody>
          <a:bodyPr wrap="none">
            <a:spAutoFit/>
          </a:bodyPr>
          <a:lstStyle/>
          <a:p>
            <a:pPr algn="ctr">
              <a:defRPr sz="4000" b="1" u="sng"/>
            </a:pPr>
            <a:r>
              <a:t>Extension Activities​</a:t>
            </a:r>
          </a:p>
        </p:txBody>
      </p:sp>
      <p:sp>
        <p:nvSpPr>
          <p:cNvPr id="5" name="TextBox 4"/>
          <p:cNvSpPr txBox="1"/>
          <p:nvPr/>
        </p:nvSpPr>
        <p:spPr>
          <a:xfrm>
            <a:off x="420624" y="704088"/>
            <a:ext cx="11356848" cy="832104"/>
          </a:xfrm>
          <a:prstGeom prst="rect">
            <a:avLst/>
          </a:prstGeom>
          <a:noFill/>
        </p:spPr>
        <p:txBody>
          <a:bodyPr wrap="square" anchor="ctr">
            <a:spAutoFit/>
          </a:bodyPr>
          <a:lstStyle/>
          <a:p>
            <a:pPr algn="l"/>
            <a:r>
              <a:rPr sz="2400"/>
              <a:t>Use any or all of the activities in the following slides, either between structured conversations or after students have completed all of the structured conversations.</a:t>
            </a:r>
          </a:p>
        </p:txBody>
      </p:sp>
      <p:sp>
        <p:nvSpPr>
          <p:cNvPr id="6" name="TextBox 5"/>
          <p:cNvSpPr txBox="1"/>
          <p:nvPr/>
        </p:nvSpPr>
        <p:spPr>
          <a:xfrm>
            <a:off x="420624" y="1536192"/>
            <a:ext cx="5678424" cy="4800600"/>
          </a:xfrm>
          <a:prstGeom prst="rect">
            <a:avLst/>
          </a:prstGeom>
          <a:noFill/>
        </p:spPr>
        <p:txBody>
          <a:bodyPr wrap="square" anchor="ctr">
            <a:spAutoFit/>
          </a:bodyPr>
          <a:lstStyle/>
          <a:p>
            <a:pPr algn="l"/>
            <a:r>
              <a:rPr sz="2000"/>
              <a:t/>
            </a:r>
            <a:r>
              <a:rPr b="1" sz="2000"/>
              <a:t>•   Complete the Picture</a:t>
            </a:r>
            <a:r>
              <a:rPr sz="2000"/>
              <a:t> 
Do this before showing the complete visual for a prediction activity, or after showing the visual for a recall exercise.
</a:t>
            </a:r>
            <a:r>
              <a:rPr b="1" sz="2000"/>
              <a:t>•   Fill It In</a:t>
            </a:r>
            <a:r>
              <a:rPr sz="2000"/>
              <a:t>
Like “Complete the Picture”, this activity is also excellent as either a preview or a review.
</a:t>
            </a:r>
            <a:r>
              <a:rPr b="1" sz="2000"/>
              <a:t>•   Questioning Conversation</a:t>
            </a:r>
            <a:r>
              <a:rPr sz="2000"/>
              <a:t>
Encourage open-ended dialogue about the visual with question-asking and prediction-making
</a:t>
            </a:r>
            <a:r>
              <a:rPr b="1" sz="2000"/>
              <a:t>•   Vocab Connection Web</a:t>
            </a:r>
            <a:r>
              <a:rPr sz="2000"/>
              <a:t>
Have students make connections to other words in this unit, or other words in previous units. Excellent as a unit review!</a:t>
            </a:r>
          </a:p>
        </p:txBody>
      </p:sp>
      <p:sp>
        <p:nvSpPr>
          <p:cNvPr id="7" name="TextBox 6"/>
          <p:cNvSpPr txBox="1"/>
          <p:nvPr/>
        </p:nvSpPr>
        <p:spPr>
          <a:xfrm>
            <a:off x="6099048" y="1737360"/>
            <a:ext cx="5678424" cy="3474720"/>
          </a:xfrm>
          <a:prstGeom prst="rect">
            <a:avLst/>
          </a:prstGeom>
          <a:noFill/>
        </p:spPr>
        <p:txBody>
          <a:bodyPr wrap="square" anchor="ctr">
            <a:spAutoFit/>
          </a:bodyPr>
          <a:lstStyle/>
          <a:p>
            <a:pPr algn="l"/>
            <a:r>
              <a:rPr sz="2000"/>
              <a:t/>
            </a:r>
            <a:r>
              <a:rPr b="1" sz="2000"/>
              <a:t>•   Roving Paragraph</a:t>
            </a:r>
            <a:r>
              <a:rPr sz="2000"/>
              <a:t> 
Get students moving, and writing! Can be done at any point in the lesson, but it makes an excellent review at the end of the lesson.
</a:t>
            </a:r>
            <a:r>
              <a:rPr b="1" sz="2000"/>
              <a:t>•   Open Writing</a:t>
            </a:r>
            <a:r>
              <a:rPr sz="2000"/>
              <a:t>
This is highly recommended after the structured conversations are complete, as a closure/exit ticket to the lesson. Have students write everything they’ve learned about the vocabulary word, structured with the sentence stems of their structured conversations and key vocabulary.</a:t>
            </a:r>
          </a:p>
        </p:txBody>
      </p:sp>
    </p:spTree>
  </p:cSld>
  <p:clrMapOvr>
    <a:masterClrMapping/>
  </p:clrMapOvr>
</p:sld>
</file>

<file path=ppt/slides/slide16.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S6162i.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1764792"/>
          </a:xfrm>
          <a:prstGeom prst="rect">
            <a:avLst/>
          </a:prstGeom>
          <a:noFill/>
        </p:spPr>
        <p:txBody>
          <a:bodyPr wrap="none">
            <a:spAutoFit/>
          </a:bodyPr>
          <a:lstStyle/>
          <a:p>
            <a:pPr>
              <a:defRPr sz="2400" b="1" u="sng"/>
            </a:pPr>
            <a:r>
              <a:t>Complete the Picture</a:t>
            </a:r>
          </a:p>
        </p:txBody>
      </p:sp>
      <p:sp>
        <p:nvSpPr>
          <p:cNvPr id="4" name="TextBox 3"/>
          <p:cNvSpPr txBox="1"/>
          <p:nvPr/>
        </p:nvSpPr>
        <p:spPr>
          <a:xfrm>
            <a:off x="1" y="365760"/>
            <a:ext cx="3044952" cy="1764792"/>
          </a:xfrm>
          <a:prstGeom prst="rect">
            <a:avLst/>
          </a:prstGeom>
          <a:noFill/>
        </p:spPr>
        <p:txBody>
          <a:bodyPr wrap="square">
            <a:spAutoFit/>
          </a:bodyPr>
          <a:lstStyle/>
          <a:p>
            <a:pPr>
              <a:defRPr sz="2400"/>
            </a:pPr>
            <a:r>
              <a:t>Draw what you think the rest of the image looks like for the term </a:t>
            </a:r>
            <a:r>
              <a:rPr b="1">
                <a:solidFill>
                  <a:srgbClr val="7030A0"/>
                </a:solidFill>
              </a:rPr>
              <a:t>lunar cycle.</a:t>
            </a:r>
            <a:r>
              <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55844" cy="310896"/>
          </a:xfrm>
          <a:prstGeom prst="rect">
            <a:avLst/>
          </a:prstGeom>
        </p:spPr>
      </p:pic>
      <p:pic>
        <p:nvPicPr>
          <p:cNvPr id="7" name="Picture 6" descr="noun-write-1439720.png"/>
          <p:cNvPicPr>
            <a:picLocks noChangeAspect="1"/>
          </p:cNvPicPr>
          <p:nvPr/>
        </p:nvPicPr>
        <p:blipFill>
          <a:blip r:embed="rId5"/>
          <a:stretch>
            <a:fillRect/>
          </a:stretch>
        </p:blipFill>
        <p:spPr>
          <a:xfrm>
            <a:off x="338328" y="3922776"/>
            <a:ext cx="2368296" cy="2368296"/>
          </a:xfrm>
          <a:prstGeom prst="rect">
            <a:avLst/>
          </a:prstGeom>
        </p:spPr>
      </p:pic>
      <p:pic>
        <p:nvPicPr>
          <p:cNvPr id="8" name="Picture 7" descr="gray_box.png"/>
          <p:cNvPicPr>
            <a:picLocks noChangeAspect="1"/>
          </p:cNvPicPr>
          <p:nvPr/>
        </p:nvPicPr>
        <p:blipFill>
          <a:blip r:embed="rId6"/>
          <a:stretch>
            <a:fillRect/>
          </a:stretch>
        </p:blipFill>
        <p:spPr>
          <a:xfrm>
            <a:off x="7616952" y="0"/>
            <a:ext cx="4585854" cy="6871854"/>
          </a:xfrm>
          <a:prstGeom prst="rect">
            <a:avLst/>
          </a:prstGeom>
        </p:spPr>
      </p:pic>
    </p:spTree>
  </p:cSld>
  <p:clrMapOvr>
    <a:masterClrMapping/>
  </p:clrMapOvr>
</p:sld>
</file>

<file path=ppt/slides/slide17.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S6162n.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1764792"/>
          </a:xfrm>
          <a:prstGeom prst="rect">
            <a:avLst/>
          </a:prstGeom>
          <a:noFill/>
        </p:spPr>
        <p:txBody>
          <a:bodyPr wrap="none">
            <a:spAutoFit/>
          </a:bodyPr>
          <a:lstStyle/>
          <a:p>
            <a:pPr>
              <a:defRPr sz="2400" b="1" u="sng"/>
            </a:pPr>
            <a:r>
              <a:t>Fill It In</a:t>
            </a:r>
          </a:p>
        </p:txBody>
      </p:sp>
      <p:sp>
        <p:nvSpPr>
          <p:cNvPr id="4" name="TextBox 3"/>
          <p:cNvSpPr txBox="1"/>
          <p:nvPr/>
        </p:nvSpPr>
        <p:spPr>
          <a:xfrm>
            <a:off x="1" y="365760"/>
            <a:ext cx="3044952" cy="1764792"/>
          </a:xfrm>
          <a:prstGeom prst="rect">
            <a:avLst/>
          </a:prstGeom>
          <a:noFill/>
        </p:spPr>
        <p:txBody>
          <a:bodyPr wrap="square">
            <a:spAutoFit/>
          </a:bodyPr>
          <a:lstStyle/>
          <a:p>
            <a:pPr>
              <a:defRPr sz="2400"/>
            </a:pPr>
            <a:r>
              <a:t>Fill in the grey boxes in this visual as best you can.
Work with a partner or share your completed visual with a partner when you finish.</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55844" cy="310896"/>
          </a:xfrm>
          <a:prstGeom prst="rect">
            <a:avLst/>
          </a:prstGeom>
        </p:spPr>
      </p:pic>
      <p:pic>
        <p:nvPicPr>
          <p:cNvPr id="7" name="Picture 6" descr="noun-write-1439720.png"/>
          <p:cNvPicPr>
            <a:picLocks noChangeAspect="1"/>
          </p:cNvPicPr>
          <p:nvPr/>
        </p:nvPicPr>
        <p:blipFill>
          <a:blip r:embed="rId5"/>
          <a:stretch>
            <a:fillRect/>
          </a:stretch>
        </p:blipFill>
        <p:spPr>
          <a:xfrm>
            <a:off x="237744" y="5614416"/>
            <a:ext cx="832104" cy="832104"/>
          </a:xfrm>
          <a:prstGeom prst="rect">
            <a:avLst/>
          </a:prstGeom>
        </p:spPr>
      </p:pic>
      <p:pic>
        <p:nvPicPr>
          <p:cNvPr id="8" name="Picture 7" descr="partners.png"/>
          <p:cNvPicPr>
            <a:picLocks noChangeAspect="1"/>
          </p:cNvPicPr>
          <p:nvPr/>
        </p:nvPicPr>
        <p:blipFill>
          <a:blip r:embed="rId6"/>
          <a:stretch>
            <a:fillRect/>
          </a:stretch>
        </p:blipFill>
        <p:spPr>
          <a:xfrm>
            <a:off x="1188720" y="5678424"/>
            <a:ext cx="1627632" cy="658368"/>
          </a:xfrm>
          <a:prstGeom prst="rect">
            <a:avLst/>
          </a:prstGeom>
        </p:spPr>
      </p:pic>
    </p:spTree>
  </p:cSld>
  <p:clrMapOvr>
    <a:masterClrMapping/>
  </p:clrMapOvr>
</p:sld>
</file>

<file path=ppt/slides/slide18.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noun-thumbs-up-2169240.png"/>
          <p:cNvPicPr>
            <a:picLocks noChangeAspect="1"/>
          </p:cNvPicPr>
          <p:nvPr/>
        </p:nvPicPr>
        <p:blipFill>
          <a:blip r:embed="rId2"/>
          <a:stretch>
            <a:fillRect/>
          </a:stretch>
        </p:blipFill>
        <p:spPr>
          <a:xfrm>
            <a:off x="886968" y="4069080"/>
            <a:ext cx="365760" cy="365760"/>
          </a:xfrm>
          <a:prstGeom prst="rect">
            <a:avLst/>
          </a:prstGeom>
        </p:spPr>
      </p:pic>
      <p:pic>
        <p:nvPicPr>
          <p:cNvPr id="3" name="Picture 2" descr="noun-stand-up-4058566.png"/>
          <p:cNvPicPr>
            <a:picLocks noChangeAspect="1"/>
          </p:cNvPicPr>
          <p:nvPr/>
        </p:nvPicPr>
        <p:blipFill>
          <a:blip r:embed="rId3"/>
          <a:stretch>
            <a:fillRect/>
          </a:stretch>
        </p:blipFill>
        <p:spPr>
          <a:xfrm>
            <a:off x="1463040" y="4069080"/>
            <a:ext cx="365760" cy="365760"/>
          </a:xfrm>
          <a:prstGeom prst="rect">
            <a:avLst/>
          </a:prstGeom>
        </p:spPr>
      </p:pic>
      <p:pic>
        <p:nvPicPr>
          <p:cNvPr id="4" name="Picture 3" descr="noun-raise-hand-1471169.png"/>
          <p:cNvPicPr>
            <a:picLocks noChangeAspect="1"/>
          </p:cNvPicPr>
          <p:nvPr/>
        </p:nvPicPr>
        <p:blipFill>
          <a:blip r:embed="rId4"/>
          <a:stretch>
            <a:fillRect/>
          </a:stretch>
        </p:blipFill>
        <p:spPr>
          <a:xfrm>
            <a:off x="2039112" y="4069080"/>
            <a:ext cx="365760" cy="365760"/>
          </a:xfrm>
          <a:prstGeom prst="rect">
            <a:avLst/>
          </a:prstGeom>
        </p:spPr>
      </p:pic>
      <p:pic>
        <p:nvPicPr>
          <p:cNvPr id="5" name="Picture 4" descr="noun-think-1730977.png"/>
          <p:cNvPicPr>
            <a:picLocks noChangeAspect="1"/>
          </p:cNvPicPr>
          <p:nvPr/>
        </p:nvPicPr>
        <p:blipFill>
          <a:blip r:embed="rId5"/>
          <a:stretch>
            <a:fillRect/>
          </a:stretch>
        </p:blipFill>
        <p:spPr>
          <a:xfrm>
            <a:off x="2615184" y="4069080"/>
            <a:ext cx="365760" cy="365760"/>
          </a:xfrm>
          <a:prstGeom prst="rect">
            <a:avLst/>
          </a:prstGeom>
        </p:spPr>
      </p:pic>
      <p:pic>
        <p:nvPicPr>
          <p:cNvPr id="6" name="Picture 5" descr="partners.png"/>
          <p:cNvPicPr>
            <a:picLocks noChangeAspect="1"/>
          </p:cNvPicPr>
          <p:nvPr/>
        </p:nvPicPr>
        <p:blipFill>
          <a:blip r:embed="rId6"/>
          <a:stretch>
            <a:fillRect/>
          </a:stretch>
        </p:blipFill>
        <p:spPr>
          <a:xfrm>
            <a:off x="886968" y="4782312"/>
            <a:ext cx="676656" cy="274320"/>
          </a:xfrm>
          <a:prstGeom prst="rect">
            <a:avLst/>
          </a:prstGeom>
        </p:spPr>
      </p:pic>
      <p:pic>
        <p:nvPicPr>
          <p:cNvPr id="7" name="Picture 6" descr="group.png"/>
          <p:cNvPicPr>
            <a:picLocks noChangeAspect="1"/>
          </p:cNvPicPr>
          <p:nvPr/>
        </p:nvPicPr>
        <p:blipFill>
          <a:blip r:embed="rId7"/>
          <a:stretch>
            <a:fillRect/>
          </a:stretch>
        </p:blipFill>
        <p:spPr>
          <a:xfrm>
            <a:off x="1956816" y="4672584"/>
            <a:ext cx="594360" cy="493776"/>
          </a:xfrm>
          <a:prstGeom prst="rect">
            <a:avLst/>
          </a:prstGeom>
        </p:spPr>
      </p:pic>
      <p:pic>
        <p:nvPicPr>
          <p:cNvPr id="8" name="Picture 7" descr="white-shoe.png"/>
          <p:cNvPicPr>
            <a:picLocks noChangeAspect="1"/>
          </p:cNvPicPr>
          <p:nvPr/>
        </p:nvPicPr>
        <p:blipFill>
          <a:blip r:embed="rId8"/>
          <a:stretch>
            <a:fillRect/>
          </a:stretch>
        </p:blipFill>
        <p:spPr>
          <a:xfrm>
            <a:off x="914400" y="5404104"/>
            <a:ext cx="274320" cy="274320"/>
          </a:xfrm>
          <a:prstGeom prst="rect">
            <a:avLst/>
          </a:prstGeom>
        </p:spPr>
      </p:pic>
      <p:pic>
        <p:nvPicPr>
          <p:cNvPr id="9" name="Picture 8" descr="black-shoe.png"/>
          <p:cNvPicPr>
            <a:picLocks noChangeAspect="1"/>
          </p:cNvPicPr>
          <p:nvPr/>
        </p:nvPicPr>
        <p:blipFill>
          <a:blip r:embed="rId9"/>
          <a:stretch>
            <a:fillRect/>
          </a:stretch>
        </p:blipFill>
        <p:spPr>
          <a:xfrm>
            <a:off x="1234440" y="5404104"/>
            <a:ext cx="228600" cy="228600"/>
          </a:xfrm>
          <a:prstGeom prst="rect">
            <a:avLst/>
          </a:prstGeom>
        </p:spPr>
      </p:pic>
      <p:pic>
        <p:nvPicPr>
          <p:cNvPr id="10" name="Picture 9" descr="noun-tshirt-4464232.png"/>
          <p:cNvPicPr>
            <a:picLocks noChangeAspect="1"/>
          </p:cNvPicPr>
          <p:nvPr/>
        </p:nvPicPr>
        <p:blipFill>
          <a:blip r:embed="rId10"/>
          <a:stretch>
            <a:fillRect/>
          </a:stretch>
        </p:blipFill>
        <p:spPr>
          <a:xfrm>
            <a:off x="1545336" y="5404104"/>
            <a:ext cx="274320" cy="274320"/>
          </a:xfrm>
          <a:prstGeom prst="rect">
            <a:avLst/>
          </a:prstGeom>
        </p:spPr>
      </p:pic>
      <p:pic>
        <p:nvPicPr>
          <p:cNvPr id="11" name="Picture 10" descr="noun-tshirt-139533.png"/>
          <p:cNvPicPr>
            <a:picLocks noChangeAspect="1"/>
          </p:cNvPicPr>
          <p:nvPr/>
        </p:nvPicPr>
        <p:blipFill>
          <a:blip r:embed="rId11"/>
          <a:stretch>
            <a:fillRect/>
          </a:stretch>
        </p:blipFill>
        <p:spPr>
          <a:xfrm>
            <a:off x="1865376" y="5404104"/>
            <a:ext cx="274320" cy="274320"/>
          </a:xfrm>
          <a:prstGeom prst="rect">
            <a:avLst/>
          </a:prstGeom>
        </p:spPr>
      </p:pic>
      <p:pic>
        <p:nvPicPr>
          <p:cNvPr id="12" name="Picture 11" descr="noun-door-995125.png"/>
          <p:cNvPicPr>
            <a:picLocks noChangeAspect="1"/>
          </p:cNvPicPr>
          <p:nvPr/>
        </p:nvPicPr>
        <p:blipFill>
          <a:blip r:embed="rId12"/>
          <a:stretch>
            <a:fillRect/>
          </a:stretch>
        </p:blipFill>
        <p:spPr>
          <a:xfrm>
            <a:off x="2423160" y="5404104"/>
            <a:ext cx="274320" cy="274320"/>
          </a:xfrm>
          <a:prstGeom prst="rect">
            <a:avLst/>
          </a:prstGeom>
        </p:spPr>
      </p:pic>
      <p:pic>
        <p:nvPicPr>
          <p:cNvPr id="13" name="Picture 12" descr="noun-windows-1127615.png"/>
          <p:cNvPicPr>
            <a:picLocks noChangeAspect="1"/>
          </p:cNvPicPr>
          <p:nvPr/>
        </p:nvPicPr>
        <p:blipFill>
          <a:blip r:embed="rId13"/>
          <a:stretch>
            <a:fillRect/>
          </a:stretch>
        </p:blipFill>
        <p:spPr>
          <a:xfrm>
            <a:off x="2706624" y="5404104"/>
            <a:ext cx="274320" cy="274320"/>
          </a:xfrm>
          <a:prstGeom prst="rect">
            <a:avLst/>
          </a:prstGeom>
        </p:spPr>
      </p:pic>
      <p:pic>
        <p:nvPicPr>
          <p:cNvPr id="14" name="Picture 13" descr="noun-wheel-of-fortune-1454005.png"/>
          <p:cNvPicPr>
            <a:picLocks noChangeAspect="1"/>
          </p:cNvPicPr>
          <p:nvPr/>
        </p:nvPicPr>
        <p:blipFill>
          <a:blip r:embed="rId14"/>
          <a:stretch>
            <a:fillRect/>
          </a:stretch>
        </p:blipFill>
        <p:spPr>
          <a:xfrm>
            <a:off x="868680" y="5943600"/>
            <a:ext cx="457200" cy="457200"/>
          </a:xfrm>
          <a:prstGeom prst="rect">
            <a:avLst/>
          </a:prstGeom>
        </p:spPr>
      </p:pic>
      <p:pic>
        <p:nvPicPr>
          <p:cNvPr id="15" name="Picture 14" descr="group_standup.png"/>
          <p:cNvPicPr>
            <a:picLocks noChangeAspect="1"/>
          </p:cNvPicPr>
          <p:nvPr/>
        </p:nvPicPr>
        <p:blipFill>
          <a:blip r:embed="rId15"/>
          <a:stretch>
            <a:fillRect/>
          </a:stretch>
        </p:blipFill>
        <p:spPr>
          <a:xfrm>
            <a:off x="1463040" y="5952744"/>
            <a:ext cx="713232" cy="512064"/>
          </a:xfrm>
          <a:prstGeom prst="rect">
            <a:avLst/>
          </a:prstGeom>
        </p:spPr>
      </p:pic>
      <p:pic>
        <p:nvPicPr>
          <p:cNvPr id="16" name="Picture 15" descr="noun-write-1439720.png"/>
          <p:cNvPicPr>
            <a:picLocks noChangeAspect="1"/>
          </p:cNvPicPr>
          <p:nvPr/>
        </p:nvPicPr>
        <p:blipFill>
          <a:blip r:embed="rId16"/>
          <a:stretch>
            <a:fillRect/>
          </a:stretch>
        </p:blipFill>
        <p:spPr>
          <a:xfrm>
            <a:off x="2523744" y="5943600"/>
            <a:ext cx="457200" cy="457200"/>
          </a:xfrm>
          <a:prstGeom prst="rect">
            <a:avLst/>
          </a:prstGeom>
        </p:spPr>
      </p:pic>
      <p:sp>
        <p:nvSpPr>
          <p:cNvPr id="17" name="TextBox 16"/>
          <p:cNvSpPr txBox="1"/>
          <p:nvPr/>
        </p:nvSpPr>
        <p:spPr>
          <a:xfrm>
            <a:off x="0" y="4114800"/>
            <a:ext cx="886968" cy="365760"/>
          </a:xfrm>
          <a:prstGeom prst="rect">
            <a:avLst/>
          </a:prstGeom>
          <a:noFill/>
        </p:spPr>
        <p:txBody>
          <a:bodyPr wrap="none">
            <a:spAutoFit/>
          </a:bodyPr>
          <a:lstStyle/>
          <a:p>
            <a:pPr>
              <a:defRPr sz="1800" b="1"/>
            </a:pPr>
            <a:r>
              <a:t>Signal:</a:t>
            </a:r>
          </a:p>
        </p:txBody>
      </p:sp>
      <p:sp>
        <p:nvSpPr>
          <p:cNvPr id="18" name="TextBox 17"/>
          <p:cNvSpPr txBox="1"/>
          <p:nvPr/>
        </p:nvSpPr>
        <p:spPr>
          <a:xfrm>
            <a:off x="2112264" y="5367528"/>
            <a:ext cx="347472" cy="365760"/>
          </a:xfrm>
          <a:prstGeom prst="rect">
            <a:avLst/>
          </a:prstGeom>
          <a:noFill/>
        </p:spPr>
        <p:txBody>
          <a:bodyPr wrap="none">
            <a:spAutoFit/>
          </a:bodyPr>
          <a:lstStyle/>
          <a:p>
            <a:pPr>
              <a:defRPr sz="1800" b="1"/>
            </a:pPr>
            <a:r>
              <a:t>A</a:t>
            </a:r>
          </a:p>
        </p:txBody>
      </p:sp>
      <p:sp>
        <p:nvSpPr>
          <p:cNvPr id="19" name="TextBox 18"/>
          <p:cNvSpPr txBox="1"/>
          <p:nvPr/>
        </p:nvSpPr>
        <p:spPr>
          <a:xfrm>
            <a:off x="0" y="4791456"/>
            <a:ext cx="886968" cy="365760"/>
          </a:xfrm>
          <a:prstGeom prst="rect">
            <a:avLst/>
          </a:prstGeom>
          <a:noFill/>
        </p:spPr>
        <p:txBody>
          <a:bodyPr wrap="none">
            <a:spAutoFit/>
          </a:bodyPr>
          <a:lstStyle/>
          <a:p>
            <a:pPr>
              <a:defRPr sz="1800" b="1"/>
            </a:pPr>
            <a:r>
              <a:t>Share:</a:t>
            </a:r>
          </a:p>
        </p:txBody>
      </p:sp>
      <p:sp>
        <p:nvSpPr>
          <p:cNvPr id="20" name="TextBox 19"/>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1" name="TextBox 20"/>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2" name="Connector 21"/>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3" name="Picture 22" descr="S6162i.png"/>
          <p:cNvPicPr>
            <a:picLocks noChangeAspect="1"/>
          </p:cNvPicPr>
          <p:nvPr/>
        </p:nvPicPr>
        <p:blipFill>
          <a:blip r:embed="rId17"/>
          <a:stretch>
            <a:fillRect/>
          </a:stretch>
        </p:blipFill>
        <p:spPr>
          <a:xfrm>
            <a:off x="3044952" y="0"/>
            <a:ext cx="9144000" cy="6858000"/>
          </a:xfrm>
          <a:prstGeom prst="rect">
            <a:avLst/>
          </a:prstGeom>
        </p:spPr>
      </p:pic>
      <p:sp>
        <p:nvSpPr>
          <p:cNvPr id="24" name="TextBox 23"/>
          <p:cNvSpPr txBox="1"/>
          <p:nvPr/>
        </p:nvSpPr>
        <p:spPr>
          <a:xfrm>
            <a:off x="0" y="822960"/>
            <a:ext cx="3044952" cy="466344"/>
          </a:xfrm>
          <a:prstGeom prst="rect">
            <a:avLst/>
          </a:prstGeom>
          <a:noFill/>
        </p:spPr>
        <p:txBody>
          <a:bodyPr wrap="square" anchor="ctr">
            <a:spAutoFit/>
          </a:bodyPr>
          <a:lstStyle/>
          <a:p>
            <a:pPr algn="l"/>
            <a:r>
              <a:rPr sz="2400"/>
              <a:t>Choose a question:</a:t>
            </a:r>
          </a:p>
        </p:txBody>
      </p:sp>
      <p:sp>
        <p:nvSpPr>
          <p:cNvPr id="25" name="TextBox 24"/>
          <p:cNvSpPr txBox="1"/>
          <p:nvPr/>
        </p:nvSpPr>
        <p:spPr>
          <a:xfrm>
            <a:off x="0" y="0"/>
            <a:ext cx="3044952" cy="365760"/>
          </a:xfrm>
          <a:prstGeom prst="rect">
            <a:avLst/>
          </a:prstGeom>
          <a:noFill/>
        </p:spPr>
        <p:txBody>
          <a:bodyPr wrap="none">
            <a:spAutoFit/>
          </a:bodyPr>
          <a:lstStyle/>
          <a:p>
            <a:pPr>
              <a:defRPr sz="2400" b="1" u="sng"/>
            </a:pPr>
            <a:r>
              <a:t>Questioning </a:t>
            </a:r>
            <a:br/>
            <a:r>
              <a:t>Conversation</a:t>
            </a:r>
          </a:p>
        </p:txBody>
      </p:sp>
      <p:sp>
        <p:nvSpPr>
          <p:cNvPr id="26" name="TextBox 25"/>
          <p:cNvSpPr txBox="1"/>
          <p:nvPr/>
        </p:nvSpPr>
        <p:spPr>
          <a:xfrm>
            <a:off x="0" y="1289304"/>
            <a:ext cx="3044952" cy="1783080"/>
          </a:xfrm>
          <a:prstGeom prst="rect">
            <a:avLst/>
          </a:prstGeom>
          <a:noFill/>
        </p:spPr>
        <p:txBody>
          <a:bodyPr wrap="square" anchor="t">
            <a:spAutoFit/>
          </a:bodyPr>
          <a:lstStyle/>
          <a:p/>
          <a:p>
            <a:pPr>
              <a:defRPr i="1" sz="1800"/>
            </a:pPr>
            <a:r>
              <a:t>•   One thing I don’t know is…</a:t>
            </a:r>
            <a:br/>
          </a:p>
          <a:p>
            <a:pPr>
              <a:defRPr i="1" sz="1800"/>
            </a:pPr>
            <a:r>
              <a:t>•   One thing I wonder is…</a:t>
            </a:r>
            <a:br/>
          </a:p>
          <a:p>
            <a:pPr>
              <a:defRPr i="1" sz="1800"/>
            </a:pPr>
            <a:r>
              <a:t>•   I did not understand when we talked about ______, but I think…</a:t>
            </a:r>
          </a:p>
        </p:txBody>
      </p:sp>
      <p:pic>
        <p:nvPicPr>
          <p:cNvPr id="27" name="Picture 26" descr="se.png"/>
          <p:cNvPicPr>
            <a:picLocks noChangeAspect="1"/>
          </p:cNvPicPr>
          <p:nvPr/>
        </p:nvPicPr>
        <p:blipFill>
          <a:blip r:embed="rId18"/>
          <a:stretch>
            <a:fillRect/>
          </a:stretch>
        </p:blipFill>
        <p:spPr>
          <a:xfrm>
            <a:off x="2459736" y="6547104"/>
            <a:ext cx="555844" cy="310896"/>
          </a:xfrm>
          <a:prstGeom prst="rect">
            <a:avLst/>
          </a:prstGeom>
        </p:spPr>
      </p:pic>
      <p:pic>
        <p:nvPicPr>
          <p:cNvPr id="28" name="Picture 27" descr="bracket1_orange.png"/>
          <p:cNvPicPr>
            <a:picLocks noChangeAspect="1"/>
          </p:cNvPicPr>
          <p:nvPr/>
        </p:nvPicPr>
        <p:blipFill>
          <a:blip r:embed="rId19"/>
          <a:stretch>
            <a:fillRect/>
          </a:stretch>
        </p:blipFill>
        <p:spPr>
          <a:xfrm>
            <a:off x="832104" y="4069080"/>
            <a:ext cx="466344" cy="365760"/>
          </a:xfrm>
          <a:prstGeom prst="rect">
            <a:avLst/>
          </a:prstGeom>
        </p:spPr>
      </p:pic>
      <p:pic>
        <p:nvPicPr>
          <p:cNvPr id="29" name="Picture 28" descr="bracket2_orange.png"/>
          <p:cNvPicPr>
            <a:picLocks noChangeAspect="1"/>
          </p:cNvPicPr>
          <p:nvPr/>
        </p:nvPicPr>
        <p:blipFill>
          <a:blip r:embed="rId20"/>
          <a:stretch>
            <a:fillRect/>
          </a:stretch>
        </p:blipFill>
        <p:spPr>
          <a:xfrm>
            <a:off x="1847088" y="4672584"/>
            <a:ext cx="795528" cy="502920"/>
          </a:xfrm>
          <a:prstGeom prst="rect">
            <a:avLst/>
          </a:prstGeom>
        </p:spPr>
      </p:pic>
      <p:pic>
        <p:nvPicPr>
          <p:cNvPr id="30" name="Picture 29" descr="bracket3_orange.png"/>
          <p:cNvPicPr>
            <a:picLocks noChangeAspect="1"/>
          </p:cNvPicPr>
          <p:nvPr/>
        </p:nvPicPr>
        <p:blipFill>
          <a:blip r:embed="rId21"/>
          <a:stretch>
            <a:fillRect/>
          </a:stretch>
        </p:blipFill>
        <p:spPr>
          <a:xfrm>
            <a:off x="914400" y="5413248"/>
            <a:ext cx="274320" cy="274320"/>
          </a:xfrm>
          <a:prstGeom prst="rect">
            <a:avLst/>
          </a:prstGeom>
        </p:spPr>
      </p:pic>
      <p:pic>
        <p:nvPicPr>
          <p:cNvPr id="31" name="Picture 30" descr="bracket4_orange.png"/>
          <p:cNvPicPr>
            <a:picLocks noChangeAspect="1"/>
          </p:cNvPicPr>
          <p:nvPr/>
        </p:nvPicPr>
        <p:blipFill>
          <a:blip r:embed="rId22"/>
          <a:stretch>
            <a:fillRect/>
          </a:stretch>
        </p:blipFill>
        <p:spPr>
          <a:xfrm>
            <a:off x="1463040" y="5943600"/>
            <a:ext cx="786384" cy="548640"/>
          </a:xfrm>
          <a:prstGeom prst="rect">
            <a:avLst/>
          </a:prstGeom>
        </p:spPr>
      </p:pic>
      <p:pic>
        <p:nvPicPr>
          <p:cNvPr id="32" name="Picture 31" descr="logo.png"/>
          <p:cNvPicPr>
            <a:picLocks noChangeAspect="1"/>
          </p:cNvPicPr>
          <p:nvPr/>
        </p:nvPicPr>
        <p:blipFill>
          <a:blip r:embed="rId23"/>
          <a:stretch>
            <a:fillRect/>
          </a:stretch>
        </p:blipFill>
        <p:spPr>
          <a:xfrm>
            <a:off x="0" y="6611112"/>
            <a:ext cx="1995054" cy="241069"/>
          </a:xfrm>
          <a:prstGeom prst="rect">
            <a:avLst/>
          </a:prstGeom>
        </p:spPr>
      </p:pic>
    </p:spTree>
  </p:cSld>
  <p:clrMapOvr>
    <a:masterClrMapping/>
  </p:clrMapOvr>
</p:sld>
</file>

<file path=ppt/slides/slide19.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noun-thumbs-up-2169240.png"/>
          <p:cNvPicPr>
            <a:picLocks noChangeAspect="1"/>
          </p:cNvPicPr>
          <p:nvPr/>
        </p:nvPicPr>
        <p:blipFill>
          <a:blip r:embed="rId2"/>
          <a:stretch>
            <a:fillRect/>
          </a:stretch>
        </p:blipFill>
        <p:spPr>
          <a:xfrm>
            <a:off x="886968" y="4069080"/>
            <a:ext cx="365760" cy="365760"/>
          </a:xfrm>
          <a:prstGeom prst="rect">
            <a:avLst/>
          </a:prstGeom>
        </p:spPr>
      </p:pic>
      <p:pic>
        <p:nvPicPr>
          <p:cNvPr id="3" name="Picture 2" descr="noun-stand-up-4058566.png"/>
          <p:cNvPicPr>
            <a:picLocks noChangeAspect="1"/>
          </p:cNvPicPr>
          <p:nvPr/>
        </p:nvPicPr>
        <p:blipFill>
          <a:blip r:embed="rId3"/>
          <a:stretch>
            <a:fillRect/>
          </a:stretch>
        </p:blipFill>
        <p:spPr>
          <a:xfrm>
            <a:off x="1463040" y="4069080"/>
            <a:ext cx="365760" cy="365760"/>
          </a:xfrm>
          <a:prstGeom prst="rect">
            <a:avLst/>
          </a:prstGeom>
        </p:spPr>
      </p:pic>
      <p:pic>
        <p:nvPicPr>
          <p:cNvPr id="4" name="Picture 3" descr="noun-raise-hand-1471169.png"/>
          <p:cNvPicPr>
            <a:picLocks noChangeAspect="1"/>
          </p:cNvPicPr>
          <p:nvPr/>
        </p:nvPicPr>
        <p:blipFill>
          <a:blip r:embed="rId4"/>
          <a:stretch>
            <a:fillRect/>
          </a:stretch>
        </p:blipFill>
        <p:spPr>
          <a:xfrm>
            <a:off x="2039112" y="4069080"/>
            <a:ext cx="365760" cy="365760"/>
          </a:xfrm>
          <a:prstGeom prst="rect">
            <a:avLst/>
          </a:prstGeom>
        </p:spPr>
      </p:pic>
      <p:pic>
        <p:nvPicPr>
          <p:cNvPr id="5" name="Picture 4" descr="noun-think-1730977.png"/>
          <p:cNvPicPr>
            <a:picLocks noChangeAspect="1"/>
          </p:cNvPicPr>
          <p:nvPr/>
        </p:nvPicPr>
        <p:blipFill>
          <a:blip r:embed="rId5"/>
          <a:stretch>
            <a:fillRect/>
          </a:stretch>
        </p:blipFill>
        <p:spPr>
          <a:xfrm>
            <a:off x="2615184" y="4069080"/>
            <a:ext cx="365760" cy="365760"/>
          </a:xfrm>
          <a:prstGeom prst="rect">
            <a:avLst/>
          </a:prstGeom>
        </p:spPr>
      </p:pic>
      <p:pic>
        <p:nvPicPr>
          <p:cNvPr id="6" name="Picture 5" descr="partners.png"/>
          <p:cNvPicPr>
            <a:picLocks noChangeAspect="1"/>
          </p:cNvPicPr>
          <p:nvPr/>
        </p:nvPicPr>
        <p:blipFill>
          <a:blip r:embed="rId6"/>
          <a:stretch>
            <a:fillRect/>
          </a:stretch>
        </p:blipFill>
        <p:spPr>
          <a:xfrm>
            <a:off x="886968" y="4782312"/>
            <a:ext cx="676656" cy="274320"/>
          </a:xfrm>
          <a:prstGeom prst="rect">
            <a:avLst/>
          </a:prstGeom>
        </p:spPr>
      </p:pic>
      <p:pic>
        <p:nvPicPr>
          <p:cNvPr id="7" name="Picture 6" descr="group.png"/>
          <p:cNvPicPr>
            <a:picLocks noChangeAspect="1"/>
          </p:cNvPicPr>
          <p:nvPr/>
        </p:nvPicPr>
        <p:blipFill>
          <a:blip r:embed="rId7"/>
          <a:stretch>
            <a:fillRect/>
          </a:stretch>
        </p:blipFill>
        <p:spPr>
          <a:xfrm>
            <a:off x="1956816" y="4672584"/>
            <a:ext cx="594360" cy="493776"/>
          </a:xfrm>
          <a:prstGeom prst="rect">
            <a:avLst/>
          </a:prstGeom>
        </p:spPr>
      </p:pic>
      <p:pic>
        <p:nvPicPr>
          <p:cNvPr id="8" name="Picture 7" descr="white-shoe.png"/>
          <p:cNvPicPr>
            <a:picLocks noChangeAspect="1"/>
          </p:cNvPicPr>
          <p:nvPr/>
        </p:nvPicPr>
        <p:blipFill>
          <a:blip r:embed="rId8"/>
          <a:stretch>
            <a:fillRect/>
          </a:stretch>
        </p:blipFill>
        <p:spPr>
          <a:xfrm>
            <a:off x="914400" y="5404104"/>
            <a:ext cx="274320" cy="274320"/>
          </a:xfrm>
          <a:prstGeom prst="rect">
            <a:avLst/>
          </a:prstGeom>
        </p:spPr>
      </p:pic>
      <p:pic>
        <p:nvPicPr>
          <p:cNvPr id="9" name="Picture 8" descr="black-shoe.png"/>
          <p:cNvPicPr>
            <a:picLocks noChangeAspect="1"/>
          </p:cNvPicPr>
          <p:nvPr/>
        </p:nvPicPr>
        <p:blipFill>
          <a:blip r:embed="rId9"/>
          <a:stretch>
            <a:fillRect/>
          </a:stretch>
        </p:blipFill>
        <p:spPr>
          <a:xfrm>
            <a:off x="1234440" y="5404104"/>
            <a:ext cx="228600" cy="228600"/>
          </a:xfrm>
          <a:prstGeom prst="rect">
            <a:avLst/>
          </a:prstGeom>
        </p:spPr>
      </p:pic>
      <p:pic>
        <p:nvPicPr>
          <p:cNvPr id="10" name="Picture 9" descr="noun-tshirt-4464232.png"/>
          <p:cNvPicPr>
            <a:picLocks noChangeAspect="1"/>
          </p:cNvPicPr>
          <p:nvPr/>
        </p:nvPicPr>
        <p:blipFill>
          <a:blip r:embed="rId10"/>
          <a:stretch>
            <a:fillRect/>
          </a:stretch>
        </p:blipFill>
        <p:spPr>
          <a:xfrm>
            <a:off x="1545336" y="5404104"/>
            <a:ext cx="274320" cy="274320"/>
          </a:xfrm>
          <a:prstGeom prst="rect">
            <a:avLst/>
          </a:prstGeom>
        </p:spPr>
      </p:pic>
      <p:pic>
        <p:nvPicPr>
          <p:cNvPr id="11" name="Picture 10" descr="noun-tshirt-139533.png"/>
          <p:cNvPicPr>
            <a:picLocks noChangeAspect="1"/>
          </p:cNvPicPr>
          <p:nvPr/>
        </p:nvPicPr>
        <p:blipFill>
          <a:blip r:embed="rId11"/>
          <a:stretch>
            <a:fillRect/>
          </a:stretch>
        </p:blipFill>
        <p:spPr>
          <a:xfrm>
            <a:off x="1865376" y="5404104"/>
            <a:ext cx="274320" cy="274320"/>
          </a:xfrm>
          <a:prstGeom prst="rect">
            <a:avLst/>
          </a:prstGeom>
        </p:spPr>
      </p:pic>
      <p:pic>
        <p:nvPicPr>
          <p:cNvPr id="12" name="Picture 11" descr="noun-door-995125.png"/>
          <p:cNvPicPr>
            <a:picLocks noChangeAspect="1"/>
          </p:cNvPicPr>
          <p:nvPr/>
        </p:nvPicPr>
        <p:blipFill>
          <a:blip r:embed="rId12"/>
          <a:stretch>
            <a:fillRect/>
          </a:stretch>
        </p:blipFill>
        <p:spPr>
          <a:xfrm>
            <a:off x="2423160" y="5404104"/>
            <a:ext cx="274320" cy="274320"/>
          </a:xfrm>
          <a:prstGeom prst="rect">
            <a:avLst/>
          </a:prstGeom>
        </p:spPr>
      </p:pic>
      <p:pic>
        <p:nvPicPr>
          <p:cNvPr id="13" name="Picture 12" descr="noun-windows-1127615.png"/>
          <p:cNvPicPr>
            <a:picLocks noChangeAspect="1"/>
          </p:cNvPicPr>
          <p:nvPr/>
        </p:nvPicPr>
        <p:blipFill>
          <a:blip r:embed="rId13"/>
          <a:stretch>
            <a:fillRect/>
          </a:stretch>
        </p:blipFill>
        <p:spPr>
          <a:xfrm>
            <a:off x="2706624" y="5404104"/>
            <a:ext cx="274320" cy="274320"/>
          </a:xfrm>
          <a:prstGeom prst="rect">
            <a:avLst/>
          </a:prstGeom>
        </p:spPr>
      </p:pic>
      <p:pic>
        <p:nvPicPr>
          <p:cNvPr id="14" name="Picture 13" descr="noun-wheel-of-fortune-1454005.png"/>
          <p:cNvPicPr>
            <a:picLocks noChangeAspect="1"/>
          </p:cNvPicPr>
          <p:nvPr/>
        </p:nvPicPr>
        <p:blipFill>
          <a:blip r:embed="rId14"/>
          <a:stretch>
            <a:fillRect/>
          </a:stretch>
        </p:blipFill>
        <p:spPr>
          <a:xfrm>
            <a:off x="868680" y="5943600"/>
            <a:ext cx="457200" cy="457200"/>
          </a:xfrm>
          <a:prstGeom prst="rect">
            <a:avLst/>
          </a:prstGeom>
        </p:spPr>
      </p:pic>
      <p:pic>
        <p:nvPicPr>
          <p:cNvPr id="15" name="Picture 14" descr="group_standup.png"/>
          <p:cNvPicPr>
            <a:picLocks noChangeAspect="1"/>
          </p:cNvPicPr>
          <p:nvPr/>
        </p:nvPicPr>
        <p:blipFill>
          <a:blip r:embed="rId15"/>
          <a:stretch>
            <a:fillRect/>
          </a:stretch>
        </p:blipFill>
        <p:spPr>
          <a:xfrm>
            <a:off x="1463040" y="5952744"/>
            <a:ext cx="713232" cy="512064"/>
          </a:xfrm>
          <a:prstGeom prst="rect">
            <a:avLst/>
          </a:prstGeom>
        </p:spPr>
      </p:pic>
      <p:pic>
        <p:nvPicPr>
          <p:cNvPr id="16" name="Picture 15" descr="noun-write-1439720.png"/>
          <p:cNvPicPr>
            <a:picLocks noChangeAspect="1"/>
          </p:cNvPicPr>
          <p:nvPr/>
        </p:nvPicPr>
        <p:blipFill>
          <a:blip r:embed="rId16"/>
          <a:stretch>
            <a:fillRect/>
          </a:stretch>
        </p:blipFill>
        <p:spPr>
          <a:xfrm>
            <a:off x="2523744" y="5943600"/>
            <a:ext cx="457200" cy="457200"/>
          </a:xfrm>
          <a:prstGeom prst="rect">
            <a:avLst/>
          </a:prstGeom>
        </p:spPr>
      </p:pic>
      <p:sp>
        <p:nvSpPr>
          <p:cNvPr id="17" name="TextBox 16"/>
          <p:cNvSpPr txBox="1"/>
          <p:nvPr/>
        </p:nvSpPr>
        <p:spPr>
          <a:xfrm>
            <a:off x="0" y="4114800"/>
            <a:ext cx="886968" cy="365760"/>
          </a:xfrm>
          <a:prstGeom prst="rect">
            <a:avLst/>
          </a:prstGeom>
          <a:noFill/>
        </p:spPr>
        <p:txBody>
          <a:bodyPr wrap="none">
            <a:spAutoFit/>
          </a:bodyPr>
          <a:lstStyle/>
          <a:p>
            <a:pPr>
              <a:defRPr sz="1800" b="1"/>
            </a:pPr>
            <a:r>
              <a:t>Signal:</a:t>
            </a:r>
          </a:p>
        </p:txBody>
      </p:sp>
      <p:sp>
        <p:nvSpPr>
          <p:cNvPr id="18" name="TextBox 17"/>
          <p:cNvSpPr txBox="1"/>
          <p:nvPr/>
        </p:nvSpPr>
        <p:spPr>
          <a:xfrm>
            <a:off x="2112264" y="5367528"/>
            <a:ext cx="347472" cy="365760"/>
          </a:xfrm>
          <a:prstGeom prst="rect">
            <a:avLst/>
          </a:prstGeom>
          <a:noFill/>
        </p:spPr>
        <p:txBody>
          <a:bodyPr wrap="none">
            <a:spAutoFit/>
          </a:bodyPr>
          <a:lstStyle/>
          <a:p>
            <a:pPr>
              <a:defRPr sz="1800" b="1"/>
            </a:pPr>
            <a:r>
              <a:t>A</a:t>
            </a:r>
          </a:p>
        </p:txBody>
      </p:sp>
      <p:sp>
        <p:nvSpPr>
          <p:cNvPr id="19" name="TextBox 18"/>
          <p:cNvSpPr txBox="1"/>
          <p:nvPr/>
        </p:nvSpPr>
        <p:spPr>
          <a:xfrm>
            <a:off x="0" y="4791456"/>
            <a:ext cx="886968" cy="365760"/>
          </a:xfrm>
          <a:prstGeom prst="rect">
            <a:avLst/>
          </a:prstGeom>
          <a:noFill/>
        </p:spPr>
        <p:txBody>
          <a:bodyPr wrap="none">
            <a:spAutoFit/>
          </a:bodyPr>
          <a:lstStyle/>
          <a:p>
            <a:pPr>
              <a:defRPr sz="1800" b="1"/>
            </a:pPr>
            <a:r>
              <a:t>Share:</a:t>
            </a:r>
          </a:p>
        </p:txBody>
      </p:sp>
      <p:sp>
        <p:nvSpPr>
          <p:cNvPr id="20" name="TextBox 19"/>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1" name="TextBox 20"/>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2" name="Connector 21"/>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3" name="Picture 22" descr="S6162i.png"/>
          <p:cNvPicPr>
            <a:picLocks noChangeAspect="1"/>
          </p:cNvPicPr>
          <p:nvPr/>
        </p:nvPicPr>
        <p:blipFill>
          <a:blip r:embed="rId17"/>
          <a:stretch>
            <a:fillRect/>
          </a:stretch>
        </p:blipFill>
        <p:spPr>
          <a:xfrm>
            <a:off x="3044952" y="0"/>
            <a:ext cx="9144000" cy="6858000"/>
          </a:xfrm>
          <a:prstGeom prst="rect">
            <a:avLst/>
          </a:prstGeom>
        </p:spPr>
      </p:pic>
      <p:sp>
        <p:nvSpPr>
          <p:cNvPr id="24" name="TextBox 23"/>
          <p:cNvSpPr txBox="1"/>
          <p:nvPr/>
        </p:nvSpPr>
        <p:spPr>
          <a:xfrm>
            <a:off x="0" y="822960"/>
            <a:ext cx="3044952" cy="466344"/>
          </a:xfrm>
          <a:prstGeom prst="rect">
            <a:avLst/>
          </a:prstGeom>
          <a:noFill/>
        </p:spPr>
        <p:txBody>
          <a:bodyPr wrap="square" anchor="ctr">
            <a:spAutoFit/>
          </a:bodyPr>
          <a:lstStyle/>
          <a:p>
            <a:pPr algn="l"/>
            <a:r>
              <a:rPr sz="2400"/>
              <a:t>Choose a hypothesis:</a:t>
            </a:r>
          </a:p>
        </p:txBody>
      </p:sp>
      <p:sp>
        <p:nvSpPr>
          <p:cNvPr id="25" name="TextBox 24"/>
          <p:cNvSpPr txBox="1"/>
          <p:nvPr/>
        </p:nvSpPr>
        <p:spPr>
          <a:xfrm>
            <a:off x="0" y="0"/>
            <a:ext cx="3044952" cy="365760"/>
          </a:xfrm>
          <a:prstGeom prst="rect">
            <a:avLst/>
          </a:prstGeom>
          <a:noFill/>
        </p:spPr>
        <p:txBody>
          <a:bodyPr wrap="none">
            <a:spAutoFit/>
          </a:bodyPr>
          <a:lstStyle/>
          <a:p>
            <a:pPr>
              <a:defRPr sz="2400" b="1" u="sng"/>
            </a:pPr>
            <a:r>
              <a:t>Questioning </a:t>
            </a:r>
            <a:br/>
            <a:r>
              <a:t>Conversation</a:t>
            </a:r>
          </a:p>
        </p:txBody>
      </p:sp>
      <p:sp>
        <p:nvSpPr>
          <p:cNvPr id="26" name="TextBox 25"/>
          <p:cNvSpPr txBox="1"/>
          <p:nvPr/>
        </p:nvSpPr>
        <p:spPr>
          <a:xfrm>
            <a:off x="0" y="1289304"/>
            <a:ext cx="3044952" cy="1783080"/>
          </a:xfrm>
          <a:prstGeom prst="rect">
            <a:avLst/>
          </a:prstGeom>
          <a:noFill/>
        </p:spPr>
        <p:txBody>
          <a:bodyPr wrap="square" anchor="t">
            <a:spAutoFit/>
          </a:bodyPr>
          <a:lstStyle/>
          <a:p/>
          <a:p>
            <a:pPr>
              <a:defRPr i="1" sz="1800"/>
            </a:pPr>
            <a:r>
              <a:t>•   I think…</a:t>
            </a:r>
            <a:br/>
          </a:p>
          <a:p>
            <a:pPr>
              <a:defRPr i="1" sz="1800"/>
            </a:pPr>
            <a:r>
              <a:t>•   Based on ______, I believe…</a:t>
            </a:r>
            <a:br/>
          </a:p>
          <a:p>
            <a:pPr>
              <a:defRPr i="1" sz="1800"/>
            </a:pPr>
            <a:r>
              <a:t>•   ______ makes me think ______ because…</a:t>
            </a:r>
          </a:p>
        </p:txBody>
      </p:sp>
      <p:pic>
        <p:nvPicPr>
          <p:cNvPr id="27" name="Picture 26" descr="se.png"/>
          <p:cNvPicPr>
            <a:picLocks noChangeAspect="1"/>
          </p:cNvPicPr>
          <p:nvPr/>
        </p:nvPicPr>
        <p:blipFill>
          <a:blip r:embed="rId18"/>
          <a:stretch>
            <a:fillRect/>
          </a:stretch>
        </p:blipFill>
        <p:spPr>
          <a:xfrm>
            <a:off x="2459736" y="6547104"/>
            <a:ext cx="555844" cy="310896"/>
          </a:xfrm>
          <a:prstGeom prst="rect">
            <a:avLst/>
          </a:prstGeom>
        </p:spPr>
      </p:pic>
      <p:pic>
        <p:nvPicPr>
          <p:cNvPr id="28" name="Picture 27" descr="bracket1_orange.png"/>
          <p:cNvPicPr>
            <a:picLocks noChangeAspect="1"/>
          </p:cNvPicPr>
          <p:nvPr/>
        </p:nvPicPr>
        <p:blipFill>
          <a:blip r:embed="rId19"/>
          <a:stretch>
            <a:fillRect/>
          </a:stretch>
        </p:blipFill>
        <p:spPr>
          <a:xfrm>
            <a:off x="832104" y="4069080"/>
            <a:ext cx="466344" cy="365760"/>
          </a:xfrm>
          <a:prstGeom prst="rect">
            <a:avLst/>
          </a:prstGeom>
        </p:spPr>
      </p:pic>
      <p:pic>
        <p:nvPicPr>
          <p:cNvPr id="29" name="Picture 28" descr="bracket2_orange.png"/>
          <p:cNvPicPr>
            <a:picLocks noChangeAspect="1"/>
          </p:cNvPicPr>
          <p:nvPr/>
        </p:nvPicPr>
        <p:blipFill>
          <a:blip r:embed="rId20"/>
          <a:stretch>
            <a:fillRect/>
          </a:stretch>
        </p:blipFill>
        <p:spPr>
          <a:xfrm>
            <a:off x="1847088" y="4672584"/>
            <a:ext cx="795528" cy="502920"/>
          </a:xfrm>
          <a:prstGeom prst="rect">
            <a:avLst/>
          </a:prstGeom>
        </p:spPr>
      </p:pic>
      <p:pic>
        <p:nvPicPr>
          <p:cNvPr id="30" name="Picture 29" descr="bracket3_orange.png"/>
          <p:cNvPicPr>
            <a:picLocks noChangeAspect="1"/>
          </p:cNvPicPr>
          <p:nvPr/>
        </p:nvPicPr>
        <p:blipFill>
          <a:blip r:embed="rId21"/>
          <a:stretch>
            <a:fillRect/>
          </a:stretch>
        </p:blipFill>
        <p:spPr>
          <a:xfrm>
            <a:off x="914400" y="5413248"/>
            <a:ext cx="274320" cy="274320"/>
          </a:xfrm>
          <a:prstGeom prst="rect">
            <a:avLst/>
          </a:prstGeom>
        </p:spPr>
      </p:pic>
      <p:pic>
        <p:nvPicPr>
          <p:cNvPr id="31" name="Picture 30" descr="bracket4_orange.png"/>
          <p:cNvPicPr>
            <a:picLocks noChangeAspect="1"/>
          </p:cNvPicPr>
          <p:nvPr/>
        </p:nvPicPr>
        <p:blipFill>
          <a:blip r:embed="rId22"/>
          <a:stretch>
            <a:fillRect/>
          </a:stretch>
        </p:blipFill>
        <p:spPr>
          <a:xfrm>
            <a:off x="1463040" y="5943600"/>
            <a:ext cx="786384" cy="548640"/>
          </a:xfrm>
          <a:prstGeom prst="rect">
            <a:avLst/>
          </a:prstGeom>
        </p:spPr>
      </p:pic>
      <p:pic>
        <p:nvPicPr>
          <p:cNvPr id="32" name="Picture 31" descr="logo.png"/>
          <p:cNvPicPr>
            <a:picLocks noChangeAspect="1"/>
          </p:cNvPicPr>
          <p:nvPr/>
        </p:nvPicPr>
        <p:blipFill>
          <a:blip r:embed="rId23"/>
          <a:stretch>
            <a:fillRect/>
          </a:stretch>
        </p:blipFill>
        <p:spPr>
          <a:xfrm>
            <a:off x="0" y="6611112"/>
            <a:ext cx="1995054" cy="241069"/>
          </a:xfrm>
          <a:prstGeom prst="rect">
            <a:avLst/>
          </a:prstGeom>
        </p:spPr>
      </p:pic>
    </p:spTree>
  </p:cSld>
  <p:clrMapOvr>
    <a:masterClrMapping/>
  </p:clrMapOvr>
</p:sld>
</file>

<file path=ppt/slides/slide2.xml><?xml version="1.0" encoding="utf-8"?>
<p:sld xmlns:a="http://schemas.openxmlformats.org/drawingml/2006/main" xmlns:p="http://schemas.openxmlformats.org/presentationml/2006/main" xmlns:r="http://schemas.openxmlformats.org/officeDocument/2006/relationships">
  <p:cSld>
    <p:bg>
      <p:bgPr>
        <a:solidFill>
          <a:srgbClr val="F2F2F2"/>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11576304" y="6547104"/>
            <a:ext cx="555844" cy="310896"/>
          </a:xfrm>
          <a:prstGeom prst="rect">
            <a:avLst/>
          </a:prstGeom>
        </p:spPr>
      </p:pic>
      <p:pic>
        <p:nvPicPr>
          <p:cNvPr id="4" name="Picture 3" descr="noun-thumbs-up-2169240.png"/>
          <p:cNvPicPr>
            <a:picLocks noChangeAspect="1"/>
          </p:cNvPicPr>
          <p:nvPr/>
        </p:nvPicPr>
        <p:blipFill>
          <a:blip r:embed="rId4"/>
          <a:stretch>
            <a:fillRect/>
          </a:stretch>
        </p:blipFill>
        <p:spPr>
          <a:xfrm>
            <a:off x="1088136" y="1709928"/>
            <a:ext cx="786384" cy="786384"/>
          </a:xfrm>
          <a:prstGeom prst="rect">
            <a:avLst/>
          </a:prstGeom>
        </p:spPr>
      </p:pic>
      <p:pic>
        <p:nvPicPr>
          <p:cNvPr id="5" name="Picture 4" descr="noun-stand-up-4058566.png"/>
          <p:cNvPicPr>
            <a:picLocks noChangeAspect="1"/>
          </p:cNvPicPr>
          <p:nvPr/>
        </p:nvPicPr>
        <p:blipFill>
          <a:blip r:embed="rId5"/>
          <a:stretch>
            <a:fillRect/>
          </a:stretch>
        </p:blipFill>
        <p:spPr>
          <a:xfrm>
            <a:off x="2313432" y="1709928"/>
            <a:ext cx="786384" cy="786384"/>
          </a:xfrm>
          <a:prstGeom prst="rect">
            <a:avLst/>
          </a:prstGeom>
        </p:spPr>
      </p:pic>
      <p:pic>
        <p:nvPicPr>
          <p:cNvPr id="6" name="Picture 5" descr="noun-raise-hand-1471169.png"/>
          <p:cNvPicPr>
            <a:picLocks noChangeAspect="1"/>
          </p:cNvPicPr>
          <p:nvPr/>
        </p:nvPicPr>
        <p:blipFill>
          <a:blip r:embed="rId6"/>
          <a:stretch>
            <a:fillRect/>
          </a:stretch>
        </p:blipFill>
        <p:spPr>
          <a:xfrm>
            <a:off x="3538728" y="1709928"/>
            <a:ext cx="786384" cy="786384"/>
          </a:xfrm>
          <a:prstGeom prst="rect">
            <a:avLst/>
          </a:prstGeom>
        </p:spPr>
      </p:pic>
      <p:pic>
        <p:nvPicPr>
          <p:cNvPr id="7" name="Picture 6" descr="noun-think-1730977.png"/>
          <p:cNvPicPr>
            <a:picLocks noChangeAspect="1"/>
          </p:cNvPicPr>
          <p:nvPr/>
        </p:nvPicPr>
        <p:blipFill>
          <a:blip r:embed="rId7"/>
          <a:stretch>
            <a:fillRect/>
          </a:stretch>
        </p:blipFill>
        <p:spPr>
          <a:xfrm>
            <a:off x="4764024" y="1709928"/>
            <a:ext cx="786384" cy="786384"/>
          </a:xfrm>
          <a:prstGeom prst="rect">
            <a:avLst/>
          </a:prstGeom>
        </p:spPr>
      </p:pic>
      <p:pic>
        <p:nvPicPr>
          <p:cNvPr id="8" name="Picture 7" descr="noun-wheel-of-fortune-1454005.png"/>
          <p:cNvPicPr>
            <a:picLocks noChangeAspect="1"/>
          </p:cNvPicPr>
          <p:nvPr/>
        </p:nvPicPr>
        <p:blipFill>
          <a:blip r:embed="rId8"/>
          <a:stretch>
            <a:fillRect/>
          </a:stretch>
        </p:blipFill>
        <p:spPr>
          <a:xfrm>
            <a:off x="6373368" y="1764792"/>
            <a:ext cx="987552" cy="987552"/>
          </a:xfrm>
          <a:prstGeom prst="rect">
            <a:avLst/>
          </a:prstGeom>
        </p:spPr>
      </p:pic>
      <p:pic>
        <p:nvPicPr>
          <p:cNvPr id="9" name="Picture 8" descr="group_standup.png"/>
          <p:cNvPicPr>
            <a:picLocks noChangeAspect="1"/>
          </p:cNvPicPr>
          <p:nvPr/>
        </p:nvPicPr>
        <p:blipFill>
          <a:blip r:embed="rId9"/>
          <a:stretch>
            <a:fillRect/>
          </a:stretch>
        </p:blipFill>
        <p:spPr>
          <a:xfrm>
            <a:off x="7708392" y="1709928"/>
            <a:ext cx="1462481" cy="1106424"/>
          </a:xfrm>
          <a:prstGeom prst="rect">
            <a:avLst/>
          </a:prstGeom>
        </p:spPr>
      </p:pic>
      <p:pic>
        <p:nvPicPr>
          <p:cNvPr id="10" name="Picture 9" descr="noun-write-1439720.png"/>
          <p:cNvPicPr>
            <a:picLocks noChangeAspect="1"/>
          </p:cNvPicPr>
          <p:nvPr/>
        </p:nvPicPr>
        <p:blipFill>
          <a:blip r:embed="rId10"/>
          <a:stretch>
            <a:fillRect/>
          </a:stretch>
        </p:blipFill>
        <p:spPr>
          <a:xfrm>
            <a:off x="9811512" y="1764792"/>
            <a:ext cx="987552" cy="987552"/>
          </a:xfrm>
          <a:prstGeom prst="rect">
            <a:avLst/>
          </a:prstGeom>
        </p:spPr>
      </p:pic>
      <p:pic>
        <p:nvPicPr>
          <p:cNvPr id="11" name="Picture 10" descr="partners.png"/>
          <p:cNvPicPr>
            <a:picLocks noChangeAspect="1"/>
          </p:cNvPicPr>
          <p:nvPr/>
        </p:nvPicPr>
        <p:blipFill>
          <a:blip r:embed="rId11"/>
          <a:stretch>
            <a:fillRect/>
          </a:stretch>
        </p:blipFill>
        <p:spPr>
          <a:xfrm>
            <a:off x="841248" y="4562856"/>
            <a:ext cx="1473481" cy="594360"/>
          </a:xfrm>
          <a:prstGeom prst="rect">
            <a:avLst/>
          </a:prstGeom>
        </p:spPr>
      </p:pic>
      <p:pic>
        <p:nvPicPr>
          <p:cNvPr id="12" name="Picture 11" descr="group.png"/>
          <p:cNvPicPr>
            <a:picLocks noChangeAspect="1"/>
          </p:cNvPicPr>
          <p:nvPr/>
        </p:nvPicPr>
        <p:blipFill>
          <a:blip r:embed="rId12"/>
          <a:stretch>
            <a:fillRect/>
          </a:stretch>
        </p:blipFill>
        <p:spPr>
          <a:xfrm>
            <a:off x="3081528" y="4325112"/>
            <a:ext cx="1278532" cy="1060704"/>
          </a:xfrm>
          <a:prstGeom prst="rect">
            <a:avLst/>
          </a:prstGeom>
        </p:spPr>
      </p:pic>
      <p:pic>
        <p:nvPicPr>
          <p:cNvPr id="13" name="Picture 12" descr="white-shoe.png"/>
          <p:cNvPicPr>
            <a:picLocks noChangeAspect="1"/>
          </p:cNvPicPr>
          <p:nvPr/>
        </p:nvPicPr>
        <p:blipFill>
          <a:blip r:embed="rId13"/>
          <a:stretch>
            <a:fillRect/>
          </a:stretch>
        </p:blipFill>
        <p:spPr>
          <a:xfrm>
            <a:off x="6519672" y="4389120"/>
            <a:ext cx="602502" cy="594360"/>
          </a:xfrm>
          <a:prstGeom prst="rect">
            <a:avLst/>
          </a:prstGeom>
        </p:spPr>
      </p:pic>
      <p:pic>
        <p:nvPicPr>
          <p:cNvPr id="14" name="Picture 13" descr="black-shoe.png"/>
          <p:cNvPicPr>
            <a:picLocks noChangeAspect="1"/>
          </p:cNvPicPr>
          <p:nvPr/>
        </p:nvPicPr>
        <p:blipFill>
          <a:blip r:embed="rId14"/>
          <a:stretch>
            <a:fillRect/>
          </a:stretch>
        </p:blipFill>
        <p:spPr>
          <a:xfrm>
            <a:off x="7168896" y="4434840"/>
            <a:ext cx="493776" cy="493776"/>
          </a:xfrm>
          <a:prstGeom prst="rect">
            <a:avLst/>
          </a:prstGeom>
        </p:spPr>
      </p:pic>
      <p:pic>
        <p:nvPicPr>
          <p:cNvPr id="15" name="Picture 14" descr="noun-tshirt-4464232.png"/>
          <p:cNvPicPr>
            <a:picLocks noChangeAspect="1"/>
          </p:cNvPicPr>
          <p:nvPr/>
        </p:nvPicPr>
        <p:blipFill>
          <a:blip r:embed="rId15"/>
          <a:stretch>
            <a:fillRect/>
          </a:stretch>
        </p:blipFill>
        <p:spPr>
          <a:xfrm>
            <a:off x="7799831" y="4389120"/>
            <a:ext cx="594360" cy="594360"/>
          </a:xfrm>
          <a:prstGeom prst="rect">
            <a:avLst/>
          </a:prstGeom>
        </p:spPr>
      </p:pic>
      <p:pic>
        <p:nvPicPr>
          <p:cNvPr id="16" name="Picture 15" descr="noun-tshirt-139533.png"/>
          <p:cNvPicPr>
            <a:picLocks noChangeAspect="1"/>
          </p:cNvPicPr>
          <p:nvPr/>
        </p:nvPicPr>
        <p:blipFill>
          <a:blip r:embed="rId16"/>
          <a:stretch>
            <a:fillRect/>
          </a:stretch>
        </p:blipFill>
        <p:spPr>
          <a:xfrm>
            <a:off x="8430768" y="4389120"/>
            <a:ext cx="594360" cy="594360"/>
          </a:xfrm>
          <a:prstGeom prst="rect">
            <a:avLst/>
          </a:prstGeom>
        </p:spPr>
      </p:pic>
      <p:pic>
        <p:nvPicPr>
          <p:cNvPr id="17" name="Picture 16" descr="noun-door-995125.png"/>
          <p:cNvPicPr>
            <a:picLocks noChangeAspect="1"/>
          </p:cNvPicPr>
          <p:nvPr/>
        </p:nvPicPr>
        <p:blipFill>
          <a:blip r:embed="rId17"/>
          <a:stretch>
            <a:fillRect/>
          </a:stretch>
        </p:blipFill>
        <p:spPr>
          <a:xfrm>
            <a:off x="10058400" y="4389120"/>
            <a:ext cx="594360" cy="594360"/>
          </a:xfrm>
          <a:prstGeom prst="rect">
            <a:avLst/>
          </a:prstGeom>
        </p:spPr>
      </p:pic>
      <p:pic>
        <p:nvPicPr>
          <p:cNvPr id="18" name="Picture 17" descr="noun-windows-1127615.png"/>
          <p:cNvPicPr>
            <a:picLocks noChangeAspect="1"/>
          </p:cNvPicPr>
          <p:nvPr/>
        </p:nvPicPr>
        <p:blipFill>
          <a:blip r:embed="rId18"/>
          <a:stretch>
            <a:fillRect/>
          </a:stretch>
        </p:blipFill>
        <p:spPr>
          <a:xfrm>
            <a:off x="10762488" y="4389120"/>
            <a:ext cx="594360" cy="594360"/>
          </a:xfrm>
          <a:prstGeom prst="rect">
            <a:avLst/>
          </a:prstGeom>
        </p:spPr>
      </p:pic>
      <p:sp>
        <p:nvSpPr>
          <p:cNvPr id="19" name="TextBox 18"/>
          <p:cNvSpPr txBox="1"/>
          <p:nvPr/>
        </p:nvSpPr>
        <p:spPr>
          <a:xfrm>
            <a:off x="9336024" y="4325112"/>
            <a:ext cx="704088" cy="384048"/>
          </a:xfrm>
          <a:prstGeom prst="rect">
            <a:avLst/>
          </a:prstGeom>
          <a:noFill/>
        </p:spPr>
        <p:txBody>
          <a:bodyPr wrap="none">
            <a:spAutoFit/>
          </a:bodyPr>
          <a:lstStyle/>
          <a:p>
            <a:pPr>
              <a:defRPr sz="4000" b="1"/>
            </a:pPr>
            <a:r>
              <a:t>A</a:t>
            </a:r>
          </a:p>
        </p:txBody>
      </p:sp>
      <p:sp>
        <p:nvSpPr>
          <p:cNvPr id="20" name="TextBox 19"/>
          <p:cNvSpPr txBox="1"/>
          <p:nvPr/>
        </p:nvSpPr>
        <p:spPr>
          <a:xfrm>
            <a:off x="0" y="0"/>
            <a:ext cx="12188952" cy="704088"/>
          </a:xfrm>
          <a:prstGeom prst="rect">
            <a:avLst/>
          </a:prstGeom>
          <a:noFill/>
        </p:spPr>
        <p:txBody>
          <a:bodyPr wrap="none">
            <a:spAutoFit/>
          </a:bodyPr>
          <a:lstStyle/>
          <a:p>
            <a:pPr algn="ctr">
              <a:defRPr sz="4000" b="1" u="sng"/>
            </a:pPr>
            <a:r>
              <a:t>Guide to Icons</a:t>
            </a:r>
          </a:p>
        </p:txBody>
      </p:sp>
      <p:sp>
        <p:nvSpPr>
          <p:cNvPr id="21" name="TextBox 20"/>
          <p:cNvSpPr txBox="1"/>
          <p:nvPr/>
        </p:nvSpPr>
        <p:spPr>
          <a:xfrm>
            <a:off x="667512" y="1133856"/>
            <a:ext cx="1353312" cy="521207"/>
          </a:xfrm>
          <a:prstGeom prst="rect">
            <a:avLst/>
          </a:prstGeom>
          <a:noFill/>
        </p:spPr>
        <p:txBody>
          <a:bodyPr wrap="none">
            <a:spAutoFit/>
          </a:bodyPr>
          <a:lstStyle/>
          <a:p>
            <a:pPr>
              <a:defRPr sz="2800" b="1"/>
            </a:pPr>
            <a:r>
              <a:t>Signal:</a:t>
            </a:r>
          </a:p>
        </p:txBody>
      </p:sp>
      <p:sp>
        <p:nvSpPr>
          <p:cNvPr id="22" name="TextBox 21"/>
          <p:cNvSpPr txBox="1"/>
          <p:nvPr/>
        </p:nvSpPr>
        <p:spPr>
          <a:xfrm>
            <a:off x="6364224" y="1133856"/>
            <a:ext cx="1755648" cy="521207"/>
          </a:xfrm>
          <a:prstGeom prst="rect">
            <a:avLst/>
          </a:prstGeom>
          <a:noFill/>
        </p:spPr>
        <p:txBody>
          <a:bodyPr wrap="none">
            <a:spAutoFit/>
          </a:bodyPr>
          <a:lstStyle/>
          <a:p>
            <a:pPr>
              <a:defRPr sz="2800" b="1"/>
            </a:pPr>
            <a:r>
              <a:t>Assess:</a:t>
            </a:r>
          </a:p>
        </p:txBody>
      </p:sp>
      <p:sp>
        <p:nvSpPr>
          <p:cNvPr id="23" name="TextBox 22"/>
          <p:cNvSpPr txBox="1"/>
          <p:nvPr/>
        </p:nvSpPr>
        <p:spPr>
          <a:xfrm>
            <a:off x="667512" y="3794760"/>
            <a:ext cx="1307592" cy="521207"/>
          </a:xfrm>
          <a:prstGeom prst="rect">
            <a:avLst/>
          </a:prstGeom>
          <a:noFill/>
        </p:spPr>
        <p:txBody>
          <a:bodyPr wrap="none">
            <a:spAutoFit/>
          </a:bodyPr>
          <a:lstStyle/>
          <a:p>
            <a:pPr>
              <a:defRPr sz="2800" b="1"/>
            </a:pPr>
            <a:r>
              <a:t>Share:</a:t>
            </a:r>
          </a:p>
        </p:txBody>
      </p:sp>
      <p:sp>
        <p:nvSpPr>
          <p:cNvPr id="24" name="TextBox 23"/>
          <p:cNvSpPr txBox="1"/>
          <p:nvPr/>
        </p:nvSpPr>
        <p:spPr>
          <a:xfrm>
            <a:off x="6364224" y="3858768"/>
            <a:ext cx="1545336" cy="466344"/>
          </a:xfrm>
          <a:prstGeom prst="rect">
            <a:avLst/>
          </a:prstGeom>
          <a:noFill/>
        </p:spPr>
        <p:txBody>
          <a:bodyPr wrap="none">
            <a:spAutoFit/>
          </a:bodyPr>
          <a:lstStyle/>
          <a:p>
            <a:pPr>
              <a:defRPr sz="2800" b="1" i="1"/>
            </a:pPr>
            <a:r>
              <a:t>Goes 1ˢᵗ:</a:t>
            </a:r>
          </a:p>
        </p:txBody>
      </p:sp>
      <p:sp>
        <p:nvSpPr>
          <p:cNvPr id="25" name="TextBox 24"/>
          <p:cNvSpPr txBox="1"/>
          <p:nvPr/>
        </p:nvSpPr>
        <p:spPr>
          <a:xfrm>
            <a:off x="832104" y="2560320"/>
            <a:ext cx="1161288" cy="740664"/>
          </a:xfrm>
          <a:prstGeom prst="rect">
            <a:avLst/>
          </a:prstGeom>
          <a:noFill/>
        </p:spPr>
        <p:txBody>
          <a:bodyPr wrap="square">
            <a:spAutoFit/>
          </a:bodyPr>
          <a:lstStyle/>
          <a:p>
            <a:pPr algn="ctr">
              <a:defRPr sz="1400">
                <a:latin typeface="Calibri"/>
              </a:defRPr>
            </a:pPr>
            <a:r>
              <a:t>raise your thumb, lower when ready</a:t>
            </a:r>
          </a:p>
        </p:txBody>
      </p:sp>
      <p:sp>
        <p:nvSpPr>
          <p:cNvPr id="26" name="TextBox 25"/>
          <p:cNvSpPr txBox="1"/>
          <p:nvPr/>
        </p:nvSpPr>
        <p:spPr>
          <a:xfrm>
            <a:off x="2066543" y="2560320"/>
            <a:ext cx="1078992" cy="740664"/>
          </a:xfrm>
          <a:prstGeom prst="rect">
            <a:avLst/>
          </a:prstGeom>
          <a:noFill/>
        </p:spPr>
        <p:txBody>
          <a:bodyPr wrap="square">
            <a:spAutoFit/>
          </a:bodyPr>
          <a:lstStyle/>
          <a:p>
            <a:pPr algn="ctr">
              <a:defRPr sz="1400">
                <a:latin typeface="Calibri"/>
              </a:defRPr>
            </a:pPr>
            <a:r>
              <a:t>stand up, sit down when ready</a:t>
            </a:r>
          </a:p>
        </p:txBody>
      </p:sp>
      <p:sp>
        <p:nvSpPr>
          <p:cNvPr id="27" name="TextBox 26"/>
          <p:cNvSpPr txBox="1"/>
          <p:nvPr/>
        </p:nvSpPr>
        <p:spPr>
          <a:xfrm>
            <a:off x="3383280" y="2560320"/>
            <a:ext cx="1161288" cy="740664"/>
          </a:xfrm>
          <a:prstGeom prst="rect">
            <a:avLst/>
          </a:prstGeom>
          <a:noFill/>
        </p:spPr>
        <p:txBody>
          <a:bodyPr wrap="square">
            <a:spAutoFit/>
          </a:bodyPr>
          <a:lstStyle/>
          <a:p>
            <a:pPr algn="ctr">
              <a:defRPr sz="1400">
                <a:latin typeface="Calibri"/>
              </a:defRPr>
            </a:pPr>
            <a:r>
              <a:t>raise your hand, lower when ready</a:t>
            </a:r>
          </a:p>
        </p:txBody>
      </p:sp>
      <p:sp>
        <p:nvSpPr>
          <p:cNvPr id="28" name="TextBox 27"/>
          <p:cNvSpPr txBox="1"/>
          <p:nvPr/>
        </p:nvSpPr>
        <p:spPr>
          <a:xfrm>
            <a:off x="4562856" y="2560320"/>
            <a:ext cx="1161288" cy="740664"/>
          </a:xfrm>
          <a:prstGeom prst="rect">
            <a:avLst/>
          </a:prstGeom>
          <a:noFill/>
        </p:spPr>
        <p:txBody>
          <a:bodyPr wrap="square">
            <a:spAutoFit/>
          </a:bodyPr>
          <a:lstStyle/>
          <a:p>
            <a:pPr algn="ctr">
              <a:defRPr sz="1400">
                <a:latin typeface="Calibri"/>
              </a:defRPr>
            </a:pPr>
            <a:r>
              <a:t>hand on head, lower when ready</a:t>
            </a:r>
          </a:p>
        </p:txBody>
      </p:sp>
      <p:sp>
        <p:nvSpPr>
          <p:cNvPr id="29" name="TextBox 28"/>
          <p:cNvSpPr txBox="1"/>
          <p:nvPr/>
        </p:nvSpPr>
        <p:spPr>
          <a:xfrm>
            <a:off x="6364224" y="2752344"/>
            <a:ext cx="978408" cy="310896"/>
          </a:xfrm>
          <a:prstGeom prst="rect">
            <a:avLst/>
          </a:prstGeom>
          <a:noFill/>
        </p:spPr>
        <p:txBody>
          <a:bodyPr wrap="square">
            <a:spAutoFit/>
          </a:bodyPr>
          <a:lstStyle/>
          <a:p>
            <a:pPr algn="ctr">
              <a:defRPr sz="1400">
                <a:latin typeface="Calibri"/>
              </a:defRPr>
            </a:pPr>
            <a:r>
              <a:t>randomly</a:t>
            </a:r>
          </a:p>
        </p:txBody>
      </p:sp>
      <p:sp>
        <p:nvSpPr>
          <p:cNvPr id="30" name="TextBox 29"/>
          <p:cNvSpPr txBox="1"/>
          <p:nvPr/>
        </p:nvSpPr>
        <p:spPr>
          <a:xfrm>
            <a:off x="7790688" y="2752344"/>
            <a:ext cx="1481328" cy="521207"/>
          </a:xfrm>
          <a:prstGeom prst="rect">
            <a:avLst/>
          </a:prstGeom>
          <a:noFill/>
        </p:spPr>
        <p:txBody>
          <a:bodyPr wrap="square">
            <a:spAutoFit/>
          </a:bodyPr>
          <a:lstStyle/>
          <a:p>
            <a:pPr algn="ctr">
              <a:defRPr sz="1400">
                <a:latin typeface="Calibri"/>
              </a:defRPr>
            </a:pPr>
            <a:r>
              <a:t>one student from each group</a:t>
            </a:r>
          </a:p>
        </p:txBody>
      </p:sp>
      <p:sp>
        <p:nvSpPr>
          <p:cNvPr id="31" name="TextBox 30"/>
          <p:cNvSpPr txBox="1"/>
          <p:nvPr/>
        </p:nvSpPr>
        <p:spPr>
          <a:xfrm>
            <a:off x="9464040" y="2752344"/>
            <a:ext cx="1481328" cy="521207"/>
          </a:xfrm>
          <a:prstGeom prst="rect">
            <a:avLst/>
          </a:prstGeom>
          <a:noFill/>
        </p:spPr>
        <p:txBody>
          <a:bodyPr wrap="square">
            <a:spAutoFit/>
          </a:bodyPr>
          <a:lstStyle/>
          <a:p>
            <a:pPr algn="ctr">
              <a:defRPr sz="1400">
                <a:latin typeface="Calibri"/>
              </a:defRPr>
            </a:pPr>
            <a:r>
              <a:t>all students write response</a:t>
            </a:r>
          </a:p>
        </p:txBody>
      </p:sp>
      <p:sp>
        <p:nvSpPr>
          <p:cNvPr id="32" name="TextBox 31"/>
          <p:cNvSpPr txBox="1"/>
          <p:nvPr/>
        </p:nvSpPr>
        <p:spPr>
          <a:xfrm>
            <a:off x="795528" y="5138928"/>
            <a:ext cx="1444752" cy="740664"/>
          </a:xfrm>
          <a:prstGeom prst="rect">
            <a:avLst/>
          </a:prstGeom>
          <a:noFill/>
        </p:spPr>
        <p:txBody>
          <a:bodyPr wrap="square">
            <a:spAutoFit/>
          </a:bodyPr>
          <a:lstStyle/>
          <a:p>
            <a:pPr algn="ctr">
              <a:defRPr sz="1400">
                <a:latin typeface="Calibri"/>
              </a:defRPr>
            </a:pPr>
            <a:r>
              <a:t>with shoulder partner or away partner</a:t>
            </a:r>
          </a:p>
        </p:txBody>
      </p:sp>
      <p:sp>
        <p:nvSpPr>
          <p:cNvPr id="33" name="TextBox 32"/>
          <p:cNvSpPr txBox="1"/>
          <p:nvPr/>
        </p:nvSpPr>
        <p:spPr>
          <a:xfrm>
            <a:off x="2971800" y="5449824"/>
            <a:ext cx="1444752" cy="310896"/>
          </a:xfrm>
          <a:prstGeom prst="rect">
            <a:avLst/>
          </a:prstGeom>
          <a:noFill/>
        </p:spPr>
        <p:txBody>
          <a:bodyPr wrap="square">
            <a:spAutoFit/>
          </a:bodyPr>
          <a:lstStyle/>
          <a:p>
            <a:pPr algn="ctr">
              <a:defRPr sz="1400">
                <a:latin typeface="Calibri"/>
              </a:defRPr>
            </a:pPr>
            <a:r>
              <a:t>with table group</a:t>
            </a:r>
          </a:p>
        </p:txBody>
      </p:sp>
      <p:sp>
        <p:nvSpPr>
          <p:cNvPr id="34" name="TextBox 33"/>
          <p:cNvSpPr txBox="1"/>
          <p:nvPr/>
        </p:nvSpPr>
        <p:spPr>
          <a:xfrm>
            <a:off x="6364224" y="5038344"/>
            <a:ext cx="804672" cy="521207"/>
          </a:xfrm>
          <a:prstGeom prst="rect">
            <a:avLst/>
          </a:prstGeom>
          <a:noFill/>
        </p:spPr>
        <p:txBody>
          <a:bodyPr wrap="square">
            <a:spAutoFit/>
          </a:bodyPr>
          <a:lstStyle/>
          <a:p>
            <a:pPr algn="ctr">
              <a:defRPr sz="1400">
                <a:latin typeface="Calibri"/>
              </a:defRPr>
            </a:pPr>
            <a:r>
              <a:t>lightest shoe</a:t>
            </a:r>
          </a:p>
        </p:txBody>
      </p:sp>
      <p:sp>
        <p:nvSpPr>
          <p:cNvPr id="35" name="TextBox 34"/>
          <p:cNvSpPr txBox="1"/>
          <p:nvPr/>
        </p:nvSpPr>
        <p:spPr>
          <a:xfrm>
            <a:off x="7004304" y="5038344"/>
            <a:ext cx="804672" cy="521207"/>
          </a:xfrm>
          <a:prstGeom prst="rect">
            <a:avLst/>
          </a:prstGeom>
          <a:noFill/>
        </p:spPr>
        <p:txBody>
          <a:bodyPr wrap="square">
            <a:spAutoFit/>
          </a:bodyPr>
          <a:lstStyle/>
          <a:p>
            <a:pPr algn="ctr">
              <a:defRPr sz="1400">
                <a:latin typeface="Calibri"/>
              </a:defRPr>
            </a:pPr>
            <a:r>
              <a:t>darkest shoe</a:t>
            </a:r>
          </a:p>
        </p:txBody>
      </p:sp>
      <p:sp>
        <p:nvSpPr>
          <p:cNvPr id="36" name="TextBox 35"/>
          <p:cNvSpPr txBox="1"/>
          <p:nvPr/>
        </p:nvSpPr>
        <p:spPr>
          <a:xfrm>
            <a:off x="7644383" y="5038344"/>
            <a:ext cx="841248" cy="521207"/>
          </a:xfrm>
          <a:prstGeom prst="rect">
            <a:avLst/>
          </a:prstGeom>
          <a:noFill/>
        </p:spPr>
        <p:txBody>
          <a:bodyPr wrap="square">
            <a:spAutoFit/>
          </a:bodyPr>
          <a:lstStyle/>
          <a:p>
            <a:pPr algn="ctr">
              <a:defRPr sz="1400">
                <a:latin typeface="Calibri"/>
              </a:defRPr>
            </a:pPr>
            <a:r>
              <a:t>brightest shirt</a:t>
            </a:r>
          </a:p>
        </p:txBody>
      </p:sp>
      <p:sp>
        <p:nvSpPr>
          <p:cNvPr id="37" name="TextBox 36"/>
          <p:cNvSpPr txBox="1"/>
          <p:nvPr/>
        </p:nvSpPr>
        <p:spPr>
          <a:xfrm>
            <a:off x="8321040" y="5038344"/>
            <a:ext cx="804672" cy="521207"/>
          </a:xfrm>
          <a:prstGeom prst="rect">
            <a:avLst/>
          </a:prstGeom>
          <a:noFill/>
        </p:spPr>
        <p:txBody>
          <a:bodyPr wrap="square">
            <a:spAutoFit/>
          </a:bodyPr>
          <a:lstStyle/>
          <a:p>
            <a:pPr algn="ctr">
              <a:defRPr sz="1400">
                <a:latin typeface="Calibri"/>
              </a:defRPr>
            </a:pPr>
            <a:r>
              <a:t>darkest shirt</a:t>
            </a:r>
          </a:p>
        </p:txBody>
      </p:sp>
      <p:sp>
        <p:nvSpPr>
          <p:cNvPr id="38" name="TextBox 37"/>
          <p:cNvSpPr txBox="1"/>
          <p:nvPr/>
        </p:nvSpPr>
        <p:spPr>
          <a:xfrm>
            <a:off x="8951976" y="5038344"/>
            <a:ext cx="1143000" cy="521207"/>
          </a:xfrm>
          <a:prstGeom prst="rect">
            <a:avLst/>
          </a:prstGeom>
          <a:noFill/>
        </p:spPr>
        <p:txBody>
          <a:bodyPr wrap="square">
            <a:spAutoFit/>
          </a:bodyPr>
          <a:lstStyle/>
          <a:p>
            <a:pPr algn="ctr">
              <a:defRPr sz="1400">
                <a:latin typeface="Calibri"/>
              </a:defRPr>
            </a:pPr>
            <a:r>
              <a:t>Student A (editable)</a:t>
            </a:r>
          </a:p>
        </p:txBody>
      </p:sp>
      <p:sp>
        <p:nvSpPr>
          <p:cNvPr id="39" name="TextBox 38"/>
          <p:cNvSpPr txBox="1"/>
          <p:nvPr/>
        </p:nvSpPr>
        <p:spPr>
          <a:xfrm>
            <a:off x="9939528" y="5038344"/>
            <a:ext cx="804672" cy="521207"/>
          </a:xfrm>
          <a:prstGeom prst="rect">
            <a:avLst/>
          </a:prstGeom>
          <a:noFill/>
        </p:spPr>
        <p:txBody>
          <a:bodyPr wrap="square">
            <a:spAutoFit/>
          </a:bodyPr>
          <a:lstStyle/>
          <a:p>
            <a:pPr algn="ctr">
              <a:defRPr sz="1400">
                <a:latin typeface="Calibri"/>
              </a:defRPr>
            </a:pPr>
            <a:r>
              <a:t>closest to door</a:t>
            </a:r>
          </a:p>
        </p:txBody>
      </p:sp>
      <p:sp>
        <p:nvSpPr>
          <p:cNvPr id="40" name="TextBox 39"/>
          <p:cNvSpPr txBox="1"/>
          <p:nvPr/>
        </p:nvSpPr>
        <p:spPr>
          <a:xfrm>
            <a:off x="10570464" y="5038344"/>
            <a:ext cx="950976" cy="521207"/>
          </a:xfrm>
          <a:prstGeom prst="rect">
            <a:avLst/>
          </a:prstGeom>
          <a:noFill/>
        </p:spPr>
        <p:txBody>
          <a:bodyPr wrap="square">
            <a:spAutoFit/>
          </a:bodyPr>
          <a:lstStyle/>
          <a:p>
            <a:pPr algn="ctr">
              <a:defRPr sz="1400">
                <a:latin typeface="Calibri"/>
              </a:defRPr>
            </a:pPr>
            <a:r>
              <a:t>closest to window</a:t>
            </a:r>
          </a:p>
        </p:txBody>
      </p:sp>
    </p:spTree>
  </p:cSld>
  <p:clrMapOvr>
    <a:masterClrMapping/>
  </p:clrMapOvr>
</p:sld>
</file>

<file path=ppt/slides/slide20.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S6162w.png"/>
          <p:cNvPicPr>
            <a:picLocks noChangeAspect="1"/>
          </p:cNvPicPr>
          <p:nvPr/>
        </p:nvPicPr>
        <p:blipFill>
          <a:blip r:embed="rId2"/>
          <a:stretch>
            <a:fillRect/>
          </a:stretch>
        </p:blipFill>
        <p:spPr>
          <a:xfrm>
            <a:off x="6547104" y="2569464"/>
            <a:ext cx="2752344" cy="2066543"/>
          </a:xfrm>
          <a:prstGeom prst="rect">
            <a:avLst/>
          </a:prstGeom>
        </p:spPr>
      </p:pic>
      <p:pic>
        <p:nvPicPr>
          <p:cNvPr id="3" name="Picture 2" descr="partners.png"/>
          <p:cNvPicPr>
            <a:picLocks noChangeAspect="1"/>
          </p:cNvPicPr>
          <p:nvPr/>
        </p:nvPicPr>
        <p:blipFill>
          <a:blip r:embed="rId3"/>
          <a:stretch>
            <a:fillRect/>
          </a:stretch>
        </p:blipFill>
        <p:spPr>
          <a:xfrm>
            <a:off x="1481328" y="5093208"/>
            <a:ext cx="2057400" cy="832104"/>
          </a:xfrm>
          <a:prstGeom prst="rect">
            <a:avLst/>
          </a:prstGeom>
        </p:spPr>
      </p:pic>
      <p:pic>
        <p:nvPicPr>
          <p:cNvPr id="4" name="Picture 3" descr="noun-write-1439720.png"/>
          <p:cNvPicPr>
            <a:picLocks noChangeAspect="1"/>
          </p:cNvPicPr>
          <p:nvPr/>
        </p:nvPicPr>
        <p:blipFill>
          <a:blip r:embed="rId4"/>
          <a:stretch>
            <a:fillRect/>
          </a:stretch>
        </p:blipFill>
        <p:spPr>
          <a:xfrm>
            <a:off x="292608" y="4974336"/>
            <a:ext cx="1060704" cy="1060704"/>
          </a:xfrm>
          <a:prstGeom prst="rect">
            <a:avLst/>
          </a:prstGeom>
        </p:spPr>
      </p:pic>
      <p:sp>
        <p:nvSpPr>
          <p:cNvPr id="5" name="TextBox 4"/>
          <p:cNvSpPr txBox="1"/>
          <p:nvPr/>
        </p:nvSpPr>
        <p:spPr>
          <a:xfrm>
            <a:off x="1" y="0"/>
            <a:ext cx="3995928" cy="1764792"/>
          </a:xfrm>
          <a:prstGeom prst="rect">
            <a:avLst/>
          </a:prstGeom>
          <a:noFill/>
        </p:spPr>
        <p:txBody>
          <a:bodyPr wrap="none">
            <a:spAutoFit/>
          </a:bodyPr>
          <a:lstStyle/>
          <a:p>
            <a:pPr>
              <a:defRPr sz="2400" b="1" u="sng"/>
            </a:pPr>
            <a:r>
              <a:t>Vocab Connection Web</a:t>
            </a:r>
          </a:p>
        </p:txBody>
      </p:sp>
      <p:sp>
        <p:nvSpPr>
          <p:cNvPr id="6" name="TextBox 5"/>
          <p:cNvSpPr txBox="1"/>
          <p:nvPr/>
        </p:nvSpPr>
        <p:spPr>
          <a:xfrm>
            <a:off x="1" y="365760"/>
            <a:ext cx="3995928" cy="1764792"/>
          </a:xfrm>
          <a:prstGeom prst="rect">
            <a:avLst/>
          </a:prstGeom>
          <a:noFill/>
        </p:spPr>
        <p:txBody>
          <a:bodyPr wrap="square">
            <a:spAutoFit/>
          </a:bodyPr>
          <a:lstStyle/>
          <a:p>
            <a:pPr>
              <a:defRPr sz="2400"/>
            </a:pPr>
            <a:r>
              <a:t>Make a word map connecting </a:t>
            </a:r>
            <a:r>
              <a:rPr b="1">
                <a:solidFill>
                  <a:srgbClr val="7030A0"/>
                </a:solidFill>
              </a:rPr>
              <a:t>lunar cycle</a:t>
            </a:r>
            <a:r>
              <a:t> to 3-5 other vocabulary words. </a:t>
            </a:r>
          </a:p>
        </p:txBody>
      </p:sp>
      <p:sp>
        <p:nvSpPr>
          <p:cNvPr id="7" name="TextBox 6"/>
          <p:cNvSpPr txBox="1"/>
          <p:nvPr/>
        </p:nvSpPr>
        <p:spPr>
          <a:xfrm>
            <a:off x="1" y="1746504"/>
            <a:ext cx="3995928" cy="1764792"/>
          </a:xfrm>
          <a:prstGeom prst="rect">
            <a:avLst/>
          </a:prstGeom>
          <a:noFill/>
        </p:spPr>
        <p:txBody>
          <a:bodyPr wrap="square">
            <a:spAutoFit/>
          </a:bodyPr>
          <a:lstStyle/>
          <a:p>
            <a:pPr>
              <a:defRPr sz="2400" b="1">
                <a:solidFill>
                  <a:srgbClr val="000000"/>
                </a:solidFill>
              </a:defRPr>
            </a:pPr>
            <a:r>
              <a:t>Next to each connecting line, describe how the two words are related. </a:t>
            </a:r>
          </a:p>
        </p:txBody>
      </p:sp>
      <p:sp>
        <p:nvSpPr>
          <p:cNvPr id="8" name="TextBox 7"/>
          <p:cNvSpPr txBox="1"/>
          <p:nvPr/>
        </p:nvSpPr>
        <p:spPr>
          <a:xfrm>
            <a:off x="1" y="3191256"/>
            <a:ext cx="3995928" cy="1764792"/>
          </a:xfrm>
          <a:prstGeom prst="rect">
            <a:avLst/>
          </a:prstGeom>
          <a:noFill/>
        </p:spPr>
        <p:txBody>
          <a:bodyPr wrap="square">
            <a:spAutoFit/>
          </a:bodyPr>
          <a:lstStyle/>
          <a:p>
            <a:pPr>
              <a:defRPr sz="2400" i="1"/>
            </a:pPr>
            <a:r>
              <a:t>Work with a partner or share your word map with a partner when you finish. </a:t>
            </a:r>
          </a:p>
        </p:txBody>
      </p:sp>
      <p:pic>
        <p:nvPicPr>
          <p:cNvPr id="9" name="Picture 8" descr="logo.png"/>
          <p:cNvPicPr>
            <a:picLocks noChangeAspect="1"/>
          </p:cNvPicPr>
          <p:nvPr/>
        </p:nvPicPr>
        <p:blipFill>
          <a:blip r:embed="rId5"/>
          <a:stretch>
            <a:fillRect/>
          </a:stretch>
        </p:blipFill>
        <p:spPr>
          <a:xfrm>
            <a:off x="0" y="6611112"/>
            <a:ext cx="1995054" cy="241069"/>
          </a:xfrm>
          <a:prstGeom prst="rect">
            <a:avLst/>
          </a:prstGeom>
        </p:spPr>
      </p:pic>
      <p:pic>
        <p:nvPicPr>
          <p:cNvPr id="10" name="Picture 9" descr="se.png"/>
          <p:cNvPicPr>
            <a:picLocks noChangeAspect="1"/>
          </p:cNvPicPr>
          <p:nvPr/>
        </p:nvPicPr>
        <p:blipFill>
          <a:blip r:embed="rId6"/>
          <a:stretch>
            <a:fillRect/>
          </a:stretch>
        </p:blipFill>
        <p:spPr>
          <a:xfrm>
            <a:off x="2459736" y="6547104"/>
            <a:ext cx="555844" cy="310896"/>
          </a:xfrm>
          <a:prstGeom prst="rect">
            <a:avLst/>
          </a:prstGeom>
        </p:spPr>
      </p:pic>
      <p:sp>
        <p:nvSpPr>
          <p:cNvPr id="11" name="Rectangle 10"/>
          <p:cNvSpPr/>
          <p:nvPr/>
        </p:nvSpPr>
        <p:spPr>
          <a:xfrm>
            <a:off x="6547104" y="2569464"/>
            <a:ext cx="2752344" cy="2066543"/>
          </a:xfrm>
          <a:prstGeom prst="rect">
            <a:avLst/>
          </a:prstGeom>
          <a:noFill/>
          <a:ln>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cxnSp>
        <p:nvCxnSpPr>
          <p:cNvPr id="12" name="Connector 11"/>
          <p:cNvCxnSpPr/>
          <p:nvPr/>
        </p:nvCxnSpPr>
        <p:spPr>
          <a:xfrm flipH="1" flipV="1">
            <a:off x="5596128" y="1600200"/>
            <a:ext cx="950976" cy="969264"/>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cxnSp>
        <p:nvCxnSpPr>
          <p:cNvPr id="13" name="Connector 12"/>
          <p:cNvCxnSpPr/>
          <p:nvPr/>
        </p:nvCxnSpPr>
        <p:spPr>
          <a:xfrm flipV="1">
            <a:off x="9299448" y="1600200"/>
            <a:ext cx="960120" cy="969264"/>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cxnSp>
        <p:nvCxnSpPr>
          <p:cNvPr id="14" name="Connector 13"/>
          <p:cNvCxnSpPr/>
          <p:nvPr/>
        </p:nvCxnSpPr>
        <p:spPr>
          <a:xfrm flipH="1" flipV="1">
            <a:off x="9299448" y="4636008"/>
            <a:ext cx="923544" cy="969264"/>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cxnSp>
        <p:nvCxnSpPr>
          <p:cNvPr id="15" name="Connector 14"/>
          <p:cNvCxnSpPr/>
          <p:nvPr/>
        </p:nvCxnSpPr>
        <p:spPr>
          <a:xfrm flipV="1">
            <a:off x="5687568" y="4636008"/>
            <a:ext cx="859536" cy="969264"/>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pic>
        <p:nvPicPr>
          <p:cNvPr id="16" name="Picture 15" descr="en_related.png"/>
          <p:cNvPicPr>
            <a:picLocks noChangeAspect="1"/>
          </p:cNvPicPr>
          <p:nvPr/>
        </p:nvPicPr>
        <p:blipFill>
          <a:blip r:embed="rId8"/>
          <a:stretch>
            <a:fillRect/>
          </a:stretch>
        </p:blipFill>
        <p:spPr>
          <a:xfrm>
            <a:off x="5431536" y="1792224"/>
            <a:ext cx="1407621" cy="853440"/>
          </a:xfrm>
          <a:prstGeom prst="rect">
            <a:avLst/>
          </a:prstGeom>
        </p:spPr>
      </p:pic>
      <p:pic>
        <p:nvPicPr>
          <p:cNvPr id="17" name="Picture 16" descr="en_related.png"/>
          <p:cNvPicPr>
            <a:picLocks noChangeAspect="1"/>
          </p:cNvPicPr>
          <p:nvPr/>
        </p:nvPicPr>
        <p:blipFill>
          <a:blip r:embed="rId8"/>
          <a:stretch>
            <a:fillRect/>
          </a:stretch>
        </p:blipFill>
        <p:spPr>
          <a:xfrm>
            <a:off x="9134856" y="1792224"/>
            <a:ext cx="1407621" cy="853440"/>
          </a:xfrm>
          <a:prstGeom prst="rect">
            <a:avLst/>
          </a:prstGeom>
        </p:spPr>
      </p:pic>
      <p:pic>
        <p:nvPicPr>
          <p:cNvPr id="18" name="Picture 17" descr="en_related.png"/>
          <p:cNvPicPr>
            <a:picLocks noChangeAspect="1"/>
          </p:cNvPicPr>
          <p:nvPr/>
        </p:nvPicPr>
        <p:blipFill>
          <a:blip r:embed="rId8"/>
          <a:stretch>
            <a:fillRect/>
          </a:stretch>
        </p:blipFill>
        <p:spPr>
          <a:xfrm>
            <a:off x="9134856" y="4800600"/>
            <a:ext cx="1407621" cy="853440"/>
          </a:xfrm>
          <a:prstGeom prst="rect">
            <a:avLst/>
          </a:prstGeom>
        </p:spPr>
      </p:pic>
      <p:pic>
        <p:nvPicPr>
          <p:cNvPr id="19" name="Picture 18" descr="en_related.png"/>
          <p:cNvPicPr>
            <a:picLocks noChangeAspect="1"/>
          </p:cNvPicPr>
          <p:nvPr/>
        </p:nvPicPr>
        <p:blipFill>
          <a:blip r:embed="rId8"/>
          <a:stretch>
            <a:fillRect/>
          </a:stretch>
        </p:blipFill>
        <p:spPr>
          <a:xfrm>
            <a:off x="5431536" y="4800600"/>
            <a:ext cx="1407621" cy="853440"/>
          </a:xfrm>
          <a:prstGeom prst="rect">
            <a:avLst/>
          </a:prstGeom>
        </p:spPr>
      </p:pic>
      <p:pic>
        <p:nvPicPr>
          <p:cNvPr id="20" name="Picture 19" descr="en_related.png"/>
          <p:cNvPicPr>
            <a:picLocks noChangeAspect="1"/>
          </p:cNvPicPr>
          <p:nvPr/>
        </p:nvPicPr>
        <p:blipFill>
          <a:blip r:embed="rId8"/>
          <a:stretch>
            <a:fillRect/>
          </a:stretch>
        </p:blipFill>
        <p:spPr>
          <a:xfrm>
            <a:off x="5431536" y="1792224"/>
            <a:ext cx="1407621" cy="853440"/>
          </a:xfrm>
          <a:prstGeom prst="rect">
            <a:avLst/>
          </a:prstGeom>
        </p:spPr>
      </p:pic>
      <p:pic>
        <p:nvPicPr>
          <p:cNvPr id="21" name="Picture 20" descr="en_related.png"/>
          <p:cNvPicPr>
            <a:picLocks noChangeAspect="1"/>
          </p:cNvPicPr>
          <p:nvPr/>
        </p:nvPicPr>
        <p:blipFill>
          <a:blip r:embed="rId8"/>
          <a:stretch>
            <a:fillRect/>
          </a:stretch>
        </p:blipFill>
        <p:spPr>
          <a:xfrm>
            <a:off x="9134856" y="1792224"/>
            <a:ext cx="1407621" cy="853440"/>
          </a:xfrm>
          <a:prstGeom prst="rect">
            <a:avLst/>
          </a:prstGeom>
        </p:spPr>
      </p:pic>
      <p:pic>
        <p:nvPicPr>
          <p:cNvPr id="22" name="Picture 21" descr="en_related.png"/>
          <p:cNvPicPr>
            <a:picLocks noChangeAspect="1"/>
          </p:cNvPicPr>
          <p:nvPr/>
        </p:nvPicPr>
        <p:blipFill>
          <a:blip r:embed="rId8"/>
          <a:stretch>
            <a:fillRect/>
          </a:stretch>
        </p:blipFill>
        <p:spPr>
          <a:xfrm>
            <a:off x="9134856" y="4800600"/>
            <a:ext cx="1407621" cy="853440"/>
          </a:xfrm>
          <a:prstGeom prst="rect">
            <a:avLst/>
          </a:prstGeom>
        </p:spPr>
      </p:pic>
      <p:pic>
        <p:nvPicPr>
          <p:cNvPr id="23" name="Picture 22" descr="en_related.png"/>
          <p:cNvPicPr>
            <a:picLocks noChangeAspect="1"/>
          </p:cNvPicPr>
          <p:nvPr/>
        </p:nvPicPr>
        <p:blipFill>
          <a:blip r:embed="rId8"/>
          <a:stretch>
            <a:fillRect/>
          </a:stretch>
        </p:blipFill>
        <p:spPr>
          <a:xfrm>
            <a:off x="5431536" y="4800600"/>
            <a:ext cx="1407621" cy="853440"/>
          </a:xfrm>
          <a:prstGeom prst="rect">
            <a:avLst/>
          </a:prstGeom>
        </p:spPr>
      </p:pic>
      <p:pic>
        <p:nvPicPr>
          <p:cNvPr id="24" name="Picture 23" descr="S6167i.png"/>
          <p:cNvPicPr>
            <a:picLocks noChangeAspect="1"/>
          </p:cNvPicPr>
          <p:nvPr/>
        </p:nvPicPr>
        <p:blipFill>
          <a:blip r:embed="rId9"/>
          <a:stretch>
            <a:fillRect/>
          </a:stretch>
        </p:blipFill>
        <p:spPr>
          <a:xfrm>
            <a:off x="4873752" y="658368"/>
            <a:ext cx="1438656" cy="1078992"/>
          </a:xfrm>
          <a:prstGeom prst="rect">
            <a:avLst/>
          </a:prstGeom>
        </p:spPr>
      </p:pic>
      <p:sp>
        <p:nvSpPr>
          <p:cNvPr id="25" name="Oval 24"/>
          <p:cNvSpPr/>
          <p:nvPr/>
        </p:nvSpPr>
        <p:spPr>
          <a:xfrm>
            <a:off x="9537192" y="658368"/>
            <a:ext cx="1837943" cy="960120"/>
          </a:xfrm>
          <a:prstGeom prst="ellipse">
            <a:avLst/>
          </a:prstGeom>
          <a:solidFill>
            <a:srgbClr val="FFC9C9"/>
          </a:solidFill>
          <a:ln w="12700">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26" name="Oval 25"/>
          <p:cNvSpPr/>
          <p:nvPr/>
        </p:nvSpPr>
        <p:spPr>
          <a:xfrm>
            <a:off x="9537192" y="5559552"/>
            <a:ext cx="1837943" cy="960120"/>
          </a:xfrm>
          <a:prstGeom prst="ellipse">
            <a:avLst/>
          </a:prstGeom>
          <a:solidFill>
            <a:srgbClr val="E2F0D9"/>
          </a:solidFill>
          <a:ln w="12700">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27" name="Oval 26"/>
          <p:cNvSpPr/>
          <p:nvPr/>
        </p:nvSpPr>
        <p:spPr>
          <a:xfrm>
            <a:off x="4873752" y="5559552"/>
            <a:ext cx="1837943" cy="960120"/>
          </a:xfrm>
          <a:prstGeom prst="ellipse">
            <a:avLst/>
          </a:prstGeom>
          <a:solidFill>
            <a:srgbClr val="DEEBF7"/>
          </a:solidFill>
          <a:ln w="12700">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Tree>
  </p:cSld>
  <p:clrMapOvr>
    <a:masterClrMapping/>
  </p:clrMapOvr>
</p:sld>
</file>

<file path=ppt/slides/slide21.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S6162i.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1764792"/>
          </a:xfrm>
          <a:prstGeom prst="rect">
            <a:avLst/>
          </a:prstGeom>
          <a:noFill/>
        </p:spPr>
        <p:txBody>
          <a:bodyPr wrap="none">
            <a:spAutoFit/>
          </a:bodyPr>
          <a:lstStyle/>
          <a:p>
            <a:pPr>
              <a:defRPr sz="2400" b="1" u="sng"/>
            </a:pPr>
            <a:r>
              <a:t>Roving Paragraph​</a:t>
            </a:r>
          </a:p>
        </p:txBody>
      </p:sp>
      <p:sp>
        <p:nvSpPr>
          <p:cNvPr id="4" name="TextBox 3"/>
          <p:cNvSpPr txBox="1"/>
          <p:nvPr/>
        </p:nvSpPr>
        <p:spPr>
          <a:xfrm>
            <a:off x="1" y="365760"/>
            <a:ext cx="3044952" cy="1764792"/>
          </a:xfrm>
          <a:prstGeom prst="rect">
            <a:avLst/>
          </a:prstGeom>
          <a:noFill/>
        </p:spPr>
        <p:txBody>
          <a:bodyPr wrap="square">
            <a:spAutoFit/>
          </a:bodyPr>
          <a:lstStyle/>
          <a:p>
            <a:pPr>
              <a:defRPr sz="2400"/>
            </a:pPr>
            <a:r>
              <a:t>Write a sentence using either sentence stem: </a:t>
            </a:r>
            <a:r>
              <a:rPr i="1"/>
              <a:t>
The term </a:t>
            </a:r>
            <a:r>
              <a:rPr b="1">
                <a:solidFill>
                  <a:srgbClr val="7030A0"/>
                </a:solidFill>
              </a:rPr>
              <a:t>lunar cycle...</a:t>
            </a:r>
            <a:r>
              <a:rPr i="1"/>
              <a:t>
From this visual, I can infer… </a:t>
            </a:r>
            <a:r>
              <a:rPr i="0"/>
              <a:t>(use </a:t>
            </a:r>
            <a:r>
              <a:rPr b="1">
                <a:solidFill>
                  <a:srgbClr val="7030A0"/>
                </a:solidFill>
              </a:rPr>
              <a:t>lunar cycle</a:t>
            </a:r>
            <a:r>
              <a:rPr i="0"/>
              <a:t> in your response)</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55844" cy="310896"/>
          </a:xfrm>
          <a:prstGeom prst="rect">
            <a:avLst/>
          </a:prstGeom>
        </p:spPr>
      </p:pic>
      <p:pic>
        <p:nvPicPr>
          <p:cNvPr id="7" name="Picture 6" descr="noun-write-1439720.png"/>
          <p:cNvPicPr>
            <a:picLocks noChangeAspect="1"/>
          </p:cNvPicPr>
          <p:nvPr/>
        </p:nvPicPr>
        <p:blipFill>
          <a:blip r:embed="rId5"/>
          <a:stretch>
            <a:fillRect/>
          </a:stretch>
        </p:blipFill>
        <p:spPr>
          <a:xfrm>
            <a:off x="118872" y="5861304"/>
            <a:ext cx="740664" cy="749808"/>
          </a:xfrm>
          <a:prstGeom prst="rect">
            <a:avLst/>
          </a:prstGeom>
        </p:spPr>
      </p:pic>
    </p:spTree>
  </p:cSld>
  <p:clrMapOvr>
    <a:masterClrMapping/>
  </p:clrMapOvr>
</p:sld>
</file>

<file path=ppt/slides/slide22.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S6162i.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1764792"/>
          </a:xfrm>
          <a:prstGeom prst="rect">
            <a:avLst/>
          </a:prstGeom>
          <a:noFill/>
        </p:spPr>
        <p:txBody>
          <a:bodyPr wrap="none">
            <a:spAutoFit/>
          </a:bodyPr>
          <a:lstStyle/>
          <a:p>
            <a:pPr>
              <a:defRPr sz="2400" b="1" u="sng"/>
            </a:pPr>
            <a:r>
              <a:t>Roving Paragraph​</a:t>
            </a:r>
          </a:p>
        </p:txBody>
      </p:sp>
      <p:sp>
        <p:nvSpPr>
          <p:cNvPr id="4" name="TextBox 3"/>
          <p:cNvSpPr txBox="1"/>
          <p:nvPr/>
        </p:nvSpPr>
        <p:spPr>
          <a:xfrm>
            <a:off x="1" y="365760"/>
            <a:ext cx="3044952" cy="1764792"/>
          </a:xfrm>
          <a:prstGeom prst="rect">
            <a:avLst/>
          </a:prstGeom>
          <a:noFill/>
        </p:spPr>
        <p:txBody>
          <a:bodyPr wrap="square">
            <a:spAutoFit/>
          </a:bodyPr>
          <a:lstStyle/>
          <a:p>
            <a:pPr>
              <a:defRPr sz="2400"/>
            </a:pPr>
            <a:r>
              <a:t>Find another student and add their sentence to yours, using a transition word:​</a:t>
            </a:r>
            <a:r>
              <a:rPr sz="1600"/>
              <a:t>
• </a:t>
            </a:r>
            <a:r>
              <a:rPr sz="2400" i="1"/>
              <a:t>Also, …</a:t>
            </a:r>
            <a:r>
              <a:rPr sz="1600"/>
              <a:t>
• </a:t>
            </a:r>
            <a:r>
              <a:rPr sz="2400" i="1"/>
              <a:t>Additionally, …</a:t>
            </a:r>
            <a:r>
              <a:rPr sz="1600"/>
              <a:t>
• </a:t>
            </a:r>
            <a:r>
              <a:rPr sz="2400" i="1"/>
              <a:t>Furthermore, …</a:t>
            </a:r>
            <a:r>
              <a:rPr sz="1600"/>
              <a:t>
• </a:t>
            </a:r>
            <a:r>
              <a:rPr sz="2400" i="1"/>
              <a:t>Next, …</a:t>
            </a:r>
            <a:r>
              <a:rPr sz="1600"/>
              <a:t>
• </a:t>
            </a:r>
            <a:r>
              <a:rPr sz="2400" i="1"/>
              <a:t>For example, …</a:t>
            </a:r>
            <a:r>
              <a:rPr sz="1600"/>
              <a:t>
• </a:t>
            </a:r>
            <a:r>
              <a:rPr sz="2400" i="1"/>
              <a:t>Lastly, …</a:t>
            </a:r>
            <a:r>
              <a:rPr sz="1600"/>
              <a:t>
• </a:t>
            </a:r>
            <a:r>
              <a:rPr sz="2400" i="1"/>
              <a:t>Therefore, …</a:t>
            </a:r>
            <a:r>
              <a:rPr sz="2400"/>
              <a:t>
Repeat 2 to 4 times.</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55844" cy="310896"/>
          </a:xfrm>
          <a:prstGeom prst="rect">
            <a:avLst/>
          </a:prstGeom>
        </p:spPr>
      </p:pic>
      <p:pic>
        <p:nvPicPr>
          <p:cNvPr id="7" name="Picture 6" descr="noun-write-1439720.png"/>
          <p:cNvPicPr>
            <a:picLocks noChangeAspect="1"/>
          </p:cNvPicPr>
          <p:nvPr/>
        </p:nvPicPr>
        <p:blipFill>
          <a:blip r:embed="rId5"/>
          <a:stretch>
            <a:fillRect/>
          </a:stretch>
        </p:blipFill>
        <p:spPr>
          <a:xfrm>
            <a:off x="118872" y="5861304"/>
            <a:ext cx="740664" cy="749808"/>
          </a:xfrm>
          <a:prstGeom prst="rect">
            <a:avLst/>
          </a:prstGeom>
        </p:spPr>
      </p:pic>
    </p:spTree>
  </p:cSld>
  <p:clrMapOvr>
    <a:masterClrMapping/>
  </p:clrMapOvr>
</p:sld>
</file>

<file path=ppt/slides/slide23.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S6162i.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1764792"/>
          </a:xfrm>
          <a:prstGeom prst="rect">
            <a:avLst/>
          </a:prstGeom>
          <a:noFill/>
        </p:spPr>
        <p:txBody>
          <a:bodyPr wrap="square">
            <a:spAutoFit/>
          </a:bodyPr>
          <a:lstStyle/>
          <a:p>
            <a:pPr>
              <a:defRPr sz="2400" b="1" u="sng"/>
            </a:pPr>
            <a:r>
              <a:t>Open Writing</a:t>
            </a:r>
          </a:p>
        </p:txBody>
      </p:sp>
      <p:sp>
        <p:nvSpPr>
          <p:cNvPr id="4" name="TextBox 3"/>
          <p:cNvSpPr txBox="1"/>
          <p:nvPr/>
        </p:nvSpPr>
        <p:spPr>
          <a:xfrm>
            <a:off x="1" y="365760"/>
            <a:ext cx="3044952" cy="1764792"/>
          </a:xfrm>
          <a:prstGeom prst="rect">
            <a:avLst/>
          </a:prstGeom>
          <a:noFill/>
        </p:spPr>
        <p:txBody>
          <a:bodyPr wrap="square">
            <a:spAutoFit/>
          </a:bodyPr>
          <a:lstStyle/>
          <a:p>
            <a:pPr>
              <a:defRPr sz="1800"/>
            </a:pPr>
            <a:r>
              <a:t>Write a paragraph describing the term </a:t>
            </a:r>
            <a:r>
              <a:rPr b="1">
                <a:solidFill>
                  <a:srgbClr val="7030A0"/>
                </a:solidFill>
              </a:rPr>
              <a:t>lunar cycle</a:t>
            </a:r>
            <a:r>
              <a:t>.
Include 3-5 other vocabulary words in your paragraph. You may include the following stems:​
</a:t>
            </a:r>
            <a:r>
              <a:rPr i="1"/>
              <a:t>•   During the </a:t>
            </a:r>
            <a:r>
              <a:rPr i="1" b="1">
                <a:solidFill>
                  <a:srgbClr val="7030A0"/>
                </a:solidFill>
              </a:rPr>
              <a:t>lunar cycle</a:t>
            </a:r>
            <a:r>
              <a:rPr i="1"/>
              <a:t>, ...
</a:t>
            </a:r>
            <a:r>
              <a:rPr i="1"/>
              <a:t>•   The </a:t>
            </a:r>
            <a:r>
              <a:rPr i="1" b="1">
                <a:solidFill>
                  <a:srgbClr val="7030A0"/>
                </a:solidFill>
              </a:rPr>
              <a:t>lunar cycle</a:t>
            </a:r>
            <a:r>
              <a:rPr i="1"/>
              <a:t> is related to a </a:t>
            </a:r>
            <a:r>
              <a:rPr i="1" b="1">
                <a:solidFill>
                  <a:srgbClr val="7030A0"/>
                </a:solidFill>
              </a:rPr>
              <a:t>neap tide</a:t>
            </a:r>
            <a:r>
              <a:rPr i="1"/>
              <a:t> because…
</a:t>
            </a:r>
            <a:r>
              <a:rPr i="1"/>
              <a:t>•   If I lived on the southern </a:t>
            </a:r>
            <a:r>
              <a:rPr i="1" b="1">
                <a:solidFill>
                  <a:srgbClr val="7030A0"/>
                </a:solidFill>
              </a:rPr>
              <a:t>hemisphere</a:t>
            </a:r>
            <a:r>
              <a:rPr i="1"/>
              <a:t>, the </a:t>
            </a:r>
            <a:r>
              <a:rPr i="1" b="1">
                <a:solidFill>
                  <a:srgbClr val="7030A0"/>
                </a:solidFill>
              </a:rPr>
              <a:t>lunar cycle</a:t>
            </a:r>
            <a:r>
              <a:rPr i="1"/>
              <a:t> phases would look like… because…</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55844" cy="310896"/>
          </a:xfrm>
          <a:prstGeom prst="rect">
            <a:avLst/>
          </a:prstGeom>
        </p:spPr>
      </p:pic>
      <p:pic>
        <p:nvPicPr>
          <p:cNvPr id="7" name="Picture 6" descr="noun-write-1439720.png"/>
          <p:cNvPicPr>
            <a:picLocks noChangeAspect="1"/>
          </p:cNvPicPr>
          <p:nvPr/>
        </p:nvPicPr>
        <p:blipFill>
          <a:blip r:embed="rId5"/>
          <a:stretch>
            <a:fillRect/>
          </a:stretch>
        </p:blipFill>
        <p:spPr>
          <a:xfrm>
            <a:off x="265176" y="5294376"/>
            <a:ext cx="1261872" cy="1261872"/>
          </a:xfrm>
          <a:prstGeom prst="rect">
            <a:avLst/>
          </a:prstGeom>
        </p:spPr>
      </p:pic>
    </p:spTree>
  </p:cSld>
  <p:clrMapOvr>
    <a:masterClrMapping/>
  </p:clrMapOvr>
</p:sld>
</file>

<file path=ppt/slides/slide3.xml><?xml version="1.0" encoding="utf-8"?>
<p:sld xmlns:a="http://schemas.openxmlformats.org/drawingml/2006/main" xmlns:p="http://schemas.openxmlformats.org/presentationml/2006/main" xmlns:r="http://schemas.openxmlformats.org/officeDocument/2006/relationships">
  <p:cSld>
    <p:bg>
      <p:bgPr>
        <a:solidFill>
          <a:srgbClr val="F2F2F2"/>
        </a:solidFill>
        <a:effectLst/>
      </p:bgPr>
    </p:bg>
    <p:spTree>
      <p:nvGrpSpPr>
        <p:cNvPr id="1" name=""/>
        <p:cNvGrpSpPr/>
        <p:nvPr/>
      </p:nvGrpSpPr>
      <p:grpSpPr/>
      <p:sp>
        <p:nvSpPr>
          <p:cNvPr id="2" name="TextBox 1"/>
          <p:cNvSpPr txBox="1"/>
          <p:nvPr/>
        </p:nvSpPr>
        <p:spPr>
          <a:xfrm>
            <a:off x="0" y="0"/>
            <a:ext cx="12188952" cy="1298448"/>
          </a:xfrm>
          <a:prstGeom prst="rect">
            <a:avLst/>
          </a:prstGeom>
          <a:noFill/>
        </p:spPr>
        <p:txBody>
          <a:bodyPr wrap="square" anchor="ctr">
            <a:spAutoFit/>
          </a:bodyPr>
          <a:lstStyle/>
          <a:p>
            <a:pPr algn="ctr"/>
            <a:r>
              <a:rPr sz="4000"/>
              <a:t/>
            </a:r>
            <a:r>
              <a:rPr b="1" sz="4000"/>
              <a:t>Accommodations for Newcomer/Beginner Emergent Bilingual Students</a:t>
            </a:r>
          </a:p>
        </p:txBody>
      </p:sp>
      <p:sp>
        <p:nvSpPr>
          <p:cNvPr id="3" name="Rounded Rectangle 2"/>
          <p:cNvSpPr/>
          <p:nvPr/>
        </p:nvSpPr>
        <p:spPr>
          <a:xfrm>
            <a:off x="210312" y="1399032"/>
            <a:ext cx="2496312" cy="2734056"/>
          </a:xfrm>
          <a:prstGeom prst="roundRect">
            <a:avLst/>
          </a:prstGeom>
          <a:solidFill>
            <a:srgbClr val="FFF2CC"/>
          </a:solidFill>
          <a:ln w="38100">
            <a:solidFill>
              <a:srgbClr val="806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4" name="Rounded Rectangle 3"/>
          <p:cNvSpPr/>
          <p:nvPr/>
        </p:nvSpPr>
        <p:spPr>
          <a:xfrm>
            <a:off x="2825496" y="1399032"/>
            <a:ext cx="3200400" cy="3456432"/>
          </a:xfrm>
          <a:prstGeom prst="roundRect">
            <a:avLst/>
          </a:prstGeom>
          <a:solidFill>
            <a:srgbClr val="EDEDED"/>
          </a:solidFill>
          <a:ln w="38100">
            <a:solidFill>
              <a:srgbClr val="525252"/>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5" name="Rounded Rectangle 4"/>
          <p:cNvSpPr/>
          <p:nvPr/>
        </p:nvSpPr>
        <p:spPr>
          <a:xfrm>
            <a:off x="6144768" y="1399032"/>
            <a:ext cx="5916168" cy="1197864"/>
          </a:xfrm>
          <a:prstGeom prst="roundRect">
            <a:avLst/>
          </a:prstGeom>
          <a:solidFill>
            <a:srgbClr val="EADCF4"/>
          </a:solidFill>
          <a:ln w="38100">
            <a:solidFill>
              <a:srgbClr val="702AA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6" name="Rounded Rectangle 5"/>
          <p:cNvSpPr/>
          <p:nvPr/>
        </p:nvSpPr>
        <p:spPr>
          <a:xfrm>
            <a:off x="6565392" y="2807208"/>
            <a:ext cx="4992624" cy="1563624"/>
          </a:xfrm>
          <a:prstGeom prst="roundRect">
            <a:avLst/>
          </a:prstGeom>
          <a:solidFill>
            <a:srgbClr val="FBE5D6"/>
          </a:solidFill>
          <a:ln w="38100">
            <a:solidFill>
              <a:srgbClr val="843C0C"/>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7" name="Rounded Rectangle 6"/>
          <p:cNvSpPr/>
          <p:nvPr/>
        </p:nvSpPr>
        <p:spPr>
          <a:xfrm>
            <a:off x="137160" y="4956048"/>
            <a:ext cx="6464808" cy="1755648"/>
          </a:xfrm>
          <a:prstGeom prst="roundRect">
            <a:avLst/>
          </a:prstGeom>
          <a:solidFill>
            <a:srgbClr val="E2F0D9"/>
          </a:solidFill>
          <a:ln w="38100">
            <a:solidFill>
              <a:srgbClr val="385723"/>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8" name="Rounded Rectangle 7"/>
          <p:cNvSpPr/>
          <p:nvPr/>
        </p:nvSpPr>
        <p:spPr>
          <a:xfrm>
            <a:off x="6793992" y="4617720"/>
            <a:ext cx="5321808" cy="1755648"/>
          </a:xfrm>
          <a:prstGeom prst="roundRect">
            <a:avLst/>
          </a:prstGeom>
          <a:solidFill>
            <a:srgbClr val="DEEBF7"/>
          </a:solidFill>
          <a:ln w="38100">
            <a:solidFill>
              <a:srgbClr val="1F4E79"/>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9" name="TextBox 8"/>
          <p:cNvSpPr txBox="1"/>
          <p:nvPr/>
        </p:nvSpPr>
        <p:spPr>
          <a:xfrm>
            <a:off x="210312" y="1527048"/>
            <a:ext cx="2496312" cy="1755648"/>
          </a:xfrm>
          <a:prstGeom prst="rect">
            <a:avLst/>
          </a:prstGeom>
          <a:noFill/>
        </p:spPr>
        <p:txBody>
          <a:bodyPr wrap="square" anchor="ctr">
            <a:spAutoFit/>
          </a:bodyPr>
          <a:lstStyle/>
          <a:p>
            <a:pPr algn="l"/>
            <a:r>
              <a:rPr sz="1800"/>
              <a:t/>
            </a:r>
            <a:r>
              <a:rPr b="1" sz="1800"/>
              <a:t>Seat beginners next to students who follow instruction well</a:t>
            </a:r>
            <a:r>
              <a:rPr sz="1800"/>
              <a:t>, so they can model behavior during the structured conversations.</a:t>
            </a:r>
          </a:p>
        </p:txBody>
      </p:sp>
      <p:sp>
        <p:nvSpPr>
          <p:cNvPr id="10" name="TextBox 9"/>
          <p:cNvSpPr txBox="1"/>
          <p:nvPr/>
        </p:nvSpPr>
        <p:spPr>
          <a:xfrm>
            <a:off x="6144768" y="1399032"/>
            <a:ext cx="5001768" cy="1197864"/>
          </a:xfrm>
          <a:prstGeom prst="rect">
            <a:avLst/>
          </a:prstGeom>
          <a:noFill/>
        </p:spPr>
        <p:txBody>
          <a:bodyPr wrap="square" anchor="ctr">
            <a:spAutoFit/>
          </a:bodyPr>
          <a:lstStyle/>
          <a:p>
            <a:pPr algn="l"/>
            <a:r>
              <a:rPr sz="1800"/>
              <a:t>Always </a:t>
            </a:r>
            <a:r>
              <a:rPr b="1" sz="1800"/>
              <a:t>pronounce new vocabulary words together as a class</a:t>
            </a:r>
            <a:r>
              <a:rPr sz="1800"/>
              <a:t>. It’s even more effective for beginners if you </a:t>
            </a:r>
            <a:r>
              <a:rPr b="1" sz="1800"/>
              <a:t>break up each syllable</a:t>
            </a:r>
            <a:r>
              <a:rPr sz="1800"/>
              <a:t> while pointing to your mouth.</a:t>
            </a:r>
          </a:p>
        </p:txBody>
      </p:sp>
      <p:sp>
        <p:nvSpPr>
          <p:cNvPr id="11" name="TextBox 10"/>
          <p:cNvSpPr txBox="1"/>
          <p:nvPr/>
        </p:nvSpPr>
        <p:spPr>
          <a:xfrm>
            <a:off x="6821424" y="4617720"/>
            <a:ext cx="4343400" cy="1755648"/>
          </a:xfrm>
          <a:prstGeom prst="rect">
            <a:avLst/>
          </a:prstGeom>
          <a:noFill/>
        </p:spPr>
        <p:txBody>
          <a:bodyPr wrap="square" anchor="ctr">
            <a:spAutoFit/>
          </a:bodyPr>
          <a:lstStyle/>
          <a:p>
            <a:pPr algn="l"/>
            <a:r>
              <a:rPr sz="1800"/>
              <a:t/>
            </a:r>
            <a:r>
              <a:rPr b="1" sz="1800"/>
              <a:t>Allow students to translanguage</a:t>
            </a:r>
            <a:r>
              <a:rPr sz="1800"/>
              <a:t>, or use multiple languages within a single sentence. </a:t>
            </a:r>
            <a:r>
              <a:rPr b="1" sz="1800"/>
              <a:t>Emphasize that they use the vocabulary word as it is presented</a:t>
            </a:r>
            <a:r>
              <a:rPr sz="1800"/>
              <a:t>, but otherwise encourage beginners to express themselves however they’re most comfortable.</a:t>
            </a:r>
          </a:p>
        </p:txBody>
      </p:sp>
      <p:sp>
        <p:nvSpPr>
          <p:cNvPr id="12" name="TextBox 11"/>
          <p:cNvSpPr txBox="1"/>
          <p:nvPr/>
        </p:nvSpPr>
        <p:spPr>
          <a:xfrm>
            <a:off x="6574536" y="2843784"/>
            <a:ext cx="3557016" cy="1481328"/>
          </a:xfrm>
          <a:prstGeom prst="rect">
            <a:avLst/>
          </a:prstGeom>
          <a:noFill/>
        </p:spPr>
        <p:txBody>
          <a:bodyPr wrap="square" anchor="ctr">
            <a:spAutoFit/>
          </a:bodyPr>
          <a:lstStyle/>
          <a:p>
            <a:pPr algn="l"/>
            <a:r>
              <a:rPr sz="1800"/>
              <a:t>Have beginners participate in structured conversations, but </a:t>
            </a:r>
            <a:r>
              <a:rPr b="1" sz="1800"/>
              <a:t>make sure they’re ready before including them in the randomization pool </a:t>
            </a:r>
            <a:r>
              <a:rPr sz="1800"/>
              <a:t>to be called on whole-class.</a:t>
            </a:r>
          </a:p>
        </p:txBody>
      </p:sp>
      <p:sp>
        <p:nvSpPr>
          <p:cNvPr id="13" name="TextBox 12"/>
          <p:cNvSpPr txBox="1"/>
          <p:nvPr/>
        </p:nvSpPr>
        <p:spPr>
          <a:xfrm>
            <a:off x="137160" y="5157216"/>
            <a:ext cx="5184648" cy="1353312"/>
          </a:xfrm>
          <a:prstGeom prst="rect">
            <a:avLst/>
          </a:prstGeom>
          <a:noFill/>
        </p:spPr>
        <p:txBody>
          <a:bodyPr wrap="square" anchor="ctr">
            <a:spAutoFit/>
          </a:bodyPr>
          <a:lstStyle/>
          <a:p>
            <a:pPr algn="l"/>
            <a:r>
              <a:rPr sz="1800"/>
              <a:t/>
            </a:r>
            <a:r>
              <a:rPr b="1" sz="1800"/>
              <a:t>Share the visuals and sentence stems</a:t>
            </a:r>
            <a:r>
              <a:rPr sz="1800"/>
              <a:t> with beginners </a:t>
            </a:r>
            <a:r>
              <a:rPr sz="1800"/>
              <a:t> and have them write out their responses ahead of time. 
Does your beginner read in Spanish? Try providing the Spanish visuals to your newcomer </a:t>
            </a:r>
            <a:r>
              <a:rPr b="1" sz="1800"/>
              <a:t>the day before</a:t>
            </a:r>
            <a:r>
              <a:rPr sz="1800"/>
              <a:t>.</a:t>
            </a:r>
          </a:p>
        </p:txBody>
      </p:sp>
      <p:sp>
        <p:nvSpPr>
          <p:cNvPr id="14" name="TextBox 13"/>
          <p:cNvSpPr txBox="1"/>
          <p:nvPr/>
        </p:nvSpPr>
        <p:spPr>
          <a:xfrm>
            <a:off x="2907792" y="1399032"/>
            <a:ext cx="3118104" cy="3044952"/>
          </a:xfrm>
          <a:prstGeom prst="rect">
            <a:avLst/>
          </a:prstGeom>
          <a:noFill/>
        </p:spPr>
        <p:txBody>
          <a:bodyPr wrap="square" anchor="ctr">
            <a:spAutoFit/>
          </a:bodyPr>
          <a:lstStyle/>
          <a:p>
            <a:pPr algn="l"/>
          </a:p>
          <a:p>
            <a:r>
              <a:t>If sentence stems are complex, </a:t>
            </a:r>
          </a:p>
          <a:p>
            <a:r>
              <a:rPr b="1"/>
              <a:t>encourage beginners to use these alternative stems: </a:t>
            </a:r>
          </a:p>
          <a:p>
            <a:r>
              <a:rPr>
                <a:solidFill>
                  <a:srgbClr val="843C0C"/>
                </a:solidFill>
              </a:rPr>
              <a:t>Observational:</a:t>
            </a:r>
          </a:p>
          <a:p>
            <a:r>
              <a:rPr i="1">
                <a:solidFill>
                  <a:srgbClr val="C55A11"/>
                </a:solidFill>
              </a:rPr>
              <a:t>I notice… or [word] is…</a:t>
            </a:r>
          </a:p>
          <a:p>
            <a:r>
              <a:rPr>
                <a:solidFill>
                  <a:srgbClr val="7030A0"/>
                </a:solidFill>
              </a:rPr>
              <a:t>Relational:</a:t>
            </a:r>
          </a:p>
          <a:p>
            <a:r>
              <a:rPr i="1">
                <a:solidFill>
                  <a:srgbClr val="954ECA"/>
                </a:solidFill>
              </a:rPr>
              <a:t>[word #1] is…,</a:t>
            </a:r>
          </a:p>
          <a:p>
            <a:r>
              <a:rPr i="1">
                <a:solidFill>
                  <a:srgbClr val="954ECA"/>
                </a:solidFill>
              </a:rPr>
              <a:t>but [word #2] is…</a:t>
            </a:r>
          </a:p>
          <a:p>
            <a:r>
              <a:rPr>
                <a:solidFill>
                  <a:srgbClr val="1F4E79"/>
                </a:solidFill>
              </a:rPr>
              <a:t>Inferential:</a:t>
            </a:r>
          </a:p>
          <a:p>
            <a:r>
              <a:rPr i="1">
                <a:solidFill>
                  <a:srgbClr val="2E75B6"/>
                </a:solidFill>
              </a:rPr>
              <a:t>I think [word]… or I predict [word]…</a:t>
            </a:r>
          </a:p>
        </p:txBody>
      </p:sp>
      <p:pic>
        <p:nvPicPr>
          <p:cNvPr id="15" name="Picture 14" descr="students.png"/>
          <p:cNvPicPr>
            <a:picLocks noChangeAspect="1"/>
          </p:cNvPicPr>
          <p:nvPr/>
        </p:nvPicPr>
        <p:blipFill>
          <a:blip r:embed="rId2"/>
          <a:stretch>
            <a:fillRect/>
          </a:stretch>
        </p:blipFill>
        <p:spPr>
          <a:xfrm>
            <a:off x="960120" y="3154680"/>
            <a:ext cx="978408" cy="978408"/>
          </a:xfrm>
          <a:prstGeom prst="rect">
            <a:avLst/>
          </a:prstGeom>
        </p:spPr>
      </p:pic>
      <p:pic>
        <p:nvPicPr>
          <p:cNvPr id="16" name="Picture 15" descr="noun-wheel-of-fortune-1454005.png"/>
          <p:cNvPicPr>
            <a:picLocks noChangeAspect="1"/>
          </p:cNvPicPr>
          <p:nvPr/>
        </p:nvPicPr>
        <p:blipFill>
          <a:blip r:embed="rId3"/>
          <a:stretch>
            <a:fillRect/>
          </a:stretch>
        </p:blipFill>
        <p:spPr>
          <a:xfrm>
            <a:off x="10168128" y="3118104"/>
            <a:ext cx="969264" cy="969264"/>
          </a:xfrm>
          <a:prstGeom prst="rect">
            <a:avLst/>
          </a:prstGeom>
        </p:spPr>
      </p:pic>
      <p:pic>
        <p:nvPicPr>
          <p:cNvPr id="17" name="Picture 16" descr="teacher.png"/>
          <p:cNvPicPr>
            <a:picLocks noChangeAspect="1"/>
          </p:cNvPicPr>
          <p:nvPr/>
        </p:nvPicPr>
        <p:blipFill>
          <a:blip r:embed="rId4"/>
          <a:stretch>
            <a:fillRect/>
          </a:stretch>
        </p:blipFill>
        <p:spPr>
          <a:xfrm>
            <a:off x="5321808" y="5157216"/>
            <a:ext cx="1052067" cy="1042415"/>
          </a:xfrm>
          <a:prstGeom prst="rect">
            <a:avLst/>
          </a:prstGeom>
        </p:spPr>
      </p:pic>
      <p:pic>
        <p:nvPicPr>
          <p:cNvPr id="18" name="Picture 17" descr="sitting_student.png"/>
          <p:cNvPicPr>
            <a:picLocks noChangeAspect="1"/>
          </p:cNvPicPr>
          <p:nvPr/>
        </p:nvPicPr>
        <p:blipFill>
          <a:blip r:embed="rId5"/>
          <a:stretch>
            <a:fillRect/>
          </a:stretch>
        </p:blipFill>
        <p:spPr>
          <a:xfrm>
            <a:off x="5806440" y="5733288"/>
            <a:ext cx="768096" cy="768096"/>
          </a:xfrm>
          <a:prstGeom prst="rect">
            <a:avLst/>
          </a:prstGeom>
        </p:spPr>
      </p:pic>
      <p:pic>
        <p:nvPicPr>
          <p:cNvPr id="19" name="Picture 18" descr="pacman.png"/>
          <p:cNvPicPr>
            <a:picLocks noChangeAspect="1"/>
          </p:cNvPicPr>
          <p:nvPr/>
        </p:nvPicPr>
        <p:blipFill>
          <a:blip r:embed="rId6"/>
          <a:stretch>
            <a:fillRect/>
          </a:stretch>
        </p:blipFill>
        <p:spPr>
          <a:xfrm>
            <a:off x="11027664" y="1709928"/>
            <a:ext cx="795051" cy="457200"/>
          </a:xfrm>
          <a:prstGeom prst="rect">
            <a:avLst/>
          </a:prstGeom>
        </p:spPr>
      </p:pic>
      <p:pic>
        <p:nvPicPr>
          <p:cNvPr id="20" name="Picture 19" descr="se.png"/>
          <p:cNvPicPr>
            <a:picLocks noChangeAspect="1"/>
          </p:cNvPicPr>
          <p:nvPr/>
        </p:nvPicPr>
        <p:blipFill>
          <a:blip r:embed="rId7"/>
          <a:stretch>
            <a:fillRect/>
          </a:stretch>
        </p:blipFill>
        <p:spPr>
          <a:xfrm>
            <a:off x="11430000" y="6464808"/>
            <a:ext cx="555844" cy="310896"/>
          </a:xfrm>
          <a:prstGeom prst="rect">
            <a:avLst/>
          </a:prstGeom>
        </p:spPr>
      </p:pic>
      <p:pic>
        <p:nvPicPr>
          <p:cNvPr id="21" name="Picture 20" descr="logo.png"/>
          <p:cNvPicPr>
            <a:picLocks noChangeAspect="1"/>
          </p:cNvPicPr>
          <p:nvPr/>
        </p:nvPicPr>
        <p:blipFill>
          <a:blip r:embed="rId8"/>
          <a:stretch>
            <a:fillRect/>
          </a:stretch>
        </p:blipFill>
        <p:spPr>
          <a:xfrm>
            <a:off x="9061704" y="6510528"/>
            <a:ext cx="1967537" cy="237744"/>
          </a:xfrm>
          <a:prstGeom prst="rect">
            <a:avLst/>
          </a:prstGeom>
        </p:spPr>
      </p:pic>
      <p:pic>
        <p:nvPicPr>
          <p:cNvPr id="22" name="Picture 21" descr="bubble1.png"/>
          <p:cNvPicPr>
            <a:picLocks noChangeAspect="1"/>
          </p:cNvPicPr>
          <p:nvPr/>
        </p:nvPicPr>
        <p:blipFill>
          <a:blip r:embed="rId9"/>
          <a:stretch>
            <a:fillRect/>
          </a:stretch>
        </p:blipFill>
        <p:spPr>
          <a:xfrm>
            <a:off x="10899648" y="5394960"/>
            <a:ext cx="1115568" cy="393192"/>
          </a:xfrm>
          <a:prstGeom prst="rect">
            <a:avLst/>
          </a:prstGeom>
        </p:spPr>
      </p:pic>
      <p:pic>
        <p:nvPicPr>
          <p:cNvPr id="23" name="Picture 22" descr="bubble2.png"/>
          <p:cNvPicPr>
            <a:picLocks noChangeAspect="1"/>
          </p:cNvPicPr>
          <p:nvPr/>
        </p:nvPicPr>
        <p:blipFill>
          <a:blip r:embed="rId10"/>
          <a:stretch>
            <a:fillRect/>
          </a:stretch>
        </p:blipFill>
        <p:spPr>
          <a:xfrm>
            <a:off x="10899648" y="5861304"/>
            <a:ext cx="1115568" cy="393192"/>
          </a:xfrm>
          <a:prstGeom prst="rect">
            <a:avLst/>
          </a:prstGeom>
        </p:spPr>
      </p:pic>
      <p:pic>
        <p:nvPicPr>
          <p:cNvPr id="24" name="Picture 23" descr="b1.png"/>
          <p:cNvPicPr>
            <a:picLocks noChangeAspect="1"/>
          </p:cNvPicPr>
          <p:nvPr/>
        </p:nvPicPr>
        <p:blipFill>
          <a:blip r:embed="rId11"/>
          <a:stretch>
            <a:fillRect/>
          </a:stretch>
        </p:blipFill>
        <p:spPr>
          <a:xfrm>
            <a:off x="11055096" y="5239512"/>
            <a:ext cx="800901" cy="539496"/>
          </a:xfrm>
          <a:prstGeom prst="rect">
            <a:avLst/>
          </a:prstGeom>
        </p:spPr>
      </p:pic>
      <p:pic>
        <p:nvPicPr>
          <p:cNvPr id="25" name="Picture 24" descr="b2.png"/>
          <p:cNvPicPr>
            <a:picLocks noChangeAspect="1"/>
          </p:cNvPicPr>
          <p:nvPr/>
        </p:nvPicPr>
        <p:blipFill>
          <a:blip r:embed="rId12"/>
          <a:stretch>
            <a:fillRect/>
          </a:stretch>
        </p:blipFill>
        <p:spPr>
          <a:xfrm>
            <a:off x="11055096" y="5788152"/>
            <a:ext cx="770311" cy="539496"/>
          </a:xfrm>
          <a:prstGeom prst="rect">
            <a:avLst/>
          </a:prstGeom>
        </p:spPr>
      </p:pic>
    </p:spTree>
  </p:cSld>
  <p:clrMapOvr>
    <a:masterClrMapping/>
  </p:clrMapOvr>
</p:sld>
</file>

<file path=ppt/slides/slide4.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sp>
        <p:nvSpPr>
          <p:cNvPr id="2" name="TextBox 1"/>
          <p:cNvSpPr txBox="1"/>
          <p:nvPr/>
        </p:nvSpPr>
        <p:spPr>
          <a:xfrm>
            <a:off x="1" y="0"/>
            <a:ext cx="7808975" cy="5266944"/>
          </a:xfrm>
          <a:prstGeom prst="rect">
            <a:avLst/>
          </a:prstGeom>
          <a:noFill/>
        </p:spPr>
        <p:txBody>
          <a:bodyPr wrap="none">
            <a:spAutoFit/>
          </a:bodyPr>
          <a:lstStyle/>
          <a:p>
            <a:pPr>
              <a:defRPr sz="2400" b="1" u="sng"/>
            </a:pPr>
            <a:r>
              <a:t>Warm-Up</a:t>
            </a:r>
          </a:p>
        </p:txBody>
      </p:sp>
      <p:pic>
        <p:nvPicPr>
          <p:cNvPr id="3" name="Picture 2" descr="logo.png"/>
          <p:cNvPicPr>
            <a:picLocks noChangeAspect="1"/>
          </p:cNvPicPr>
          <p:nvPr/>
        </p:nvPicPr>
        <p:blipFill>
          <a:blip r:embed="rId2"/>
          <a:stretch>
            <a:fillRect/>
          </a:stretch>
        </p:blipFill>
        <p:spPr>
          <a:xfrm>
            <a:off x="0" y="6611112"/>
            <a:ext cx="1995054" cy="241069"/>
          </a:xfrm>
          <a:prstGeom prst="rect">
            <a:avLst/>
          </a:prstGeom>
        </p:spPr>
      </p:pic>
      <p:pic>
        <p:nvPicPr>
          <p:cNvPr id="4" name="Picture 3" descr="bracket1_purple.png"/>
          <p:cNvPicPr>
            <a:picLocks noChangeAspect="1"/>
          </p:cNvPicPr>
          <p:nvPr/>
        </p:nvPicPr>
        <p:blipFill>
          <a:blip r:embed="rId3"/>
          <a:stretch>
            <a:fillRect/>
          </a:stretch>
        </p:blipFill>
        <p:spPr>
          <a:xfrm>
            <a:off x="420624" y="658368"/>
            <a:ext cx="935694" cy="758952"/>
          </a:xfrm>
          <a:prstGeom prst="rect">
            <a:avLst/>
          </a:prstGeom>
        </p:spPr>
      </p:pic>
      <p:pic>
        <p:nvPicPr>
          <p:cNvPr id="5" name="Picture 4" descr="pacman.png"/>
          <p:cNvPicPr>
            <a:picLocks noChangeAspect="1"/>
          </p:cNvPicPr>
          <p:nvPr/>
        </p:nvPicPr>
        <p:blipFill>
          <a:blip r:embed="rId4"/>
          <a:stretch>
            <a:fillRect/>
          </a:stretch>
        </p:blipFill>
        <p:spPr>
          <a:xfrm>
            <a:off x="1554480" y="832104"/>
            <a:ext cx="795051" cy="457200"/>
          </a:xfrm>
          <a:prstGeom prst="rect">
            <a:avLst/>
          </a:prstGeom>
        </p:spPr>
      </p:pic>
      <p:pic>
        <p:nvPicPr>
          <p:cNvPr id="6" name="Picture 5" descr="noun-write-1439720.png"/>
          <p:cNvPicPr>
            <a:picLocks noChangeAspect="1"/>
          </p:cNvPicPr>
          <p:nvPr/>
        </p:nvPicPr>
        <p:blipFill>
          <a:blip r:embed="rId5"/>
          <a:stretch>
            <a:fillRect/>
          </a:stretch>
        </p:blipFill>
        <p:spPr>
          <a:xfrm>
            <a:off x="685800" y="832104"/>
            <a:ext cx="457200" cy="457200"/>
          </a:xfrm>
          <a:prstGeom prst="rect">
            <a:avLst/>
          </a:prstGeom>
        </p:spPr>
      </p:pic>
      <p:sp>
        <p:nvSpPr>
          <p:cNvPr id="7" name="TextBox 6"/>
          <p:cNvSpPr txBox="1"/>
          <p:nvPr/>
        </p:nvSpPr>
        <p:spPr>
          <a:xfrm>
            <a:off x="-18288" y="1645920"/>
            <a:ext cx="3063240" cy="3785615"/>
          </a:xfrm>
          <a:prstGeom prst="rect">
            <a:avLst/>
          </a:prstGeom>
          <a:noFill/>
        </p:spPr>
        <p:txBody>
          <a:bodyPr wrap="square">
            <a:spAutoFit/>
          </a:bodyPr>
          <a:lstStyle/>
          <a:p>
            <a:pPr>
              <a:defRPr sz="2400"/>
            </a:pPr>
            <a:r>
              <a:rPr b="1"/>
              <a:t>5 things you notice in this image.
</a:t>
            </a:r>
            <a:r>
              <a:rPr i="1"/>
              <a:t>I notice…
</a:t>
            </a:r>
            <a:r>
              <a:rPr b="1"/>
              <a:t>1 thing you wonder about in this image.
</a:t>
            </a:r>
            <a:r>
              <a:rPr i="1"/>
              <a:t>I wonder…</a:t>
            </a:r>
          </a:p>
        </p:txBody>
      </p:sp>
      <p:pic>
        <p:nvPicPr>
          <p:cNvPr id="8" name="Picture 7" descr="se.png"/>
          <p:cNvPicPr>
            <a:picLocks noChangeAspect="1"/>
          </p:cNvPicPr>
          <p:nvPr/>
        </p:nvPicPr>
        <p:blipFill>
          <a:blip r:embed="rId6"/>
          <a:stretch>
            <a:fillRect/>
          </a:stretch>
        </p:blipFill>
        <p:spPr>
          <a:xfrm>
            <a:off x="2459736" y="6547104"/>
            <a:ext cx="555844" cy="310896"/>
          </a:xfrm>
          <a:prstGeom prst="rect">
            <a:avLst/>
          </a:prstGeom>
        </p:spPr>
      </p:pic>
      <p:pic>
        <p:nvPicPr>
          <p:cNvPr id="9" name="Picture 8" descr="S6162i.png"/>
          <p:cNvPicPr>
            <a:picLocks noChangeAspect="1"/>
          </p:cNvPicPr>
          <p:nvPr/>
        </p:nvPicPr>
        <p:blipFill>
          <a:blip r:embed="rId7"/>
          <a:stretch>
            <a:fillRect/>
          </a:stretch>
        </p:blipFill>
        <p:spPr>
          <a:xfrm>
            <a:off x="3044952" y="0"/>
            <a:ext cx="9144000" cy="6858000"/>
          </a:xfrm>
          <a:prstGeom prst="rect">
            <a:avLst/>
          </a:prstGeom>
        </p:spPr>
      </p:pic>
    </p:spTree>
  </p:cSld>
  <p:clrMapOvr>
    <a:masterClrMapping/>
  </p:clrMapOvr>
</p:sld>
</file>

<file path=ppt/slides/slide5.xml><?xml version="1.0" encoding="utf-8"?>
<p:sld xmlns:a="http://schemas.openxmlformats.org/drawingml/2006/main" xmlns:p="http://schemas.openxmlformats.org/presentationml/2006/main" xmlns:r="http://schemas.openxmlformats.org/officeDocument/2006/relationships">
  <p:cSld>
    <p:bg>
      <p:bgPr>
        <a:solidFill>
          <a:srgbClr val="EEF7E9"/>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sp>
        <p:nvSpPr>
          <p:cNvPr id="3" name="TextBox 2"/>
          <p:cNvSpPr txBox="1"/>
          <p:nvPr/>
        </p:nvSpPr>
        <p:spPr>
          <a:xfrm>
            <a:off x="374904" y="109728"/>
            <a:ext cx="4178808" cy="585216"/>
          </a:xfrm>
          <a:prstGeom prst="rect">
            <a:avLst/>
          </a:prstGeom>
          <a:noFill/>
        </p:spPr>
        <p:txBody>
          <a:bodyPr wrap="none">
            <a:spAutoFit/>
          </a:bodyPr>
          <a:lstStyle/>
          <a:p>
            <a:pPr>
              <a:defRPr sz="3200" b="1" u="sng"/>
            </a:pPr>
            <a:r>
              <a:t>Content Objective</a:t>
            </a:r>
          </a:p>
        </p:txBody>
      </p:sp>
      <p:sp>
        <p:nvSpPr>
          <p:cNvPr id="4" name="TextBox 3"/>
          <p:cNvSpPr txBox="1"/>
          <p:nvPr/>
        </p:nvSpPr>
        <p:spPr>
          <a:xfrm>
            <a:off x="374904" y="2066543"/>
            <a:ext cx="4178808" cy="585216"/>
          </a:xfrm>
          <a:prstGeom prst="rect">
            <a:avLst/>
          </a:prstGeom>
          <a:noFill/>
        </p:spPr>
        <p:txBody>
          <a:bodyPr wrap="none">
            <a:spAutoFit/>
          </a:bodyPr>
          <a:lstStyle/>
          <a:p>
            <a:pPr>
              <a:defRPr sz="3200" b="1" u="sng"/>
            </a:pPr>
            <a:r>
              <a:t>Language Objective</a:t>
            </a:r>
          </a:p>
        </p:txBody>
      </p:sp>
      <p:sp>
        <p:nvSpPr>
          <p:cNvPr id="5" name="TextBox 4"/>
          <p:cNvSpPr txBox="1"/>
          <p:nvPr/>
        </p:nvSpPr>
        <p:spPr>
          <a:xfrm>
            <a:off x="365760" y="704088"/>
            <a:ext cx="8778240" cy="466344"/>
          </a:xfrm>
          <a:prstGeom prst="rect">
            <a:avLst/>
          </a:prstGeom>
          <a:noFill/>
        </p:spPr>
        <p:txBody>
          <a:bodyPr wrap="none">
            <a:spAutoFit/>
          </a:bodyPr>
          <a:lstStyle/>
          <a:p>
            <a:pPr>
              <a:defRPr sz="2400"/>
            </a:pPr>
            <a:r>
              <a:rPr>
                <a:solidFill>
                  <a:srgbClr val="000000"/>
                </a:solidFill>
              </a:rPr>
              <a:t>Today we will learn about the term </a:t>
            </a:r>
            <a:r>
              <a:rPr b="1">
                <a:solidFill>
                  <a:srgbClr val="800080"/>
                </a:solidFill>
              </a:rPr>
              <a:t>lunar cycle.</a:t>
            </a:r>
          </a:p>
        </p:txBody>
      </p:sp>
      <p:sp>
        <p:nvSpPr>
          <p:cNvPr id="6" name="TextBox 5"/>
          <p:cNvSpPr txBox="1"/>
          <p:nvPr/>
        </p:nvSpPr>
        <p:spPr>
          <a:xfrm>
            <a:off x="365760" y="2670048"/>
            <a:ext cx="8778240" cy="3044952"/>
          </a:xfrm>
          <a:prstGeom prst="rect">
            <a:avLst/>
          </a:prstGeom>
          <a:noFill/>
        </p:spPr>
        <p:txBody>
          <a:bodyPr wrap="square">
            <a:spAutoFit/>
          </a:bodyPr>
          <a:lstStyle/>
          <a:p/>
          <a:p>
            <a:pPr>
              <a:defRPr sz="2400"/>
            </a:pPr>
            <a:r>
              <a:rPr>
                <a:solidFill>
                  <a:srgbClr val="000000"/>
                </a:solidFill>
              </a:rPr>
              <a:t>In complete sentences:</a:t>
            </a:r>
            <a:br/>
            <a:br/>
            <a:r>
              <a:rPr b="1"/>
              <a:t>If you lived on the southern hemisphere, do you think the lunar cycle phases would look the same? How do you know?</a:t>
            </a:r>
            <a:r>
              <a:t>
</a:t>
            </a:r>
            <a:r>
              <a:rPr i="1"/>
              <a:t>If I lived on the southern hemisphere, the lunar cycle phases would look like… because…</a:t>
            </a:r>
            <a:r>
              <a:t>
Use the vocabulary words to the right in your response.</a:t>
            </a:r>
          </a:p>
        </p:txBody>
      </p:sp>
      <p:pic>
        <p:nvPicPr>
          <p:cNvPr id="7" name="Picture 6" descr="se.png"/>
          <p:cNvPicPr>
            <a:picLocks noChangeAspect="1"/>
          </p:cNvPicPr>
          <p:nvPr/>
        </p:nvPicPr>
        <p:blipFill>
          <a:blip r:embed="rId3"/>
          <a:stretch>
            <a:fillRect/>
          </a:stretch>
        </p:blipFill>
        <p:spPr>
          <a:xfrm>
            <a:off x="36576" y="6309360"/>
            <a:ext cx="555844" cy="310896"/>
          </a:xfrm>
          <a:prstGeom prst="rect">
            <a:avLst/>
          </a:prstGeom>
        </p:spPr>
      </p:pic>
      <p:pic>
        <p:nvPicPr>
          <p:cNvPr id="8" name="Picture 7" descr="S6162w.png"/>
          <p:cNvPicPr>
            <a:picLocks noChangeAspect="1"/>
          </p:cNvPicPr>
          <p:nvPr/>
        </p:nvPicPr>
        <p:blipFill>
          <a:blip r:embed="rId4"/>
          <a:stretch>
            <a:fillRect/>
          </a:stretch>
        </p:blipFill>
        <p:spPr>
          <a:xfrm>
            <a:off x="9144000" y="1133856"/>
            <a:ext cx="3054096" cy="2286000"/>
          </a:xfrm>
          <a:prstGeom prst="rect">
            <a:avLst/>
          </a:prstGeom>
        </p:spPr>
      </p:pic>
      <p:pic>
        <p:nvPicPr>
          <p:cNvPr id="9" name="Picture 8" descr="S6167w.png"/>
          <p:cNvPicPr>
            <a:picLocks noChangeAspect="1"/>
          </p:cNvPicPr>
          <p:nvPr/>
        </p:nvPicPr>
        <p:blipFill>
          <a:blip r:embed="rId5"/>
          <a:stretch>
            <a:fillRect/>
          </a:stretch>
        </p:blipFill>
        <p:spPr>
          <a:xfrm>
            <a:off x="9144000" y="3438144"/>
            <a:ext cx="3054096" cy="2286000"/>
          </a:xfrm>
          <a:prstGeom prst="rect">
            <a:avLst/>
          </a:prstGeom>
        </p:spPr>
      </p:pic>
      <p:pic>
        <p:nvPicPr>
          <p:cNvPr id="10" name="Picture 9" descr="pacman.png"/>
          <p:cNvPicPr>
            <a:picLocks noChangeAspect="1"/>
          </p:cNvPicPr>
          <p:nvPr/>
        </p:nvPicPr>
        <p:blipFill>
          <a:blip r:embed="rId6"/>
          <a:stretch>
            <a:fillRect/>
          </a:stretch>
        </p:blipFill>
        <p:spPr>
          <a:xfrm>
            <a:off x="7360920" y="2075688"/>
            <a:ext cx="1199803" cy="689956"/>
          </a:xfrm>
          <a:prstGeom prst="rect">
            <a:avLst/>
          </a:prstGeom>
        </p:spPr>
      </p:pic>
      <p:pic>
        <p:nvPicPr>
          <p:cNvPr id="11" name="Picture 10" descr="bracket.png"/>
          <p:cNvPicPr>
            <a:picLocks noChangeAspect="1"/>
          </p:cNvPicPr>
          <p:nvPr/>
        </p:nvPicPr>
        <p:blipFill>
          <a:blip r:embed="rId7"/>
          <a:stretch>
            <a:fillRect/>
          </a:stretch>
        </p:blipFill>
        <p:spPr>
          <a:xfrm>
            <a:off x="5888736" y="2039112"/>
            <a:ext cx="969264" cy="758952"/>
          </a:xfrm>
          <a:prstGeom prst="rect">
            <a:avLst/>
          </a:prstGeom>
        </p:spPr>
      </p:pic>
      <p:pic>
        <p:nvPicPr>
          <p:cNvPr id="12" name="Picture 11" descr="noun-write-1439720.png"/>
          <p:cNvPicPr>
            <a:picLocks noChangeAspect="1"/>
          </p:cNvPicPr>
          <p:nvPr/>
        </p:nvPicPr>
        <p:blipFill>
          <a:blip r:embed="rId8"/>
          <a:stretch>
            <a:fillRect/>
          </a:stretch>
        </p:blipFill>
        <p:spPr>
          <a:xfrm>
            <a:off x="6062472" y="2075688"/>
            <a:ext cx="685800" cy="685800"/>
          </a:xfrm>
          <a:prstGeom prst="rect">
            <a:avLst/>
          </a:prstGeom>
        </p:spPr>
      </p:pic>
    </p:spTree>
  </p:cSld>
  <p:clrMapOvr>
    <a:masterClrMapping/>
  </p:clrMapOvr>
</p:sld>
</file>

<file path=ppt/slides/slide6.xml><?xml version="1.0" encoding="utf-8"?>
<p:sld xmlns:a="http://schemas.openxmlformats.org/drawingml/2006/main" xmlns:p="http://schemas.openxmlformats.org/presentationml/2006/main" xmlns:r="http://schemas.openxmlformats.org/officeDocument/2006/relationships">
  <p:cSld>
    <p:bg>
      <p:bgPr>
        <a:solidFill>
          <a:srgbClr val="EEF7E9"/>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36576" y="6309360"/>
            <a:ext cx="555844" cy="310896"/>
          </a:xfrm>
          <a:prstGeom prst="rect">
            <a:avLst/>
          </a:prstGeom>
        </p:spPr>
      </p:pic>
      <p:sp>
        <p:nvSpPr>
          <p:cNvPr id="4" name="TextBox 3"/>
          <p:cNvSpPr txBox="1"/>
          <p:nvPr/>
        </p:nvSpPr>
        <p:spPr>
          <a:xfrm>
            <a:off x="374904" y="109728"/>
            <a:ext cx="8641080" cy="585216"/>
          </a:xfrm>
          <a:prstGeom prst="rect">
            <a:avLst/>
          </a:prstGeom>
          <a:noFill/>
        </p:spPr>
        <p:txBody>
          <a:bodyPr wrap="square">
            <a:spAutoFit/>
          </a:bodyPr>
          <a:lstStyle/>
          <a:p>
            <a:pPr>
              <a:defRPr sz="2800" b="1"/>
            </a:pPr>
            <a:r>
              <a:t>If you lived on the southern hemisphere, do you think the lunar cycle phases would look the same? How do you know?</a:t>
            </a:r>
          </a:p>
        </p:txBody>
      </p:sp>
      <p:sp>
        <p:nvSpPr>
          <p:cNvPr id="5" name="TextBox 4"/>
          <p:cNvSpPr txBox="1"/>
          <p:nvPr/>
        </p:nvSpPr>
        <p:spPr>
          <a:xfrm>
            <a:off x="374904" y="1874519"/>
            <a:ext cx="8641080" cy="585216"/>
          </a:xfrm>
          <a:prstGeom prst="rect">
            <a:avLst/>
          </a:prstGeom>
          <a:noFill/>
        </p:spPr>
        <p:txBody>
          <a:bodyPr wrap="square">
            <a:spAutoFit/>
          </a:bodyPr>
          <a:lstStyle/>
          <a:p>
            <a:pPr>
              <a:defRPr sz="2800"/>
            </a:pPr>
            <a:r>
              <a:t>Choose a sentence stem to share:</a:t>
            </a:r>
          </a:p>
        </p:txBody>
      </p:sp>
      <p:sp>
        <p:nvSpPr>
          <p:cNvPr id="6" name="TextBox 5"/>
          <p:cNvSpPr txBox="1"/>
          <p:nvPr/>
        </p:nvSpPr>
        <p:spPr>
          <a:xfrm>
            <a:off x="374904" y="2286000"/>
            <a:ext cx="8641080" cy="3419856"/>
          </a:xfrm>
          <a:prstGeom prst="rect">
            <a:avLst/>
          </a:prstGeom>
          <a:noFill/>
        </p:spPr>
        <p:txBody>
          <a:bodyPr wrap="none">
            <a:spAutoFit/>
          </a:bodyPr>
          <a:lstStyle/>
          <a:p/>
          <a:p>
            <a:pPr>
              <a:lnSpc>
                <a:spcPct val="150000"/>
              </a:lnSpc>
              <a:defRPr i="1" sz="2400">
                <a:solidFill>
                  <a:srgbClr val="548235"/>
                </a:solidFill>
              </a:defRPr>
            </a:pPr>
            <a:r>
              <a:t>•   I think the question is asking...</a:t>
            </a:r>
          </a:p>
          <a:p>
            <a:pPr>
              <a:lnSpc>
                <a:spcPct val="150000"/>
              </a:lnSpc>
              <a:defRPr i="1" sz="2400"/>
            </a:pPr>
            <a:r>
              <a:t>•   I think that the term ____ means... because...</a:t>
            </a:r>
          </a:p>
          <a:p>
            <a:pPr>
              <a:lnSpc>
                <a:spcPct val="150000"/>
              </a:lnSpc>
              <a:defRPr i="1" sz="2400">
                <a:solidFill>
                  <a:srgbClr val="548235"/>
                </a:solidFill>
              </a:defRPr>
            </a:pPr>
            <a:r>
              <a:t>•   The picture makes me think of... because...</a:t>
            </a:r>
          </a:p>
        </p:txBody>
      </p:sp>
      <p:pic>
        <p:nvPicPr>
          <p:cNvPr id="7" name="Picture 6" descr="S6162w.png"/>
          <p:cNvPicPr>
            <a:picLocks noChangeAspect="1"/>
          </p:cNvPicPr>
          <p:nvPr/>
        </p:nvPicPr>
        <p:blipFill>
          <a:blip r:embed="rId4"/>
          <a:stretch>
            <a:fillRect/>
          </a:stretch>
        </p:blipFill>
        <p:spPr>
          <a:xfrm>
            <a:off x="9144000" y="1133856"/>
            <a:ext cx="3054096" cy="2286000"/>
          </a:xfrm>
          <a:prstGeom prst="rect">
            <a:avLst/>
          </a:prstGeom>
        </p:spPr>
      </p:pic>
      <p:pic>
        <p:nvPicPr>
          <p:cNvPr id="8" name="Picture 7" descr="S6167w.png"/>
          <p:cNvPicPr>
            <a:picLocks noChangeAspect="1"/>
          </p:cNvPicPr>
          <p:nvPr/>
        </p:nvPicPr>
        <p:blipFill>
          <a:blip r:embed="rId5"/>
          <a:stretch>
            <a:fillRect/>
          </a:stretch>
        </p:blipFill>
        <p:spPr>
          <a:xfrm>
            <a:off x="9144000" y="3438144"/>
            <a:ext cx="3054096" cy="2286000"/>
          </a:xfrm>
          <a:prstGeom prst="rect">
            <a:avLst/>
          </a:prstGeom>
        </p:spPr>
      </p:pic>
      <p:pic>
        <p:nvPicPr>
          <p:cNvPr id="9" name="Picture 8" descr="signal_horizontal.png"/>
          <p:cNvPicPr>
            <a:picLocks noChangeAspect="1"/>
          </p:cNvPicPr>
          <p:nvPr/>
        </p:nvPicPr>
        <p:blipFill>
          <a:blip r:embed="rId6"/>
          <a:stretch>
            <a:fillRect/>
          </a:stretch>
        </p:blipFill>
        <p:spPr>
          <a:xfrm>
            <a:off x="2441448" y="5486400"/>
            <a:ext cx="6633556" cy="1277389"/>
          </a:xfrm>
          <a:prstGeom prst="rect">
            <a:avLst/>
          </a:prstGeom>
        </p:spPr>
      </p:pic>
      <p:pic>
        <p:nvPicPr>
          <p:cNvPr id="10" name="Picture 9" descr="green_b_1.png"/>
          <p:cNvPicPr>
            <a:picLocks noChangeAspect="1"/>
          </p:cNvPicPr>
          <p:nvPr/>
        </p:nvPicPr>
        <p:blipFill>
          <a:blip r:embed="rId7"/>
          <a:stretch>
            <a:fillRect/>
          </a:stretch>
        </p:blipFill>
        <p:spPr>
          <a:xfrm>
            <a:off x="3328416" y="5495544"/>
            <a:ext cx="498763" cy="404552"/>
          </a:xfrm>
          <a:prstGeom prst="rect">
            <a:avLst/>
          </a:prstGeom>
        </p:spPr>
      </p:pic>
      <p:pic>
        <p:nvPicPr>
          <p:cNvPr id="11" name="Picture 10" descr="green_b_2.png"/>
          <p:cNvPicPr>
            <a:picLocks noChangeAspect="1"/>
          </p:cNvPicPr>
          <p:nvPr/>
        </p:nvPicPr>
        <p:blipFill>
          <a:blip r:embed="rId8"/>
          <a:stretch>
            <a:fillRect/>
          </a:stretch>
        </p:blipFill>
        <p:spPr>
          <a:xfrm>
            <a:off x="6995160" y="5541264"/>
            <a:ext cx="313112" cy="313112"/>
          </a:xfrm>
          <a:prstGeom prst="rect">
            <a:avLst/>
          </a:prstGeom>
        </p:spPr>
      </p:pic>
      <p:pic>
        <p:nvPicPr>
          <p:cNvPr id="12" name="Picture 11" descr="green_b_3.png"/>
          <p:cNvPicPr>
            <a:picLocks noChangeAspect="1"/>
          </p:cNvPicPr>
          <p:nvPr/>
        </p:nvPicPr>
        <p:blipFill>
          <a:blip r:embed="rId9"/>
          <a:stretch>
            <a:fillRect/>
          </a:stretch>
        </p:blipFill>
        <p:spPr>
          <a:xfrm>
            <a:off x="3346704" y="6208776"/>
            <a:ext cx="795250" cy="543098"/>
          </a:xfrm>
          <a:prstGeom prst="rect">
            <a:avLst/>
          </a:prstGeom>
        </p:spPr>
      </p:pic>
      <p:pic>
        <p:nvPicPr>
          <p:cNvPr id="13" name="Picture 12" descr="green_b_4.png"/>
          <p:cNvPicPr>
            <a:picLocks noChangeAspect="1"/>
          </p:cNvPicPr>
          <p:nvPr/>
        </p:nvPicPr>
        <p:blipFill>
          <a:blip r:embed="rId10"/>
          <a:stretch>
            <a:fillRect/>
          </a:stretch>
        </p:blipFill>
        <p:spPr>
          <a:xfrm>
            <a:off x="6976872" y="6199632"/>
            <a:ext cx="435032" cy="587432"/>
          </a:xfrm>
          <a:prstGeom prst="rect">
            <a:avLst/>
          </a:prstGeom>
        </p:spPr>
      </p:pic>
    </p:spTree>
  </p:cSld>
  <p:clrMapOvr>
    <a:masterClrMapping/>
  </p:clrMapOvr>
</p:sld>
</file>

<file path=ppt/slides/slide7.xml><?xml version="1.0" encoding="utf-8"?>
<p:sld xmlns:a="http://schemas.openxmlformats.org/drawingml/2006/main" xmlns:p="http://schemas.openxmlformats.org/presentationml/2006/main" xmlns:r="http://schemas.openxmlformats.org/officeDocument/2006/relationships" show="0">
  <p:cSld>
    <p:bg>
      <p:bgPr>
        <a:solidFill>
          <a:srgbClr val="FFFFFF"/>
        </a:solidFill>
        <a:effectLst/>
      </p:bgPr>
    </p:bg>
    <p:spTree>
      <p:nvGrpSpPr>
        <p:cNvPr id="1" name=""/>
        <p:cNvGrpSpPr/>
        <p:nvPr/>
      </p:nvGrpSpPr>
      <p:grpSpPr/>
      <p:pic>
        <p:nvPicPr>
          <p:cNvPr id="2" name="Picture 1" descr="S6162w.png"/>
          <p:cNvPicPr>
            <a:picLocks noChangeAspect="1"/>
          </p:cNvPicPr>
          <p:nvPr/>
        </p:nvPicPr>
        <p:blipFill>
          <a:blip r:embed="rId2"/>
          <a:stretch>
            <a:fillRect/>
          </a:stretch>
        </p:blipFill>
        <p:spPr>
          <a:xfrm>
            <a:off x="1527048" y="0"/>
            <a:ext cx="9144000" cy="6858000"/>
          </a:xfrm>
          <a:prstGeom prst="rect">
            <a:avLst/>
          </a:prstGeom>
        </p:spPr>
      </p:pic>
      <p:pic>
        <p:nvPicPr>
          <p:cNvPr id="3" name="Picture 2" descr="vng.png"/>
          <p:cNvPicPr>
            <a:picLocks noChangeAspect="1"/>
          </p:cNvPicPr>
          <p:nvPr/>
        </p:nvPicPr>
        <p:blipFill>
          <a:blip r:embed="rId3"/>
          <a:stretch>
            <a:fillRect/>
          </a:stretch>
        </p:blipFill>
        <p:spPr>
          <a:xfrm>
            <a:off x="0" y="5879592"/>
            <a:ext cx="975360" cy="975360"/>
          </a:xfrm>
          <a:prstGeom prst="rect">
            <a:avLst/>
          </a:prstGeom>
        </p:spPr>
      </p:pic>
      <p:pic>
        <p:nvPicPr>
          <p:cNvPr id="4" name="Picture 3" descr="se.png"/>
          <p:cNvPicPr>
            <a:picLocks noChangeAspect="1"/>
          </p:cNvPicPr>
          <p:nvPr/>
        </p:nvPicPr>
        <p:blipFill>
          <a:blip r:embed="rId4"/>
          <a:stretch>
            <a:fillRect/>
          </a:stretch>
        </p:blipFill>
        <p:spPr>
          <a:xfrm>
            <a:off x="11036808" y="6227064"/>
            <a:ext cx="1078992" cy="603504"/>
          </a:xfrm>
          <a:prstGeom prst="rect">
            <a:avLst/>
          </a:prstGeom>
        </p:spPr>
      </p:pic>
    </p:spTree>
  </p:cSld>
  <p:clrMapOvr>
    <a:masterClrMapping/>
  </p:clrMapOvr>
</p:sld>
</file>

<file path=ppt/slides/slide8.xml><?xml version="1.0" encoding="utf-8"?>
<p:sld xmlns:a="http://schemas.openxmlformats.org/drawingml/2006/main" xmlns:p="http://schemas.openxmlformats.org/presentationml/2006/main" xmlns:r="http://schemas.openxmlformats.org/officeDocument/2006/relationships" show="0">
  <p:cSld>
    <p:bg>
      <p:bgPr>
        <a:solidFill>
          <a:srgbClr val="FFFFFF"/>
        </a:solidFill>
        <a:effectLst/>
      </p:bgPr>
    </p:bg>
    <p:spTree>
      <p:nvGrpSpPr>
        <p:cNvPr id="1" name=""/>
        <p:cNvGrpSpPr/>
        <p:nvPr/>
      </p:nvGrpSpPr>
      <p:grpSpPr/>
      <p:pic>
        <p:nvPicPr>
          <p:cNvPr id="2" name="Picture 1" descr="S6167w.png"/>
          <p:cNvPicPr>
            <a:picLocks noChangeAspect="1"/>
          </p:cNvPicPr>
          <p:nvPr/>
        </p:nvPicPr>
        <p:blipFill>
          <a:blip r:embed="rId2"/>
          <a:stretch>
            <a:fillRect/>
          </a:stretch>
        </p:blipFill>
        <p:spPr>
          <a:xfrm>
            <a:off x="1527048" y="0"/>
            <a:ext cx="9144000" cy="6858000"/>
          </a:xfrm>
          <a:prstGeom prst="rect">
            <a:avLst/>
          </a:prstGeom>
        </p:spPr>
      </p:pic>
      <p:pic>
        <p:nvPicPr>
          <p:cNvPr id="3" name="Picture 2" descr="vng.png"/>
          <p:cNvPicPr>
            <a:picLocks noChangeAspect="1"/>
          </p:cNvPicPr>
          <p:nvPr/>
        </p:nvPicPr>
        <p:blipFill>
          <a:blip r:embed="rId3"/>
          <a:stretch>
            <a:fillRect/>
          </a:stretch>
        </p:blipFill>
        <p:spPr>
          <a:xfrm>
            <a:off x="0" y="5879592"/>
            <a:ext cx="975360" cy="975360"/>
          </a:xfrm>
          <a:prstGeom prst="rect">
            <a:avLst/>
          </a:prstGeom>
        </p:spPr>
      </p:pic>
      <p:pic>
        <p:nvPicPr>
          <p:cNvPr id="4" name="Picture 3" descr="se.png"/>
          <p:cNvPicPr>
            <a:picLocks noChangeAspect="1"/>
          </p:cNvPicPr>
          <p:nvPr/>
        </p:nvPicPr>
        <p:blipFill>
          <a:blip r:embed="rId4"/>
          <a:stretch>
            <a:fillRect/>
          </a:stretch>
        </p:blipFill>
        <p:spPr>
          <a:xfrm>
            <a:off x="11036808" y="6227064"/>
            <a:ext cx="1078992" cy="603504"/>
          </a:xfrm>
          <a:prstGeom prst="rect">
            <a:avLst/>
          </a:prstGeom>
        </p:spPr>
      </p:pic>
    </p:spTree>
  </p:cSld>
  <p:clrMapOvr>
    <a:masterClrMapping/>
  </p:clrMapOvr>
</p:sld>
</file>

<file path=ppt/slides/slide9.xml><?xml version="1.0" encoding="utf-8"?>
<p:sld xmlns:a="http://schemas.openxmlformats.org/drawingml/2006/main" xmlns:p="http://schemas.openxmlformats.org/presentationml/2006/main" xmlns:r="http://schemas.openxmlformats.org/officeDocument/2006/relationships">
  <p:cSld>
    <p:bg>
      <p:bgPr>
        <a:solidFill>
          <a:srgbClr val="FDF0E7"/>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6162i.png"/>
          <p:cNvPicPr>
            <a:picLocks noChangeAspect="1"/>
          </p:cNvPicPr>
          <p:nvPr/>
        </p:nvPicPr>
        <p:blipFill>
          <a:blip r:embed="rId3"/>
          <a:stretch>
            <a:fillRect/>
          </a:stretch>
        </p:blipFill>
        <p:spPr>
          <a:xfrm>
            <a:off x="3044952" y="0"/>
            <a:ext cx="9144000" cy="6858000"/>
          </a:xfrm>
          <a:prstGeom prst="rect">
            <a:avLst/>
          </a:prstGeom>
        </p:spPr>
      </p:pic>
      <p:pic>
        <p:nvPicPr>
          <p:cNvPr id="4" name="Picture 3" descr="noun-thumbs-up-2169240.png"/>
          <p:cNvPicPr>
            <a:picLocks noChangeAspect="1"/>
          </p:cNvPicPr>
          <p:nvPr/>
        </p:nvPicPr>
        <p:blipFill>
          <a:blip r:embed="rId4"/>
          <a:stretch>
            <a:fillRect/>
          </a:stretch>
        </p:blipFill>
        <p:spPr>
          <a:xfrm>
            <a:off x="886968" y="4069080"/>
            <a:ext cx="365760" cy="365760"/>
          </a:xfrm>
          <a:prstGeom prst="rect">
            <a:avLst/>
          </a:prstGeom>
        </p:spPr>
      </p:pic>
      <p:pic>
        <p:nvPicPr>
          <p:cNvPr id="5" name="Picture 4" descr="noun-stand-up-4058566.png"/>
          <p:cNvPicPr>
            <a:picLocks noChangeAspect="1"/>
          </p:cNvPicPr>
          <p:nvPr/>
        </p:nvPicPr>
        <p:blipFill>
          <a:blip r:embed="rId5"/>
          <a:stretch>
            <a:fillRect/>
          </a:stretch>
        </p:blipFill>
        <p:spPr>
          <a:xfrm>
            <a:off x="1463040" y="4069080"/>
            <a:ext cx="365760" cy="365760"/>
          </a:xfrm>
          <a:prstGeom prst="rect">
            <a:avLst/>
          </a:prstGeom>
        </p:spPr>
      </p:pic>
      <p:pic>
        <p:nvPicPr>
          <p:cNvPr id="6" name="Picture 5" descr="noun-raise-hand-1471169.png"/>
          <p:cNvPicPr>
            <a:picLocks noChangeAspect="1"/>
          </p:cNvPicPr>
          <p:nvPr/>
        </p:nvPicPr>
        <p:blipFill>
          <a:blip r:embed="rId6"/>
          <a:stretch>
            <a:fillRect/>
          </a:stretch>
        </p:blipFill>
        <p:spPr>
          <a:xfrm>
            <a:off x="2039112" y="4069080"/>
            <a:ext cx="365760" cy="365760"/>
          </a:xfrm>
          <a:prstGeom prst="rect">
            <a:avLst/>
          </a:prstGeom>
        </p:spPr>
      </p:pic>
      <p:pic>
        <p:nvPicPr>
          <p:cNvPr id="7" name="Picture 6" descr="noun-think-1730977.png"/>
          <p:cNvPicPr>
            <a:picLocks noChangeAspect="1"/>
          </p:cNvPicPr>
          <p:nvPr/>
        </p:nvPicPr>
        <p:blipFill>
          <a:blip r:embed="rId7"/>
          <a:stretch>
            <a:fillRect/>
          </a:stretch>
        </p:blipFill>
        <p:spPr>
          <a:xfrm>
            <a:off x="2615184" y="4069080"/>
            <a:ext cx="365760" cy="365760"/>
          </a:xfrm>
          <a:prstGeom prst="rect">
            <a:avLst/>
          </a:prstGeom>
        </p:spPr>
      </p:pic>
      <p:pic>
        <p:nvPicPr>
          <p:cNvPr id="8" name="Picture 7" descr="partners.png"/>
          <p:cNvPicPr>
            <a:picLocks noChangeAspect="1"/>
          </p:cNvPicPr>
          <p:nvPr/>
        </p:nvPicPr>
        <p:blipFill>
          <a:blip r:embed="rId8"/>
          <a:stretch>
            <a:fillRect/>
          </a:stretch>
        </p:blipFill>
        <p:spPr>
          <a:xfrm>
            <a:off x="886968" y="4782312"/>
            <a:ext cx="676656" cy="274320"/>
          </a:xfrm>
          <a:prstGeom prst="rect">
            <a:avLst/>
          </a:prstGeom>
        </p:spPr>
      </p:pic>
      <p:pic>
        <p:nvPicPr>
          <p:cNvPr id="9" name="Picture 8" descr="group.png"/>
          <p:cNvPicPr>
            <a:picLocks noChangeAspect="1"/>
          </p:cNvPicPr>
          <p:nvPr/>
        </p:nvPicPr>
        <p:blipFill>
          <a:blip r:embed="rId9"/>
          <a:stretch>
            <a:fillRect/>
          </a:stretch>
        </p:blipFill>
        <p:spPr>
          <a:xfrm>
            <a:off x="1956816" y="4672584"/>
            <a:ext cx="594360" cy="493776"/>
          </a:xfrm>
          <a:prstGeom prst="rect">
            <a:avLst/>
          </a:prstGeom>
        </p:spPr>
      </p:pic>
      <p:pic>
        <p:nvPicPr>
          <p:cNvPr id="10" name="Picture 9" descr="white-shoe.png"/>
          <p:cNvPicPr>
            <a:picLocks noChangeAspect="1"/>
          </p:cNvPicPr>
          <p:nvPr/>
        </p:nvPicPr>
        <p:blipFill>
          <a:blip r:embed="rId10"/>
          <a:stretch>
            <a:fillRect/>
          </a:stretch>
        </p:blipFill>
        <p:spPr>
          <a:xfrm>
            <a:off x="914400" y="5404104"/>
            <a:ext cx="274320" cy="274320"/>
          </a:xfrm>
          <a:prstGeom prst="rect">
            <a:avLst/>
          </a:prstGeom>
        </p:spPr>
      </p:pic>
      <p:pic>
        <p:nvPicPr>
          <p:cNvPr id="11" name="Picture 10" descr="black-shoe.png"/>
          <p:cNvPicPr>
            <a:picLocks noChangeAspect="1"/>
          </p:cNvPicPr>
          <p:nvPr/>
        </p:nvPicPr>
        <p:blipFill>
          <a:blip r:embed="rId11"/>
          <a:stretch>
            <a:fillRect/>
          </a:stretch>
        </p:blipFill>
        <p:spPr>
          <a:xfrm>
            <a:off x="1234440" y="5404104"/>
            <a:ext cx="228600" cy="228600"/>
          </a:xfrm>
          <a:prstGeom prst="rect">
            <a:avLst/>
          </a:prstGeom>
        </p:spPr>
      </p:pic>
      <p:pic>
        <p:nvPicPr>
          <p:cNvPr id="12" name="Picture 11" descr="noun-tshirt-4464232.png"/>
          <p:cNvPicPr>
            <a:picLocks noChangeAspect="1"/>
          </p:cNvPicPr>
          <p:nvPr/>
        </p:nvPicPr>
        <p:blipFill>
          <a:blip r:embed="rId12"/>
          <a:stretch>
            <a:fillRect/>
          </a:stretch>
        </p:blipFill>
        <p:spPr>
          <a:xfrm>
            <a:off x="1545336" y="5404104"/>
            <a:ext cx="274320" cy="274320"/>
          </a:xfrm>
          <a:prstGeom prst="rect">
            <a:avLst/>
          </a:prstGeom>
        </p:spPr>
      </p:pic>
      <p:pic>
        <p:nvPicPr>
          <p:cNvPr id="13" name="Picture 12" descr="noun-tshirt-139533.png"/>
          <p:cNvPicPr>
            <a:picLocks noChangeAspect="1"/>
          </p:cNvPicPr>
          <p:nvPr/>
        </p:nvPicPr>
        <p:blipFill>
          <a:blip r:embed="rId13"/>
          <a:stretch>
            <a:fillRect/>
          </a:stretch>
        </p:blipFill>
        <p:spPr>
          <a:xfrm>
            <a:off x="1865376" y="5404104"/>
            <a:ext cx="274320" cy="274320"/>
          </a:xfrm>
          <a:prstGeom prst="rect">
            <a:avLst/>
          </a:prstGeom>
        </p:spPr>
      </p:pic>
      <p:pic>
        <p:nvPicPr>
          <p:cNvPr id="14" name="Picture 13" descr="noun-door-995125.png"/>
          <p:cNvPicPr>
            <a:picLocks noChangeAspect="1"/>
          </p:cNvPicPr>
          <p:nvPr/>
        </p:nvPicPr>
        <p:blipFill>
          <a:blip r:embed="rId14"/>
          <a:stretch>
            <a:fillRect/>
          </a:stretch>
        </p:blipFill>
        <p:spPr>
          <a:xfrm>
            <a:off x="2423160" y="5404104"/>
            <a:ext cx="274320" cy="274320"/>
          </a:xfrm>
          <a:prstGeom prst="rect">
            <a:avLst/>
          </a:prstGeom>
        </p:spPr>
      </p:pic>
      <p:pic>
        <p:nvPicPr>
          <p:cNvPr id="15" name="Picture 14" descr="noun-windows-1127615.png"/>
          <p:cNvPicPr>
            <a:picLocks noChangeAspect="1"/>
          </p:cNvPicPr>
          <p:nvPr/>
        </p:nvPicPr>
        <p:blipFill>
          <a:blip r:embed="rId15"/>
          <a:stretch>
            <a:fillRect/>
          </a:stretch>
        </p:blipFill>
        <p:spPr>
          <a:xfrm>
            <a:off x="2706624" y="5404104"/>
            <a:ext cx="274320" cy="274320"/>
          </a:xfrm>
          <a:prstGeom prst="rect">
            <a:avLst/>
          </a:prstGeom>
        </p:spPr>
      </p:pic>
      <p:pic>
        <p:nvPicPr>
          <p:cNvPr id="16" name="Picture 15" descr="noun-wheel-of-fortune-1454005.png"/>
          <p:cNvPicPr>
            <a:picLocks noChangeAspect="1"/>
          </p:cNvPicPr>
          <p:nvPr/>
        </p:nvPicPr>
        <p:blipFill>
          <a:blip r:embed="rId16"/>
          <a:stretch>
            <a:fillRect/>
          </a:stretch>
        </p:blipFill>
        <p:spPr>
          <a:xfrm>
            <a:off x="868680" y="5943600"/>
            <a:ext cx="457200" cy="457200"/>
          </a:xfrm>
          <a:prstGeom prst="rect">
            <a:avLst/>
          </a:prstGeom>
        </p:spPr>
      </p:pic>
      <p:pic>
        <p:nvPicPr>
          <p:cNvPr id="17" name="Picture 16" descr="group_standup.png"/>
          <p:cNvPicPr>
            <a:picLocks noChangeAspect="1"/>
          </p:cNvPicPr>
          <p:nvPr/>
        </p:nvPicPr>
        <p:blipFill>
          <a:blip r:embed="rId17"/>
          <a:stretch>
            <a:fillRect/>
          </a:stretch>
        </p:blipFill>
        <p:spPr>
          <a:xfrm>
            <a:off x="1463040" y="5952744"/>
            <a:ext cx="713232" cy="512064"/>
          </a:xfrm>
          <a:prstGeom prst="rect">
            <a:avLst/>
          </a:prstGeom>
        </p:spPr>
      </p:pic>
      <p:pic>
        <p:nvPicPr>
          <p:cNvPr id="18" name="Picture 17" descr="noun-write-1439720.png"/>
          <p:cNvPicPr>
            <a:picLocks noChangeAspect="1"/>
          </p:cNvPicPr>
          <p:nvPr/>
        </p:nvPicPr>
        <p:blipFill>
          <a:blip r:embed="rId18"/>
          <a:stretch>
            <a:fillRect/>
          </a:stretch>
        </p:blipFill>
        <p:spPr>
          <a:xfrm>
            <a:off x="2523744" y="5943600"/>
            <a:ext cx="457200" cy="457200"/>
          </a:xfrm>
          <a:prstGeom prst="rect">
            <a:avLst/>
          </a:prstGeom>
        </p:spPr>
      </p:pic>
      <p:sp>
        <p:nvSpPr>
          <p:cNvPr id="19" name="TextBox 18"/>
          <p:cNvSpPr txBox="1"/>
          <p:nvPr/>
        </p:nvSpPr>
        <p:spPr>
          <a:xfrm>
            <a:off x="0" y="4114800"/>
            <a:ext cx="886968" cy="365760"/>
          </a:xfrm>
          <a:prstGeom prst="rect">
            <a:avLst/>
          </a:prstGeom>
          <a:noFill/>
        </p:spPr>
        <p:txBody>
          <a:bodyPr wrap="none">
            <a:spAutoFit/>
          </a:bodyPr>
          <a:lstStyle/>
          <a:p>
            <a:pPr>
              <a:defRPr sz="1800" b="1"/>
            </a:pPr>
            <a:r>
              <a:t>Signal:</a:t>
            </a:r>
          </a:p>
        </p:txBody>
      </p:sp>
      <p:sp>
        <p:nvSpPr>
          <p:cNvPr id="20" name="TextBox 19"/>
          <p:cNvSpPr txBox="1"/>
          <p:nvPr/>
        </p:nvSpPr>
        <p:spPr>
          <a:xfrm>
            <a:off x="2112264" y="5367528"/>
            <a:ext cx="347472" cy="365760"/>
          </a:xfrm>
          <a:prstGeom prst="rect">
            <a:avLst/>
          </a:prstGeom>
          <a:noFill/>
        </p:spPr>
        <p:txBody>
          <a:bodyPr wrap="none">
            <a:spAutoFit/>
          </a:bodyPr>
          <a:lstStyle/>
          <a:p>
            <a:pPr>
              <a:defRPr sz="1800" b="1"/>
            </a:pPr>
            <a:r>
              <a:t>A</a:t>
            </a:r>
          </a:p>
        </p:txBody>
      </p:sp>
      <p:sp>
        <p:nvSpPr>
          <p:cNvPr id="21" name="TextBox 20"/>
          <p:cNvSpPr txBox="1"/>
          <p:nvPr/>
        </p:nvSpPr>
        <p:spPr>
          <a:xfrm>
            <a:off x="0" y="4791456"/>
            <a:ext cx="886968" cy="365760"/>
          </a:xfrm>
          <a:prstGeom prst="rect">
            <a:avLst/>
          </a:prstGeom>
          <a:noFill/>
        </p:spPr>
        <p:txBody>
          <a:bodyPr wrap="none">
            <a:spAutoFit/>
          </a:bodyPr>
          <a:lstStyle/>
          <a:p>
            <a:pPr>
              <a:defRPr sz="1800" b="1"/>
            </a:pPr>
            <a:r>
              <a:t>Share:</a:t>
            </a:r>
          </a:p>
        </p:txBody>
      </p:sp>
      <p:sp>
        <p:nvSpPr>
          <p:cNvPr id="22" name="TextBox 21"/>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3" name="TextBox 22"/>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4" name="Connector 23"/>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5" name="Picture 24" descr="bracket1_orange.png"/>
          <p:cNvPicPr>
            <a:picLocks noChangeAspect="1"/>
          </p:cNvPicPr>
          <p:nvPr/>
        </p:nvPicPr>
        <p:blipFill>
          <a:blip r:embed="rId19"/>
          <a:stretch>
            <a:fillRect/>
          </a:stretch>
        </p:blipFill>
        <p:spPr>
          <a:xfrm>
            <a:off x="832104" y="4069080"/>
            <a:ext cx="466344" cy="365760"/>
          </a:xfrm>
          <a:prstGeom prst="rect">
            <a:avLst/>
          </a:prstGeom>
        </p:spPr>
      </p:pic>
      <p:pic>
        <p:nvPicPr>
          <p:cNvPr id="26" name="Picture 25" descr="bracket2_orange.png"/>
          <p:cNvPicPr>
            <a:picLocks noChangeAspect="1"/>
          </p:cNvPicPr>
          <p:nvPr/>
        </p:nvPicPr>
        <p:blipFill>
          <a:blip r:embed="rId20"/>
          <a:stretch>
            <a:fillRect/>
          </a:stretch>
        </p:blipFill>
        <p:spPr>
          <a:xfrm>
            <a:off x="1847088" y="4672584"/>
            <a:ext cx="795528" cy="502920"/>
          </a:xfrm>
          <a:prstGeom prst="rect">
            <a:avLst/>
          </a:prstGeom>
        </p:spPr>
      </p:pic>
      <p:pic>
        <p:nvPicPr>
          <p:cNvPr id="27" name="Picture 26" descr="bracket3_orange.png"/>
          <p:cNvPicPr>
            <a:picLocks noChangeAspect="1"/>
          </p:cNvPicPr>
          <p:nvPr/>
        </p:nvPicPr>
        <p:blipFill>
          <a:blip r:embed="rId21"/>
          <a:stretch>
            <a:fillRect/>
          </a:stretch>
        </p:blipFill>
        <p:spPr>
          <a:xfrm>
            <a:off x="914400" y="5413248"/>
            <a:ext cx="274320" cy="274320"/>
          </a:xfrm>
          <a:prstGeom prst="rect">
            <a:avLst/>
          </a:prstGeom>
        </p:spPr>
      </p:pic>
      <p:pic>
        <p:nvPicPr>
          <p:cNvPr id="28" name="Picture 27" descr="bracket4_orange.png"/>
          <p:cNvPicPr>
            <a:picLocks noChangeAspect="1"/>
          </p:cNvPicPr>
          <p:nvPr/>
        </p:nvPicPr>
        <p:blipFill>
          <a:blip r:embed="rId22"/>
          <a:stretch>
            <a:fillRect/>
          </a:stretch>
        </p:blipFill>
        <p:spPr>
          <a:xfrm>
            <a:off x="1463040" y="5943600"/>
            <a:ext cx="786384" cy="548640"/>
          </a:xfrm>
          <a:prstGeom prst="rect">
            <a:avLst/>
          </a:prstGeom>
        </p:spPr>
      </p:pic>
      <p:sp>
        <p:nvSpPr>
          <p:cNvPr id="29" name="TextBox 28"/>
          <p:cNvSpPr txBox="1"/>
          <p:nvPr/>
        </p:nvSpPr>
        <p:spPr>
          <a:xfrm>
            <a:off x="1" y="0"/>
            <a:ext cx="3044952" cy="1764792"/>
          </a:xfrm>
          <a:prstGeom prst="rect">
            <a:avLst/>
          </a:prstGeom>
          <a:noFill/>
        </p:spPr>
        <p:txBody>
          <a:bodyPr wrap="none">
            <a:spAutoFit/>
          </a:bodyPr>
          <a:lstStyle/>
          <a:p>
            <a:pPr>
              <a:defRPr sz="1800" b="1" u="sng"/>
            </a:pPr>
            <a:r>
              <a:t>Observational Question</a:t>
            </a:r>
          </a:p>
        </p:txBody>
      </p:sp>
      <p:sp>
        <p:nvSpPr>
          <p:cNvPr id="30" name="TextBox 29"/>
          <p:cNvSpPr txBox="1"/>
          <p:nvPr/>
        </p:nvSpPr>
        <p:spPr>
          <a:xfrm>
            <a:off x="1" y="365760"/>
            <a:ext cx="3044952" cy="1764792"/>
          </a:xfrm>
          <a:prstGeom prst="rect">
            <a:avLst/>
          </a:prstGeom>
          <a:noFill/>
        </p:spPr>
        <p:txBody>
          <a:bodyPr wrap="square">
            <a:spAutoFit/>
          </a:bodyPr>
          <a:lstStyle/>
          <a:p>
            <a:pPr>
              <a:defRPr sz="1800"/>
            </a:pPr>
            <a:r>
              <a:t>What occurs during the </a:t>
            </a:r>
            <a:r>
              <a:rPr b="1">
                <a:solidFill>
                  <a:srgbClr val="7030A0"/>
                </a:solidFill>
              </a:rPr>
              <a:t>lunar cycle</a:t>
            </a:r>
            <a:r>
              <a:t>?</a:t>
            </a:r>
          </a:p>
        </p:txBody>
      </p:sp>
      <p:sp>
        <p:nvSpPr>
          <p:cNvPr id="31" name="TextBox 30"/>
          <p:cNvSpPr txBox="1"/>
          <p:nvPr/>
        </p:nvSpPr>
        <p:spPr>
          <a:xfrm>
            <a:off x="1" y="2130552"/>
            <a:ext cx="3044952" cy="1764792"/>
          </a:xfrm>
          <a:prstGeom prst="rect">
            <a:avLst/>
          </a:prstGeom>
          <a:noFill/>
        </p:spPr>
        <p:txBody>
          <a:bodyPr wrap="square">
            <a:spAutoFit/>
          </a:bodyPr>
          <a:lstStyle/>
          <a:p>
            <a:pPr>
              <a:defRPr sz="1800" i="1"/>
            </a:pPr>
            <a:r>
              <a:t>During the </a:t>
            </a:r>
            <a:r>
              <a:rPr b="1">
                <a:solidFill>
                  <a:srgbClr val="7030A0"/>
                </a:solidFill>
              </a:rPr>
              <a:t>lunar cycle</a:t>
            </a:r>
            <a:r>
              <a:t>, ...</a:t>
            </a:r>
          </a:p>
        </p:txBody>
      </p:sp>
      <p:pic>
        <p:nvPicPr>
          <p:cNvPr id="32" name="Picture 31" descr="se.png"/>
          <p:cNvPicPr>
            <a:picLocks noChangeAspect="1"/>
          </p:cNvPicPr>
          <p:nvPr/>
        </p:nvPicPr>
        <p:blipFill>
          <a:blip r:embed="rId24"/>
          <a:stretch>
            <a:fillRect/>
          </a:stretch>
        </p:blipFill>
        <p:spPr>
          <a:xfrm>
            <a:off x="2459736" y="6547104"/>
            <a:ext cx="555844" cy="310896"/>
          </a:xfrm>
          <a:prstGeom prst="rect">
            <a:avLst/>
          </a:prstGeom>
        </p:spPr>
      </p:pic>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TotalTime>
  <Words>0</Words>
  <Application>Microsoft Macintosh PowerPoint</Application>
  <PresentationFormat>On-screen Show (4:3)</PresentationFormat>
  <Paragraphs>0</Paragraphs>
  <Slides>0</Slides>
  <Notes>0</Notes>
  <HiddenSlides>0</HiddenSlides>
  <MMClips>0</MMClips>
  <ScaleCrop>false</ScaleCrop>
  <HeadingPairs>
    <vt:vector size="4" baseType="variant">
      <vt:variant>
        <vt:lpstr>Theme</vt:lpstr>
      </vt:variant>
      <vt:variant>
        <vt:i4>1</vt:i4>
      </vt:variant>
      <vt:variant>
        <vt:lpstr>Slide Titles</vt:lpstr>
      </vt:variant>
      <vt:variant>
        <vt:i4>0</vt:i4>
      </vt:variant>
    </vt:vector>
  </HeadingPairs>
  <TitlesOfParts>
    <vt:vector size="1" baseType="lpstr">
      <vt:lpstr>Office Theme</vt:lpstr>
    </vt:vector>
  </TitlesOfParts>
  <Manager/>
  <Company/>
  <LinksUpToDate>false</LinksUpToDate>
  <SharedDoc>false</SharedDoc>
  <HyperlinkBase/>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subject/>
  <dc:creator/>
  <cp:keywords/>
  <dc:description>generated using python-pptx</dc:description>
  <cp:lastModifiedBy>Steve Canny</cp:lastModifiedBy>
  <cp:revision>1</cp:revision>
  <dcterms:created xsi:type="dcterms:W3CDTF">2013-01-27T09:14:16Z</dcterms:created>
  <dcterms:modified xsi:type="dcterms:W3CDTF">2013-01-27T09:15:58Z</dcterms:modified>
  <cp:category/>
</cp:coreProperties>
</file>