
<file path=[Content_Types].xml><?xml version="1.0" encoding="utf-8"?>
<Types xmlns="http://schemas.openxmlformats.org/package/2006/content-types">
  <Default Extension="bin" ContentType="application/vnd.openxmlformats-officedocument.presentationml.printerSettings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7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72" r:id="rId24"/>
    <p:sldId id="273" r:id="rId25"/>
    <p:sldId id="274" r:id="rId26"/>
    <p:sldId id="275" r:id="rId27"/>
    <p:sldId id="276" r:id="rId28"/>
    <p:sldId id="277" r:id="rId29"/>
    <p:sldId id="278" r:id="rId30"/>
    <p:sldId id="279" r:id="rId31"/>
  </p:sldIdLst>
  <p:sldSz cx="12191695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124" d="100"/>
          <a:sy n="124" d="100"/>
        </p:scale>
        <p:origin x="-1512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printerSettings" Target="printerSettings/printerSettings1.bin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slide" Target="slides/slide1.xml"/><Relationship Id="rId8" Type="http://schemas.openxmlformats.org/officeDocument/2006/relationships/notesMaster" Target="notesMasters/notesMaster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Relationship Id="rId20" Type="http://schemas.openxmlformats.org/officeDocument/2006/relationships/slide" Target="slides/slide13.xml"/><Relationship Id="rId21" Type="http://schemas.openxmlformats.org/officeDocument/2006/relationships/slide" Target="slides/slide14.xml"/><Relationship Id="rId22" Type="http://schemas.openxmlformats.org/officeDocument/2006/relationships/slide" Target="slides/slide15.xml"/><Relationship Id="rId23" Type="http://schemas.openxmlformats.org/officeDocument/2006/relationships/slide" Target="slides/slide16.xml"/><Relationship Id="rId24" Type="http://schemas.openxmlformats.org/officeDocument/2006/relationships/slide" Target="slides/slide17.xml"/><Relationship Id="rId25" Type="http://schemas.openxmlformats.org/officeDocument/2006/relationships/slide" Target="slides/slide18.xml"/><Relationship Id="rId26" Type="http://schemas.openxmlformats.org/officeDocument/2006/relationships/slide" Target="slides/slide19.xml"/><Relationship Id="rId27" Type="http://schemas.openxmlformats.org/officeDocument/2006/relationships/slide" Target="slides/slide20.xml"/><Relationship Id="rId28" Type="http://schemas.openxmlformats.org/officeDocument/2006/relationships/slide" Target="slides/slide21.xml"/><Relationship Id="rId29" Type="http://schemas.openxmlformats.org/officeDocument/2006/relationships/slide" Target="slides/slide22.xml"/><Relationship Id="rId30" Type="http://schemas.openxmlformats.org/officeDocument/2006/relationships/slide" Target="slides/slide23.xml"/><Relationship Id="rId31" Type="http://schemas.openxmlformats.org/officeDocument/2006/relationships/slide" Target="slides/slide24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p="http://schemas.openxmlformats.org/presentationml/2006/main" xmlns:r="http://schemas.openxmlformats.org/officeDocument/2006/relationships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89C1C7-3DCD-1040-A9CF-14679D8B5DDD}" type="datetimeFigureOut">
              <a:rPr lang="en-US" smtClean="0"/>
              <a:t>10/17/16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B5E49A5-4136-284D-997B-48E1D791AD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32521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5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6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7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8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9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2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2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22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23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24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3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Para el maestro, no se mostrará a los estudiantes.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Conversaciones Estructuradas:</a:t>
            </a:r>
          </a:p>
          <a:p/>
          <a:p>
            <a:r>
              <a:t>Esta actividad se llama QSSSA y se describe con más detalle en Teaching Science to English Learners by Stephen Fleenor y Tina Beene (p.29)</a:t>
            </a:r>
            <a:br/>
          </a:p>
          <a:p>
            <a:r>
              <a:t>Guión:</a:t>
            </a:r>
          </a:p>
          <a:p>
            <a:r>
              <a:t>•   ¿Puede todo el mundo _______ (señal). Piensa acerca de esta pregunta. Cuando estés listo para terminar esta frase, _______(inicio de oración), muéstramelo haciendo _______ (desactiva la señal).</a:t>
            </a:r>
          </a:p>
          <a:p>
            <a:r>
              <a:t>•   Vas a compartir con _______ (señal) La persona en tu grupo que irá primero es _______ (compartir).</a:t>
            </a:r>
          </a:p>
          <a:p>
            <a:r>
              <a:t>•   Voy a _______ (evaluar). Está bien si compartes lo que tú dijiste o lo que dijo tu compañero, siempre y cuando uses ________ (palabra del vocabulario) en una frase completa. Te recomiendo usar el inicio de oración , ________ (inicio de oración).</a:t>
            </a:r>
          </a:p>
          <a:p/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Conversaciones Estructuradas:</a:t>
            </a:r>
          </a:p>
          <a:p/>
          <a:p>
            <a:r>
              <a:t>Esta actividad se llama QSSSA y se describe con más detalle en Teaching Science to English Learners by Stephen Fleenor y Tina Beene (p.29)</a:t>
            </a:r>
            <a:br/>
          </a:p>
          <a:p>
            <a:r>
              <a:t>Guión:</a:t>
            </a:r>
          </a:p>
          <a:p>
            <a:r>
              <a:t>•   ¿Puede todo el mundo _______ (señal). Piensa acerca de esta pregunta. Cuando estés listo para terminar esta frase, _______(inicio de oración), muéstramelo haciendo _______ (desactiva la señal).</a:t>
            </a:r>
          </a:p>
          <a:p>
            <a:r>
              <a:t>•   Vas a compartir con _______ (señal) La persona en tu grupo que irá primero es _______ (compartir).</a:t>
            </a:r>
          </a:p>
          <a:p>
            <a:r>
              <a:t>•   Voy a _______ (evaluar). Está bien si compartes lo que tú dijiste o lo que dijo tu compañero, siempre y cuando uses ________ (palabra del vocabulario) en una frase completa. Te recomiendo usar el inicio de oración , ________ (inicio de oración).</a:t>
            </a:r>
          </a:p>
          <a:p/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Conversaciones Estructuradas:</a:t>
            </a:r>
          </a:p>
          <a:p/>
          <a:p>
            <a:r>
              <a:t>Esta actividad se llama QSSSA y se describe con más detalle en Teaching Science to English Learners by Stephen Fleenor y Tina Beene (p.29)</a:t>
            </a:r>
            <a:br/>
          </a:p>
          <a:p>
            <a:r>
              <a:t>Guión:</a:t>
            </a:r>
          </a:p>
          <a:p>
            <a:r>
              <a:t>•   ¿Puede todo el mundo _______ (señal). Piensa acerca de esta pregunta. Cuando estés listo para terminar esta frase, _______(inicio de oración), muéstramelo haciendo _______ (desactiva la señal).</a:t>
            </a:r>
          </a:p>
          <a:p>
            <a:r>
              <a:t>•   Vas a compartir con _______ (señal) La persona en tu grupo que irá primero es _______ (compartir).</a:t>
            </a:r>
          </a:p>
          <a:p>
            <a:r>
              <a:t>•   Voy a _______ (evaluar). Está bien si compartes lo que tú dijiste o lo que dijo tu compañero, siempre y cuando uses ________ (palabra del vocabulario) en una frase completa. Te recomiendo usar el inicio de oración , ________ (inicio de oración).</a:t>
            </a:r>
          </a:p>
          <a:p/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Conversaciones Estructuradas:</a:t>
            </a:r>
          </a:p>
          <a:p/>
          <a:p>
            <a:r>
              <a:t>Esta actividad se llama QSSSA y se describe con más detalle en Teaching Science to English Learners by Stephen Fleenor y Tina Beene (p.29)</a:t>
            </a:r>
            <a:br/>
          </a:p>
          <a:p>
            <a:r>
              <a:t>Guión:</a:t>
            </a:r>
          </a:p>
          <a:p>
            <a:r>
              <a:t>•   ¿Puede todo el mundo _______ (señal). Piensa acerca de esta pregunta. Cuando estés listo para terminar esta frase, _______(inicio de oración), muéstramelo haciendo _______ (desactiva la señal).</a:t>
            </a:r>
          </a:p>
          <a:p>
            <a:r>
              <a:t>•   Vas a compartir con _______ (señal) La persona en tu grupo que irá primero es _______ (compartir).</a:t>
            </a:r>
          </a:p>
          <a:p>
            <a:r>
              <a:t>•   Voy a _______ (evaluar). Está bien si compartes lo que tú dijiste o lo que dijo tu compañero, siempre y cuando uses ________ (palabra del vocabulario) en una frase completa. Te recomiendo usar el inicio de oración , ________ (inicio de oración).</a:t>
            </a:r>
          </a:p>
          <a:p/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Conversaciones Estructuradas:</a:t>
            </a:r>
          </a:p>
          <a:p/>
          <a:p>
            <a:r>
              <a:t>Esta actividad se llama QSSSA y se describe con más detalle en Teaching Science to English Learners by Stephen Fleenor y Tina Beene (p.29)</a:t>
            </a:r>
            <a:br/>
          </a:p>
          <a:p>
            <a:r>
              <a:t>Guión:</a:t>
            </a:r>
          </a:p>
          <a:p>
            <a:r>
              <a:t>•   ¿Puede todo el mundo _______ (señal). Piensa acerca de esta pregunta. Cuando estés listo para terminar esta frase, _______(inicio de oración), muéstramelo haciendo _______ (desactiva la señal).</a:t>
            </a:r>
          </a:p>
          <a:p>
            <a:r>
              <a:t>•   Vas a compartir con _______ (señal) La persona en tu grupo que irá primero es _______ (compartir).</a:t>
            </a:r>
          </a:p>
          <a:p>
            <a:r>
              <a:t>•   Voy a _______ (evaluar). Está bien si compartes lo que tú dijiste o lo que dijo tu compañero, siempre y cuando uses ________ (palabra del vocabulario) en una frase completa. Te recomiendo usar el inicio de oración , ________ (inicio de oración).</a:t>
            </a:r>
          </a:p>
          <a:p/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Conversaciones Estructuradas:</a:t>
            </a:r>
          </a:p>
          <a:p/>
          <a:p>
            <a:r>
              <a:t>Recomendación: use esta diapositiva o la actividad final de extensión (escribir un párrafo) como cierre o ticket de salida. Haz que los estudiantes discutan sus respuestas en grupos, luego escriban sus respuestas.</a:t>
            </a:r>
          </a:p>
          <a:p/>
          <a:p>
            <a:r>
              <a:t>Esta actividad se llama QSSSA y se describe con más detalle en Teaching Science to English Learners by Stephen Fleenor y Tina Beene (p.29)</a:t>
            </a:r>
            <a:br/>
          </a:p>
          <a:p>
            <a:r>
              <a:t>Guión:</a:t>
            </a:r>
          </a:p>
          <a:p>
            <a:r>
              <a:t>•   ¿Puede todo el mundo _______ (señal). Piensa acerca de esta pregunta. Cuando estés listo para terminar esta frase, _______(inicio de oración), muéstramelo haciendo _______ (desactiva la señal).</a:t>
            </a:r>
          </a:p>
          <a:p>
            <a:r>
              <a:t>•   Vas a compartir con _______ (señal) La persona en tu grupo que irá primero es _______ (compartir).</a:t>
            </a:r>
          </a:p>
          <a:p>
            <a:r>
              <a:t>•   Voy a _______ (evaluar). Está bien si compartes lo que tú dijiste o lo que dijo tu compañero, siempre y cuando uses ________ (palabra del vocabulario) en una frase completa. Te recomiendo usar el inicio de oración , ________ (inicio de oración).</a:t>
            </a:r>
          </a:p>
          <a:p/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Para el maestro, no se mostrará a los estudiantes.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esta actividad se realice como calentamiento antes de que se introduzca la palabra, o como revisión al final de la clase. Esta actividad se puede hacer de forma independiente o en grupos.</a:t>
            </a:r>
          </a:p>
          <a:p/>
          <a:p>
            <a:r>
              <a:t>Esta actividad se llama Completa la imagen y se describe con más detalle en Teaching Science to English Learners de Stephen Fleenor y Tina Beene (p.30)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esta actividad se realice como calentamiento de predicción antes de presentar la palabra, o como repaso al final de la lección. Esta actividad se puede realizar de forma independiente o en grupos.</a:t>
            </a:r>
          </a:p>
          <a:p/>
          <a:p>
            <a:r>
              <a:t>Esta actividad se llama Completa la imagen y se describe con más detalle en Teaching Science to English Learners de Stephen Fleenor y Tina Beene (p.30)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esta actividad se realice en grupos y que se anime a los estudiantes a elegir cualquiera de las tres frases de inicio.</a:t>
            </a:r>
          </a:p>
          <a:p/>
          <a:p>
            <a:r>
              <a:t>Esta actividad se llama Conversación de preguntas y se describe con más detalle en Teaching Science to English Learners de Stephen Fleenor y Tina Beene (p.31)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Para el maestro, no se mostrará a los estudiantes.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esta actividad se realice en grupos y que se anime a los estudiantes a elegir cualquiera de las frases de inicio, independientemente de lo que hayan elegido anteriormente. Nota: si tiene poco tiempo, se puede omitir esta segunda parte de la actividad.</a:t>
            </a:r>
          </a:p>
          <a:p/>
          <a:p>
            <a:r>
              <a:t>Esta actividad se llama Conversación de preguntas y se describe con más detalle en Teaching Science to English Learners de Stephen Fleenor y Tina Beene (p.31)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Por ejemplo, si la palabra central es “átomo”, un estudiante podría:</a:t>
            </a:r>
          </a:p>
          <a:p>
            <a:r>
              <a:t>•   Hacer una conexión con “protón” y escribir “los átomos contienen protones” al lado de la línea de conexión.</a:t>
            </a:r>
          </a:p>
          <a:p>
            <a:r>
              <a:t>•   Hacer una conexión con “molécula” y escribir “los átomos componen las moléculas” al lado de la línea de conexión.</a:t>
            </a:r>
          </a:p>
          <a:p>
            <a:r>
              <a:t>•   Hacer una conexión con “materia” y escribir “los átomos son las unidades más pequeñas de la materia” al lado de la línea de conexión.</a:t>
            </a:r>
          </a:p>
          <a:p>
            <a:r>
              <a:t>•   Hacer una conexión con “núcleo” y escribir “el centro de un átomo es el núcleo” al lado de la línea de conexión.</a:t>
            </a:r>
          </a:p>
          <a:p/>
          <a:p>
            <a:r>
              <a:t>Alternativamente, los estudiantes pueden crear una Red de Conexión de Vocabulario (Teaching Science to English Learners by Fleenor y Beene, 2019, p.53) en la cual se puede hacer cualquier conexión entre dos palabras – no tiene que haber una palabra “central”.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  <a:p/>
          <a:p>
            <a:r>
              <a:t>Escritura: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  <a:p>
            <a:r>
              <a:t>5(F) escribir utilizando una variedad de longitudes de oraciones, patrones y palabras de conexión de nivel de grado para combinar frases, cláusulas y oraciones de maneras cada vez más precisas a medida que se adquiere más español; y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Cuando los estudiantes terminen, se recomienda que compartan sus párrafos con un compañero o grupo, con tiempo después para hacer cualquier edición a sus párrafos.</a:t>
            </a:r>
          </a:p>
          <a:p/>
          <a:p>
            <a:br/>
            <a:r>
              <a:t>ELPS</a:t>
            </a:r>
            <a:br/>
          </a:p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  <a:p/>
          <a:p>
            <a:r>
              <a:t>Escritura:</a:t>
            </a:r>
          </a:p>
          <a:p>
            <a:r>
              <a:t>5(B) escribir utilizando vocabulario básico recién adquirido y vocabulario de nivel de grado basado en el contenido;</a:t>
            </a:r>
          </a:p>
          <a:p>
            <a:r>
              <a:t>5(F) escribir utilizando una variedad de longitudes de oraciones, patrones y palabras de conexión de nivel de grado para combinar frases, cláusulas y oraciones de maneras cada vez más precisas a medida que se adquiere más español; y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Cuando los estudiantes terminen, se recomienda que compartan sus párrafos con un compañero o grupo, con tiempo después para hacer cualquier edición a sus párrafos.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  <a:p/>
          <a:p>
            <a:r>
              <a:t>Escritura: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  <a:p>
            <a:r>
              <a:t>5(F) escribir utilizando una variedad de longitudes de oraciones, patrones y palabras de conexión de nivel de grado para combinar frases, cláusulas y oraciones de maneras cada vez más precisas a medida que se adquiere más español; y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Cuando los estudiantes terminen, se recomienda que compartan sus párrafos con un compañero o grupo, con tiempo después para hacer cualquier edición a sus párrafos.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  <a:p/>
          <a:p>
            <a:r>
              <a:t>Escritura: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  <a:p>
            <a:r>
              <a:t>5(F) escribir utilizando una variedad de longitudes de oraciones, patrones y palabras de conexión de nivel de grado para combinar frases, cláusulas y oraciones de maneras cada vez más precisas a medida que se adquiere más español; y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Para el maestro, no se mostrará a los estudiantes.</a:t>
            </a:r>
          </a:p>
          <a:p/>
          <a:p>
            <a:r>
              <a:t>Para un ejemplo modelado de apoyo a los estudiantes para prepararlos para la aleatorización, consulte 7 Steps to a Language-Rich Interactive Classroom de John Seidlitz y Bill Perryman (p.17-18).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Esto se puede hacer de forma independiente, con un compañero o los estudiantes pueden crear listas individuales y luego compartirlas con un compañero.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  <a:p/>
          <a:p>
            <a:r>
              <a:t>Escritura: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  <a:p>
            <a:r>
              <a:t>5(F) escribir utilizando una variedad de longitudes de oraciones, patrones y palabras de conexión de nivel de grado para combinar frases, cláusulas y oraciones de maneras cada vez más precisas a medida que se adquiere más español; y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el objetivo del lenguaje sea la escritura (para los grados 2-12) con la conversación estructurada durante la clase.</a:t>
            </a:r>
          </a:p>
          <a:p/>
          <a:p/>
          <a:p>
            <a:pPr/>
            <a:r>
              <a:t>El objetivo de contenido puede modificarse para utilizar la terminología específica del estándar de aprendizaje.
</a:t>
            </a:r>
            <a:r>
              <a:t>Nota: estos objetivos se han simplificado para facilitar su implementación. Para obtener más información sobre los objetivos de contenido y lenguaje, consulte 7 Steps to a Language-Rich Interactive Classroom de John Seidlitz y Bill Perryman (p.118-123).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Conversación estructurada introductoria:</a:t>
            </a:r>
          </a:p>
          <a:p/>
          <a:p>
            <a:r>
              <a:t>Esta actividad se llama Preparación para la pregunta guía y se describe con más detalle en Teaching Science to English Learners de Stephen Fleenor y Tina Beene (p.24-25).</a:t>
            </a:r>
          </a:p>
          <a:p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Imprima esta diapositiva y muéstrela en su pared de palabras, o use esta imagen como base en las conversaciones estructuradas.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Imprima esta diapositiva y muéstrela en su pared de palabras, o use esta imagen como base en las conversaciones estructuradas.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Imprima esta diapositiva y muéstrela en su pared de palabras, o use esta imagen como base en las conversaciones estructuradas.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80755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09279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22237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314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06483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244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0158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70277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29998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0726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236939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977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notesSlide" Target="../notesSlides/notesSlide1.xml"/><Relationship Id="rId5" Type="http://schemas.openxmlformats.org/officeDocument/2006/relationships/image" Target="../media/image3.png"/></Relationships>
</file>

<file path=ppt/slides/_rels/slide1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28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11.png"/><Relationship Id="rId9" Type="http://schemas.openxmlformats.org/officeDocument/2006/relationships/image" Target="../media/image12.png"/><Relationship Id="rId10" Type="http://schemas.openxmlformats.org/officeDocument/2006/relationships/image" Target="../media/image13.png"/><Relationship Id="rId11" Type="http://schemas.openxmlformats.org/officeDocument/2006/relationships/image" Target="../media/image14.png"/><Relationship Id="rId12" Type="http://schemas.openxmlformats.org/officeDocument/2006/relationships/image" Target="../media/image15.png"/><Relationship Id="rId13" Type="http://schemas.openxmlformats.org/officeDocument/2006/relationships/image" Target="../media/image16.png"/><Relationship Id="rId14" Type="http://schemas.openxmlformats.org/officeDocument/2006/relationships/image" Target="../media/image17.png"/><Relationship Id="rId15" Type="http://schemas.openxmlformats.org/officeDocument/2006/relationships/image" Target="../media/image18.png"/><Relationship Id="rId16" Type="http://schemas.openxmlformats.org/officeDocument/2006/relationships/image" Target="../media/image8.png"/><Relationship Id="rId17" Type="http://schemas.openxmlformats.org/officeDocument/2006/relationships/image" Target="../media/image9.png"/><Relationship Id="rId18" Type="http://schemas.openxmlformats.org/officeDocument/2006/relationships/image" Target="../media/image10.png"/><Relationship Id="rId19" Type="http://schemas.openxmlformats.org/officeDocument/2006/relationships/image" Target="../media/image40.png"/><Relationship Id="rId20" Type="http://schemas.openxmlformats.org/officeDocument/2006/relationships/image" Target="../media/image41.png"/><Relationship Id="rId21" Type="http://schemas.openxmlformats.org/officeDocument/2006/relationships/image" Target="../media/image42.png"/><Relationship Id="rId22" Type="http://schemas.openxmlformats.org/officeDocument/2006/relationships/image" Target="../media/image43.png"/><Relationship Id="rId23" Type="http://schemas.openxmlformats.org/officeDocument/2006/relationships/notesSlide" Target="../notesSlides/notesSlide10.xml"/><Relationship Id="rId24" Type="http://schemas.openxmlformats.org/officeDocument/2006/relationships/image" Target="../media/image3.png"/></Relationships>
</file>

<file path=ppt/slides/_rels/slide1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4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11.png"/><Relationship Id="rId10" Type="http://schemas.openxmlformats.org/officeDocument/2006/relationships/image" Target="../media/image12.png"/><Relationship Id="rId11" Type="http://schemas.openxmlformats.org/officeDocument/2006/relationships/image" Target="../media/image13.png"/><Relationship Id="rId12" Type="http://schemas.openxmlformats.org/officeDocument/2006/relationships/image" Target="../media/image14.png"/><Relationship Id="rId13" Type="http://schemas.openxmlformats.org/officeDocument/2006/relationships/image" Target="../media/image15.png"/><Relationship Id="rId14" Type="http://schemas.openxmlformats.org/officeDocument/2006/relationships/image" Target="../media/image16.png"/><Relationship Id="rId15" Type="http://schemas.openxmlformats.org/officeDocument/2006/relationships/image" Target="../media/image17.png"/><Relationship Id="rId16" Type="http://schemas.openxmlformats.org/officeDocument/2006/relationships/image" Target="../media/image18.png"/><Relationship Id="rId17" Type="http://schemas.openxmlformats.org/officeDocument/2006/relationships/image" Target="../media/image8.png"/><Relationship Id="rId18" Type="http://schemas.openxmlformats.org/officeDocument/2006/relationships/image" Target="../media/image9.png"/><Relationship Id="rId19" Type="http://schemas.openxmlformats.org/officeDocument/2006/relationships/image" Target="../media/image10.png"/><Relationship Id="rId20" Type="http://schemas.openxmlformats.org/officeDocument/2006/relationships/image" Target="../media/image40.png"/><Relationship Id="rId21" Type="http://schemas.openxmlformats.org/officeDocument/2006/relationships/image" Target="../media/image41.png"/><Relationship Id="rId22" Type="http://schemas.openxmlformats.org/officeDocument/2006/relationships/image" Target="../media/image42.png"/><Relationship Id="rId23" Type="http://schemas.openxmlformats.org/officeDocument/2006/relationships/image" Target="../media/image43.png"/><Relationship Id="rId24" Type="http://schemas.openxmlformats.org/officeDocument/2006/relationships/notesSlide" Target="../notesSlides/notesSlide11.xml"/></Relationships>
</file>

<file path=ppt/slides/_rels/slide1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27.png"/><Relationship Id="rId5" Type="http://schemas.openxmlformats.org/officeDocument/2006/relationships/image" Target="../media/image45.png"/><Relationship Id="rId6" Type="http://schemas.openxmlformats.org/officeDocument/2006/relationships/image" Target="../media/image46.png"/><Relationship Id="rId7" Type="http://schemas.openxmlformats.org/officeDocument/2006/relationships/image" Target="../media/image47.png"/><Relationship Id="rId8" Type="http://schemas.openxmlformats.org/officeDocument/2006/relationships/image" Target="../media/image4.png"/><Relationship Id="rId9" Type="http://schemas.openxmlformats.org/officeDocument/2006/relationships/image" Target="../media/image5.png"/><Relationship Id="rId10" Type="http://schemas.openxmlformats.org/officeDocument/2006/relationships/image" Target="../media/image6.png"/><Relationship Id="rId11" Type="http://schemas.openxmlformats.org/officeDocument/2006/relationships/image" Target="../media/image7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Relationship Id="rId16" Type="http://schemas.openxmlformats.org/officeDocument/2006/relationships/image" Target="../media/image15.png"/><Relationship Id="rId17" Type="http://schemas.openxmlformats.org/officeDocument/2006/relationships/image" Target="../media/image16.png"/><Relationship Id="rId18" Type="http://schemas.openxmlformats.org/officeDocument/2006/relationships/image" Target="../media/image17.png"/><Relationship Id="rId19" Type="http://schemas.openxmlformats.org/officeDocument/2006/relationships/image" Target="../media/image18.png"/><Relationship Id="rId20" Type="http://schemas.openxmlformats.org/officeDocument/2006/relationships/image" Target="../media/image8.png"/><Relationship Id="rId21" Type="http://schemas.openxmlformats.org/officeDocument/2006/relationships/image" Target="../media/image9.png"/><Relationship Id="rId22" Type="http://schemas.openxmlformats.org/officeDocument/2006/relationships/image" Target="../media/image10.png"/><Relationship Id="rId23" Type="http://schemas.openxmlformats.org/officeDocument/2006/relationships/image" Target="../media/image44.png"/><Relationship Id="rId24" Type="http://schemas.openxmlformats.org/officeDocument/2006/relationships/image" Target="../media/image28.png"/><Relationship Id="rId25" Type="http://schemas.openxmlformats.org/officeDocument/2006/relationships/notesSlide" Target="../notesSlides/notesSlide12.xml"/></Relationships>
</file>

<file path=ppt/slides/_rels/slide1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notesSlide" Target="../notesSlides/notesSlide13.xml"/><Relationship Id="rId5" Type="http://schemas.openxmlformats.org/officeDocument/2006/relationships/image" Target="../media/image28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11.png"/><Relationship Id="rId11" Type="http://schemas.openxmlformats.org/officeDocument/2006/relationships/image" Target="../media/image12.png"/><Relationship Id="rId12" Type="http://schemas.openxmlformats.org/officeDocument/2006/relationships/image" Target="../media/image13.png"/><Relationship Id="rId13" Type="http://schemas.openxmlformats.org/officeDocument/2006/relationships/image" Target="../media/image14.png"/><Relationship Id="rId14" Type="http://schemas.openxmlformats.org/officeDocument/2006/relationships/image" Target="../media/image15.png"/><Relationship Id="rId15" Type="http://schemas.openxmlformats.org/officeDocument/2006/relationships/image" Target="../media/image16.png"/><Relationship Id="rId16" Type="http://schemas.openxmlformats.org/officeDocument/2006/relationships/image" Target="../media/image17.png"/><Relationship Id="rId17" Type="http://schemas.openxmlformats.org/officeDocument/2006/relationships/image" Target="../media/image18.png"/><Relationship Id="rId18" Type="http://schemas.openxmlformats.org/officeDocument/2006/relationships/image" Target="../media/image8.png"/><Relationship Id="rId19" Type="http://schemas.openxmlformats.org/officeDocument/2006/relationships/image" Target="../media/image9.png"/><Relationship Id="rId20" Type="http://schemas.openxmlformats.org/officeDocument/2006/relationships/image" Target="../media/image10.png"/><Relationship Id="rId21" Type="http://schemas.openxmlformats.org/officeDocument/2006/relationships/image" Target="../media/image27.png"/><Relationship Id="rId22" Type="http://schemas.openxmlformats.org/officeDocument/2006/relationships/image" Target="../media/image45.png"/><Relationship Id="rId23" Type="http://schemas.openxmlformats.org/officeDocument/2006/relationships/image" Target="../media/image46.png"/><Relationship Id="rId24" Type="http://schemas.openxmlformats.org/officeDocument/2006/relationships/image" Target="../media/image47.png"/></Relationships>
</file>

<file path=ppt/slides/_rels/slide1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8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11.png"/><Relationship Id="rId10" Type="http://schemas.openxmlformats.org/officeDocument/2006/relationships/image" Target="../media/image12.png"/><Relationship Id="rId11" Type="http://schemas.openxmlformats.org/officeDocument/2006/relationships/image" Target="../media/image13.png"/><Relationship Id="rId12" Type="http://schemas.openxmlformats.org/officeDocument/2006/relationships/image" Target="../media/image14.png"/><Relationship Id="rId13" Type="http://schemas.openxmlformats.org/officeDocument/2006/relationships/image" Target="../media/image15.png"/><Relationship Id="rId14" Type="http://schemas.openxmlformats.org/officeDocument/2006/relationships/image" Target="../media/image16.png"/><Relationship Id="rId15" Type="http://schemas.openxmlformats.org/officeDocument/2006/relationships/image" Target="../media/image17.png"/><Relationship Id="rId16" Type="http://schemas.openxmlformats.org/officeDocument/2006/relationships/image" Target="../media/image18.png"/><Relationship Id="rId17" Type="http://schemas.openxmlformats.org/officeDocument/2006/relationships/image" Target="../media/image8.png"/><Relationship Id="rId18" Type="http://schemas.openxmlformats.org/officeDocument/2006/relationships/image" Target="../media/image9.png"/><Relationship Id="rId19" Type="http://schemas.openxmlformats.org/officeDocument/2006/relationships/image" Target="../media/image10.png"/><Relationship Id="rId20" Type="http://schemas.openxmlformats.org/officeDocument/2006/relationships/image" Target="../media/image40.png"/><Relationship Id="rId21" Type="http://schemas.openxmlformats.org/officeDocument/2006/relationships/image" Target="../media/image41.png"/><Relationship Id="rId22" Type="http://schemas.openxmlformats.org/officeDocument/2006/relationships/image" Target="../media/image42.png"/><Relationship Id="rId23" Type="http://schemas.openxmlformats.org/officeDocument/2006/relationships/image" Target="../media/image43.png"/><Relationship Id="rId24" Type="http://schemas.openxmlformats.org/officeDocument/2006/relationships/notesSlide" Target="../notesSlides/notesSlide14.xml"/></Relationships>
</file>

<file path=ppt/slides/_rels/slide1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notesSlide" Target="../notesSlides/notesSlide15.xml"/><Relationship Id="rId5" Type="http://schemas.openxmlformats.org/officeDocument/2006/relationships/image" Target="../media/image28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11.png"/><Relationship Id="rId11" Type="http://schemas.openxmlformats.org/officeDocument/2006/relationships/image" Target="../media/image12.png"/><Relationship Id="rId12" Type="http://schemas.openxmlformats.org/officeDocument/2006/relationships/image" Target="../media/image13.png"/><Relationship Id="rId13" Type="http://schemas.openxmlformats.org/officeDocument/2006/relationships/image" Target="../media/image14.png"/><Relationship Id="rId14" Type="http://schemas.openxmlformats.org/officeDocument/2006/relationships/image" Target="../media/image15.png"/><Relationship Id="rId15" Type="http://schemas.openxmlformats.org/officeDocument/2006/relationships/image" Target="../media/image16.png"/><Relationship Id="rId16" Type="http://schemas.openxmlformats.org/officeDocument/2006/relationships/image" Target="../media/image17.png"/><Relationship Id="rId17" Type="http://schemas.openxmlformats.org/officeDocument/2006/relationships/image" Target="../media/image18.png"/><Relationship Id="rId18" Type="http://schemas.openxmlformats.org/officeDocument/2006/relationships/image" Target="../media/image8.png"/><Relationship Id="rId19" Type="http://schemas.openxmlformats.org/officeDocument/2006/relationships/image" Target="../media/image9.png"/><Relationship Id="rId20" Type="http://schemas.openxmlformats.org/officeDocument/2006/relationships/image" Target="../media/image10.png"/><Relationship Id="rId21" Type="http://schemas.openxmlformats.org/officeDocument/2006/relationships/image" Target="../media/image49.png"/><Relationship Id="rId22" Type="http://schemas.openxmlformats.org/officeDocument/2006/relationships/image" Target="../media/image50.png"/><Relationship Id="rId23" Type="http://schemas.openxmlformats.org/officeDocument/2006/relationships/image" Target="../media/image51.png"/><Relationship Id="rId24" Type="http://schemas.openxmlformats.org/officeDocument/2006/relationships/image" Target="../media/image52.png"/></Relationships>
</file>

<file path=ppt/slides/_rels/slide1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notesSlide" Target="../notesSlides/notesSlide16.xml"/></Relationships>
</file>

<file path=ppt/slides/_rels/slide1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8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10.png"/><Relationship Id="rId6" Type="http://schemas.openxmlformats.org/officeDocument/2006/relationships/image" Target="../media/image53.png"/><Relationship Id="rId7" Type="http://schemas.openxmlformats.org/officeDocument/2006/relationships/notesSlide" Target="../notesSlides/notesSlide17.xml"/></Relationships>
</file>

<file path=ppt/slides/_rels/slide1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4.png"/><Relationship Id="rId3" Type="http://schemas.openxmlformats.org/officeDocument/2006/relationships/image" Target="../media/image3.png"/><Relationship Id="rId4" Type="http://schemas.openxmlformats.org/officeDocument/2006/relationships/image" Target="../media/image10.png"/><Relationship Id="rId5" Type="http://schemas.openxmlformats.org/officeDocument/2006/relationships/image" Target="../media/image11.png"/><Relationship Id="rId6" Type="http://schemas.openxmlformats.org/officeDocument/2006/relationships/notesSlide" Target="../notesSlides/notesSlide18.xml"/></Relationships>
</file>

<file path=ppt/slides/_rels/slide1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5" Type="http://schemas.openxmlformats.org/officeDocument/2006/relationships/image" Target="../media/image7.png"/><Relationship Id="rId6" Type="http://schemas.openxmlformats.org/officeDocument/2006/relationships/image" Target="../media/image11.png"/><Relationship Id="rId7" Type="http://schemas.openxmlformats.org/officeDocument/2006/relationships/image" Target="../media/image12.png"/><Relationship Id="rId8" Type="http://schemas.openxmlformats.org/officeDocument/2006/relationships/image" Target="../media/image13.png"/><Relationship Id="rId9" Type="http://schemas.openxmlformats.org/officeDocument/2006/relationships/image" Target="../media/image14.png"/><Relationship Id="rId10" Type="http://schemas.openxmlformats.org/officeDocument/2006/relationships/image" Target="../media/image15.png"/><Relationship Id="rId11" Type="http://schemas.openxmlformats.org/officeDocument/2006/relationships/image" Target="../media/image16.png"/><Relationship Id="rId12" Type="http://schemas.openxmlformats.org/officeDocument/2006/relationships/image" Target="../media/image17.png"/><Relationship Id="rId13" Type="http://schemas.openxmlformats.org/officeDocument/2006/relationships/image" Target="../media/image18.png"/><Relationship Id="rId14" Type="http://schemas.openxmlformats.org/officeDocument/2006/relationships/image" Target="../media/image8.png"/><Relationship Id="rId15" Type="http://schemas.openxmlformats.org/officeDocument/2006/relationships/image" Target="../media/image9.png"/><Relationship Id="rId16" Type="http://schemas.openxmlformats.org/officeDocument/2006/relationships/image" Target="../media/image10.png"/><Relationship Id="rId17" Type="http://schemas.openxmlformats.org/officeDocument/2006/relationships/image" Target="../media/image28.png"/><Relationship Id="rId18" Type="http://schemas.openxmlformats.org/officeDocument/2006/relationships/image" Target="../media/image3.png"/><Relationship Id="rId19" Type="http://schemas.openxmlformats.org/officeDocument/2006/relationships/image" Target="../media/image40.png"/><Relationship Id="rId20" Type="http://schemas.openxmlformats.org/officeDocument/2006/relationships/image" Target="../media/image41.png"/><Relationship Id="rId21" Type="http://schemas.openxmlformats.org/officeDocument/2006/relationships/image" Target="../media/image42.png"/><Relationship Id="rId22" Type="http://schemas.openxmlformats.org/officeDocument/2006/relationships/image" Target="../media/image43.png"/><Relationship Id="rId23" Type="http://schemas.openxmlformats.org/officeDocument/2006/relationships/image" Target="../media/image2.png"/><Relationship Id="rId24" Type="http://schemas.openxmlformats.org/officeDocument/2006/relationships/notesSlide" Target="../notesSlides/notesSlide19.xml"/></Relationships>
</file>

<file path=ppt/slides/_rels/slide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8.png"/><Relationship Id="rId9" Type="http://schemas.openxmlformats.org/officeDocument/2006/relationships/image" Target="../media/image9.png"/><Relationship Id="rId10" Type="http://schemas.openxmlformats.org/officeDocument/2006/relationships/image" Target="../media/image10.png"/><Relationship Id="rId11" Type="http://schemas.openxmlformats.org/officeDocument/2006/relationships/image" Target="../media/image11.png"/><Relationship Id="rId12" Type="http://schemas.openxmlformats.org/officeDocument/2006/relationships/image" Target="../media/image12.png"/><Relationship Id="rId13" Type="http://schemas.openxmlformats.org/officeDocument/2006/relationships/image" Target="../media/image13.png"/><Relationship Id="rId14" Type="http://schemas.openxmlformats.org/officeDocument/2006/relationships/image" Target="../media/image14.png"/><Relationship Id="rId15" Type="http://schemas.openxmlformats.org/officeDocument/2006/relationships/image" Target="../media/image15.png"/><Relationship Id="rId16" Type="http://schemas.openxmlformats.org/officeDocument/2006/relationships/image" Target="../media/image16.png"/><Relationship Id="rId17" Type="http://schemas.openxmlformats.org/officeDocument/2006/relationships/image" Target="../media/image17.png"/><Relationship Id="rId18" Type="http://schemas.openxmlformats.org/officeDocument/2006/relationships/image" Target="../media/image18.png"/><Relationship Id="rId19" Type="http://schemas.openxmlformats.org/officeDocument/2006/relationships/notesSlide" Target="../notesSlides/notesSlide2.xml"/></Relationships>
</file>

<file path=ppt/slides/_rels/slide2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5" Type="http://schemas.openxmlformats.org/officeDocument/2006/relationships/image" Target="../media/image7.png"/><Relationship Id="rId6" Type="http://schemas.openxmlformats.org/officeDocument/2006/relationships/image" Target="../media/image11.png"/><Relationship Id="rId7" Type="http://schemas.openxmlformats.org/officeDocument/2006/relationships/image" Target="../media/image12.png"/><Relationship Id="rId8" Type="http://schemas.openxmlformats.org/officeDocument/2006/relationships/image" Target="../media/image13.png"/><Relationship Id="rId9" Type="http://schemas.openxmlformats.org/officeDocument/2006/relationships/image" Target="../media/image14.png"/><Relationship Id="rId10" Type="http://schemas.openxmlformats.org/officeDocument/2006/relationships/image" Target="../media/image15.png"/><Relationship Id="rId11" Type="http://schemas.openxmlformats.org/officeDocument/2006/relationships/image" Target="../media/image16.png"/><Relationship Id="rId12" Type="http://schemas.openxmlformats.org/officeDocument/2006/relationships/image" Target="../media/image17.png"/><Relationship Id="rId13" Type="http://schemas.openxmlformats.org/officeDocument/2006/relationships/image" Target="../media/image18.png"/><Relationship Id="rId14" Type="http://schemas.openxmlformats.org/officeDocument/2006/relationships/image" Target="../media/image8.png"/><Relationship Id="rId15" Type="http://schemas.openxmlformats.org/officeDocument/2006/relationships/image" Target="../media/image9.png"/><Relationship Id="rId16" Type="http://schemas.openxmlformats.org/officeDocument/2006/relationships/image" Target="../media/image10.png"/><Relationship Id="rId17" Type="http://schemas.openxmlformats.org/officeDocument/2006/relationships/image" Target="../media/image28.png"/><Relationship Id="rId18" Type="http://schemas.openxmlformats.org/officeDocument/2006/relationships/image" Target="../media/image3.png"/><Relationship Id="rId19" Type="http://schemas.openxmlformats.org/officeDocument/2006/relationships/image" Target="../media/image40.png"/><Relationship Id="rId20" Type="http://schemas.openxmlformats.org/officeDocument/2006/relationships/image" Target="../media/image41.png"/><Relationship Id="rId21" Type="http://schemas.openxmlformats.org/officeDocument/2006/relationships/image" Target="../media/image42.png"/><Relationship Id="rId22" Type="http://schemas.openxmlformats.org/officeDocument/2006/relationships/image" Target="../media/image43.png"/><Relationship Id="rId23" Type="http://schemas.openxmlformats.org/officeDocument/2006/relationships/image" Target="../media/image2.png"/><Relationship Id="rId24" Type="http://schemas.openxmlformats.org/officeDocument/2006/relationships/notesSlide" Target="../notesSlides/notesSlide20.xml"/></Relationships>
</file>

<file path=ppt/slides/_rels/slide2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png"/><Relationship Id="rId3" Type="http://schemas.openxmlformats.org/officeDocument/2006/relationships/image" Target="../media/image11.png"/><Relationship Id="rId4" Type="http://schemas.openxmlformats.org/officeDocument/2006/relationships/image" Target="../media/image10.png"/><Relationship Id="rId5" Type="http://schemas.openxmlformats.org/officeDocument/2006/relationships/image" Target="../media/image2.png"/><Relationship Id="rId6" Type="http://schemas.openxmlformats.org/officeDocument/2006/relationships/image" Target="../media/image3.png"/><Relationship Id="rId7" Type="http://schemas.openxmlformats.org/officeDocument/2006/relationships/notesSlide" Target="../notesSlides/notesSlide21.xml"/><Relationship Id="rId8" Type="http://schemas.openxmlformats.org/officeDocument/2006/relationships/image" Target="../media/image55.png"/><Relationship Id="rId9" Type="http://schemas.openxmlformats.org/officeDocument/2006/relationships/image" Target="../media/image44.png"/><Relationship Id="rId10" Type="http://schemas.openxmlformats.org/officeDocument/2006/relationships/image" Target="../media/image48.png"/></Relationships>
</file>

<file path=ppt/slides/_rels/slide2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8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10.png"/><Relationship Id="rId6" Type="http://schemas.openxmlformats.org/officeDocument/2006/relationships/notesSlide" Target="../notesSlides/notesSlide22.xml"/></Relationships>
</file>

<file path=ppt/slides/_rels/slide2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8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10.png"/><Relationship Id="rId6" Type="http://schemas.openxmlformats.org/officeDocument/2006/relationships/notesSlide" Target="../notesSlides/notesSlide23.xml"/></Relationships>
</file>

<file path=ppt/slides/_rels/slide2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8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10.png"/><Relationship Id="rId6" Type="http://schemas.openxmlformats.org/officeDocument/2006/relationships/notesSlide" Target="../notesSlides/notesSlide24.xml"/></Relationships>
</file>

<file path=ppt/slides/_rels/slide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9.png"/><Relationship Id="rId3" Type="http://schemas.openxmlformats.org/officeDocument/2006/relationships/image" Target="../media/image8.png"/><Relationship Id="rId4" Type="http://schemas.openxmlformats.org/officeDocument/2006/relationships/image" Target="../media/image20.png"/><Relationship Id="rId5" Type="http://schemas.openxmlformats.org/officeDocument/2006/relationships/image" Target="../media/image21.png"/><Relationship Id="rId6" Type="http://schemas.openxmlformats.org/officeDocument/2006/relationships/image" Target="../media/image22.png"/><Relationship Id="rId7" Type="http://schemas.openxmlformats.org/officeDocument/2006/relationships/image" Target="../media/image3.png"/><Relationship Id="rId8" Type="http://schemas.openxmlformats.org/officeDocument/2006/relationships/image" Target="../media/image2.png"/><Relationship Id="rId9" Type="http://schemas.openxmlformats.org/officeDocument/2006/relationships/image" Target="../media/image23.png"/><Relationship Id="rId10" Type="http://schemas.openxmlformats.org/officeDocument/2006/relationships/image" Target="../media/image24.png"/><Relationship Id="rId11" Type="http://schemas.openxmlformats.org/officeDocument/2006/relationships/image" Target="../media/image25.png"/><Relationship Id="rId12" Type="http://schemas.openxmlformats.org/officeDocument/2006/relationships/image" Target="../media/image26.png"/><Relationship Id="rId13" Type="http://schemas.openxmlformats.org/officeDocument/2006/relationships/notesSlide" Target="../notesSlides/notesSlide3.xml"/></Relationships>
</file>

<file path=ppt/slides/_rels/slide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27.png"/><Relationship Id="rId4" Type="http://schemas.openxmlformats.org/officeDocument/2006/relationships/image" Target="../media/image22.png"/><Relationship Id="rId5" Type="http://schemas.openxmlformats.org/officeDocument/2006/relationships/image" Target="../media/image10.png"/><Relationship Id="rId6" Type="http://schemas.openxmlformats.org/officeDocument/2006/relationships/image" Target="../media/image3.png"/><Relationship Id="rId7" Type="http://schemas.openxmlformats.org/officeDocument/2006/relationships/image" Target="../media/image28.png"/><Relationship Id="rId8" Type="http://schemas.openxmlformats.org/officeDocument/2006/relationships/notesSlide" Target="../notesSlides/notesSlide4.xml"/></Relationships>
</file>

<file path=ppt/slides/_rels/slide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29.png"/><Relationship Id="rId4" Type="http://schemas.openxmlformats.org/officeDocument/2006/relationships/image" Target="../media/image30.png"/><Relationship Id="rId5" Type="http://schemas.openxmlformats.org/officeDocument/2006/relationships/image" Target="../media/image31.png"/><Relationship Id="rId6" Type="http://schemas.openxmlformats.org/officeDocument/2006/relationships/image" Target="../media/image32.png"/><Relationship Id="rId7" Type="http://schemas.openxmlformats.org/officeDocument/2006/relationships/image" Target="../media/image22.png"/><Relationship Id="rId8" Type="http://schemas.openxmlformats.org/officeDocument/2006/relationships/image" Target="../media/image33.png"/><Relationship Id="rId9" Type="http://schemas.openxmlformats.org/officeDocument/2006/relationships/image" Target="../media/image10.png"/><Relationship Id="rId10" Type="http://schemas.openxmlformats.org/officeDocument/2006/relationships/notesSlide" Target="../notesSlides/notesSlide5.xml"/></Relationships>
</file>

<file path=ppt/slides/_rels/slide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30.png"/><Relationship Id="rId5" Type="http://schemas.openxmlformats.org/officeDocument/2006/relationships/image" Target="../media/image31.png"/><Relationship Id="rId6" Type="http://schemas.openxmlformats.org/officeDocument/2006/relationships/image" Target="../media/image32.png"/><Relationship Id="rId7" Type="http://schemas.openxmlformats.org/officeDocument/2006/relationships/image" Target="../media/image34.png"/><Relationship Id="rId8" Type="http://schemas.openxmlformats.org/officeDocument/2006/relationships/image" Target="../media/image35.png"/><Relationship Id="rId9" Type="http://schemas.openxmlformats.org/officeDocument/2006/relationships/image" Target="../media/image36.png"/><Relationship Id="rId10" Type="http://schemas.openxmlformats.org/officeDocument/2006/relationships/image" Target="../media/image37.png"/><Relationship Id="rId11" Type="http://schemas.openxmlformats.org/officeDocument/2006/relationships/image" Target="../media/image38.png"/><Relationship Id="rId12" Type="http://schemas.openxmlformats.org/officeDocument/2006/relationships/notesSlide" Target="../notesSlides/notesSlide6.xml"/></Relationships>
</file>

<file path=ppt/slides/_rels/slide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png"/><Relationship Id="rId3" Type="http://schemas.openxmlformats.org/officeDocument/2006/relationships/image" Target="../media/image39.png"/><Relationship Id="rId4" Type="http://schemas.openxmlformats.org/officeDocument/2006/relationships/image" Target="../media/image29.png"/><Relationship Id="rId5" Type="http://schemas.openxmlformats.org/officeDocument/2006/relationships/notesSlide" Target="../notesSlides/notesSlide7.xml"/></Relationships>
</file>

<file path=ppt/slides/_rels/slide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1.png"/><Relationship Id="rId3" Type="http://schemas.openxmlformats.org/officeDocument/2006/relationships/image" Target="../media/image39.png"/><Relationship Id="rId4" Type="http://schemas.openxmlformats.org/officeDocument/2006/relationships/image" Target="../media/image29.png"/><Relationship Id="rId5" Type="http://schemas.openxmlformats.org/officeDocument/2006/relationships/notesSlide" Target="../notesSlides/notesSlide8.xml"/></Relationships>
</file>

<file path=ppt/slides/_rels/slide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2.png"/><Relationship Id="rId3" Type="http://schemas.openxmlformats.org/officeDocument/2006/relationships/image" Target="../media/image39.png"/><Relationship Id="rId4" Type="http://schemas.openxmlformats.org/officeDocument/2006/relationships/image" Target="../media/image29.png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qr_cod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91856" y="402336"/>
            <a:ext cx="3749039" cy="3749039"/>
          </a:xfrm>
          <a:prstGeom prst="rect">
            <a:avLst/>
          </a:prstGeom>
        </p:spPr>
      </p:pic>
      <p:pic>
        <p:nvPicPr>
          <p:cNvPr id="3" name="Picture 2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" y="0"/>
            <a:ext cx="7808975" cy="526694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NOTA PARA EL MAESTRO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" y="365760"/>
            <a:ext cx="7808975" cy="52669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rPr>
                <a:solidFill>
                  <a:srgbClr val="0070C0"/>
                </a:solidFill>
              </a:rPr>
              <a:t>•   ¡Este es TU plan de clase! Siéntete libre de eliminar, cambiar o agregar diapositivas.
</a:t>
            </a:r>
            <a:r>
              <a:t>•   El propósito de estas diapositivas es maximizar el lenguaje académico verbal y escrito de los estudiantes. Dependiendo de la duración u otro contenido de su clase, es posible que algunas de las diapositivas no se ajusten al contenido o al momento de la clase. Cada conversación estructurada debe tomar de 3 a 5 minutos, con la opción de extender la conversación según las respuestas de los estudiantes.
</a:t>
            </a:r>
            <a:r>
              <a:rPr>
                <a:solidFill>
                  <a:srgbClr val="0070C0"/>
                </a:solidFill>
              </a:rPr>
              <a:t>•   Se recomienda mostrar algunos objetivos (como en la Diapositiva 5) y que los estudiantes interactúen con estos objetivos de alguna manera (como en la Diapositiva 6).
</a:t>
            </a:r>
            <a:r>
              <a:t>•   Para personalizar cada conversación estructurada, mueva los corchetes al ícono correspondiente.
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882127" y="4306824"/>
            <a:ext cx="3858768" cy="3657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Explicación de cómo usar estas diapositivas.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" y="5632704"/>
            <a:ext cx="12188952" cy="83210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600" i="1"/>
            </a:pPr>
            <a:r>
              <a:t>Aviso: Como titular de la licencia de este producto, usted acepta que (1) puede usar este producto digital para su propio uso como educador con sus estudiantes y (2) no puede republicar, reproducir, duplicar, copiar, vender, mostrar o distribuir a amigos, colegas o cualquier otro tercero. Cualquier uso no autorizado de los materiales constituirá una infracción de nuestros derechos.</a:t>
            </a:r>
          </a:p>
        </p:txBody>
      </p:sp>
      <p:pic>
        <p:nvPicPr>
          <p:cNvPr id="8" name="Picture 7" descr="se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576304" y="6547104"/>
            <a:ext cx="565265" cy="310896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DF0E7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5e016i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pic>
        <p:nvPicPr>
          <p:cNvPr id="4" name="Picture 3" descr="noun-thumbs-up-2169240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5" name="Picture 4" descr="noun-stand-up-4058566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6" name="Picture 5" descr="noun-raise-hand-1471169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7" name="Picture 6" descr="noun-think-1730977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8" name="Picture 7" descr="partners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9" name="Picture 8" descr="group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10" name="Picture 9" descr="white-shoe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11" name="Picture 10" descr="black-shoe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2" name="Picture 11" descr="noun-tshirt-4464232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3" name="Picture 12" descr="noun-tshirt-139533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4" name="Picture 13" descr="noun-door-995125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5" name="Picture 14" descr="noun-windows-1127615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16" name="Picture 15" descr="noun-wheel-of-fortune-1454005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17" name="Picture 16" descr="group_standup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18" name="Picture 17" descr="noun-write-1439720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4" name="Connector 23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5" name="Picture 24" descr="bracket1_orange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832104" y="4069080"/>
            <a:ext cx="466344" cy="365760"/>
          </a:xfrm>
          <a:prstGeom prst="rect">
            <a:avLst/>
          </a:prstGeom>
        </p:spPr>
      </p:pic>
      <p:pic>
        <p:nvPicPr>
          <p:cNvPr id="26" name="Picture 25" descr="bracket2_oran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2148840" y="4672584"/>
            <a:ext cx="795528" cy="502920"/>
          </a:xfrm>
          <a:prstGeom prst="rect">
            <a:avLst/>
          </a:prstGeom>
        </p:spPr>
      </p:pic>
      <p:pic>
        <p:nvPicPr>
          <p:cNvPr id="27" name="Picture 26" descr="bracket3_orang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914400" y="5413248"/>
            <a:ext cx="274320" cy="274320"/>
          </a:xfrm>
          <a:prstGeom prst="rect">
            <a:avLst/>
          </a:prstGeom>
        </p:spPr>
      </p:pic>
      <p:pic>
        <p:nvPicPr>
          <p:cNvPr id="28" name="Picture 27" descr="bracket4_orang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1463040" y="5943600"/>
            <a:ext cx="786384" cy="548640"/>
          </a:xfrm>
          <a:prstGeom prst="rect">
            <a:avLst/>
          </a:prstGeom>
        </p:spPr>
      </p:pic>
      <p:sp>
        <p:nvSpPr>
          <p:cNvPr id="29" name="TextBox 28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 u="sng"/>
            </a:pPr>
            <a:r>
              <a:t>Pregunta de Observación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¿Cómo se sabe cuándo un </a:t>
            </a:r>
            <a:r>
              <a:rPr b="1">
                <a:solidFill>
                  <a:srgbClr val="7030A0"/>
                </a:solidFill>
              </a:rPr>
              <a:t>circuito completo</a:t>
            </a:r>
            <a:r>
              <a:t> es “cerrado”?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" y="2130552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 i="1"/>
            </a:pPr>
            <a:r>
              <a:t>Se sabe que un </a:t>
            </a:r>
            <a:r>
              <a:rPr b="1">
                <a:solidFill>
                  <a:srgbClr val="7030A0"/>
                </a:solidFill>
              </a:rPr>
              <a:t>circuito completo</a:t>
            </a:r>
            <a:r>
              <a:t> es “cerrado” porque…</a:t>
            </a:r>
          </a:p>
        </p:txBody>
      </p:sp>
      <p:pic>
        <p:nvPicPr>
          <p:cNvPr id="32" name="Picture 31" descr="se.png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DF0E7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59736" y="6547104"/>
            <a:ext cx="571500" cy="314325"/>
          </a:xfrm>
          <a:prstGeom prst="rect">
            <a:avLst/>
          </a:prstGeom>
        </p:spPr>
      </p:pic>
      <p:pic>
        <p:nvPicPr>
          <p:cNvPr id="4" name="Picture 3" descr="S5e033i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pic>
        <p:nvPicPr>
          <p:cNvPr id="5" name="Picture 4" descr="noun-thumbs-up-216924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6" name="Picture 5" descr="noun-stand-up-4058566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7" name="Picture 6" descr="noun-raise-hand-1471169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8" name="Picture 7" descr="noun-think-1730977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9" name="Picture 8" descr="partners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10" name="Picture 9" descr="group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11" name="Picture 10" descr="white-shoe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12" name="Picture 11" descr="black-shoe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3" name="Picture 12" descr="noun-tshirt-4464232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4" name="Picture 13" descr="noun-tshirt-139533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5" name="Picture 14" descr="noun-door-995125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6" name="Picture 15" descr="noun-windows-1127615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17" name="Picture 16" descr="noun-wheel-of-fortune-1454005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18" name="Picture 17" descr="group_standup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19" name="Picture 18" descr="noun-write-1439720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5" name="Connector 24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6" name="Picture 25" descr="bracket1_oran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832104" y="4069080"/>
            <a:ext cx="466344" cy="365760"/>
          </a:xfrm>
          <a:prstGeom prst="rect">
            <a:avLst/>
          </a:prstGeom>
        </p:spPr>
      </p:pic>
      <p:pic>
        <p:nvPicPr>
          <p:cNvPr id="27" name="Picture 26" descr="bracket2_orang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2148840" y="4672584"/>
            <a:ext cx="795528" cy="502920"/>
          </a:xfrm>
          <a:prstGeom prst="rect">
            <a:avLst/>
          </a:prstGeom>
        </p:spPr>
      </p:pic>
      <p:pic>
        <p:nvPicPr>
          <p:cNvPr id="28" name="Picture 27" descr="bracket3_orang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914400" y="5413248"/>
            <a:ext cx="274320" cy="274320"/>
          </a:xfrm>
          <a:prstGeom prst="rect">
            <a:avLst/>
          </a:prstGeom>
        </p:spPr>
      </p:pic>
      <p:pic>
        <p:nvPicPr>
          <p:cNvPr id="29" name="Picture 28" descr="bracket4_orange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1463040" y="5943600"/>
            <a:ext cx="786384" cy="548640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 u="sng"/>
            </a:pPr>
            <a:r>
              <a:t>Pregunta de Observación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¿Qué hace que una </a:t>
            </a:r>
            <a:r>
              <a:rPr b="1">
                <a:solidFill>
                  <a:srgbClr val="7030A0"/>
                </a:solidFill>
              </a:rPr>
              <a:t>corriente eléctrica</a:t>
            </a:r>
            <a:r>
              <a:t> sea más débil o más fuerte?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" y="2130552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 i="1"/>
            </a:pPr>
            <a:r>
              <a:t>Una </a:t>
            </a:r>
            <a:r>
              <a:rPr b="1">
                <a:solidFill>
                  <a:srgbClr val="7030A0"/>
                </a:solidFill>
              </a:rPr>
              <a:t>corriente eléctrica</a:t>
            </a:r>
            <a:r>
              <a:t> débil es diferente de una fuerte porque…?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4ECF9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95560" y="0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76304" y="274320"/>
            <a:ext cx="571500" cy="31432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0" y="18196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8202168" y="1819656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090672" y="18196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071616" y="1837943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9235440" y="18196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9" name="Connector 8"/>
          <p:cNvCxnSpPr/>
          <p:nvPr/>
        </p:nvCxnSpPr>
        <p:spPr>
          <a:xfrm flipH="1">
            <a:off x="-4572" y="1664208"/>
            <a:ext cx="12196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0" name="Picture 9" descr="bracket1_purpl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1248" y="1828800"/>
            <a:ext cx="466344" cy="365760"/>
          </a:xfrm>
          <a:prstGeom prst="rect">
            <a:avLst/>
          </a:prstGeom>
        </p:spPr>
      </p:pic>
      <p:pic>
        <p:nvPicPr>
          <p:cNvPr id="11" name="Picture 10" descr="bracket2_purple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02936" y="1755648"/>
            <a:ext cx="795528" cy="502920"/>
          </a:xfrm>
          <a:prstGeom prst="rect">
            <a:avLst/>
          </a:prstGeom>
        </p:spPr>
      </p:pic>
      <p:pic>
        <p:nvPicPr>
          <p:cNvPr id="12" name="Picture 11" descr="bracket3_purple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004304" y="1865376"/>
            <a:ext cx="274320" cy="274320"/>
          </a:xfrm>
          <a:prstGeom prst="rect">
            <a:avLst/>
          </a:prstGeom>
        </p:spPr>
      </p:pic>
      <p:pic>
        <p:nvPicPr>
          <p:cNvPr id="13" name="Picture 12" descr="bracket4_purple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689336" y="1728216"/>
            <a:ext cx="786384" cy="548640"/>
          </a:xfrm>
          <a:prstGeom prst="rect">
            <a:avLst/>
          </a:prstGeom>
        </p:spPr>
      </p:pic>
      <p:pic>
        <p:nvPicPr>
          <p:cNvPr id="14" name="Picture 13" descr="noun-thumbs-up-2169240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86968" y="1819656"/>
            <a:ext cx="365760" cy="365760"/>
          </a:xfrm>
          <a:prstGeom prst="rect">
            <a:avLst/>
          </a:prstGeom>
        </p:spPr>
      </p:pic>
      <p:pic>
        <p:nvPicPr>
          <p:cNvPr id="15" name="Picture 14" descr="noun-stand-up-4058566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463040" y="1819656"/>
            <a:ext cx="365760" cy="365760"/>
          </a:xfrm>
          <a:prstGeom prst="rect">
            <a:avLst/>
          </a:prstGeom>
        </p:spPr>
      </p:pic>
      <p:pic>
        <p:nvPicPr>
          <p:cNvPr id="16" name="Picture 15" descr="noun-raise-hand-1471169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039112" y="1819656"/>
            <a:ext cx="365760" cy="365760"/>
          </a:xfrm>
          <a:prstGeom prst="rect">
            <a:avLst/>
          </a:prstGeom>
        </p:spPr>
      </p:pic>
      <p:pic>
        <p:nvPicPr>
          <p:cNvPr id="17" name="Picture 16" descr="noun-think-1730977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615184" y="1819656"/>
            <a:ext cx="365760" cy="365760"/>
          </a:xfrm>
          <a:prstGeom prst="rect">
            <a:avLst/>
          </a:prstGeom>
        </p:spPr>
      </p:pic>
      <p:pic>
        <p:nvPicPr>
          <p:cNvPr id="18" name="Picture 17" descr="partners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242816" y="1865376"/>
            <a:ext cx="676656" cy="274320"/>
          </a:xfrm>
          <a:prstGeom prst="rect">
            <a:avLst/>
          </a:prstGeom>
        </p:spPr>
      </p:pic>
      <p:pic>
        <p:nvPicPr>
          <p:cNvPr id="19" name="Picture 18" descr="group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5303520" y="1755648"/>
            <a:ext cx="594360" cy="493776"/>
          </a:xfrm>
          <a:prstGeom prst="rect">
            <a:avLst/>
          </a:prstGeom>
        </p:spPr>
      </p:pic>
      <p:pic>
        <p:nvPicPr>
          <p:cNvPr id="20" name="Picture 19" descr="white-shoe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7004304" y="1865376"/>
            <a:ext cx="274320" cy="274320"/>
          </a:xfrm>
          <a:prstGeom prst="rect">
            <a:avLst/>
          </a:prstGeom>
        </p:spPr>
      </p:pic>
      <p:pic>
        <p:nvPicPr>
          <p:cNvPr id="21" name="Picture 20" descr="black-shoe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7333488" y="1892807"/>
            <a:ext cx="228600" cy="228600"/>
          </a:xfrm>
          <a:prstGeom prst="rect">
            <a:avLst/>
          </a:prstGeom>
        </p:spPr>
      </p:pic>
      <p:pic>
        <p:nvPicPr>
          <p:cNvPr id="22" name="Picture 21" descr="noun-tshirt-4464232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7635240" y="1865376"/>
            <a:ext cx="274320" cy="274320"/>
          </a:xfrm>
          <a:prstGeom prst="rect">
            <a:avLst/>
          </a:prstGeom>
        </p:spPr>
      </p:pic>
      <p:pic>
        <p:nvPicPr>
          <p:cNvPr id="23" name="Picture 22" descr="noun-tshirt-139533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7955279" y="1865376"/>
            <a:ext cx="274320" cy="274320"/>
          </a:xfrm>
          <a:prstGeom prst="rect">
            <a:avLst/>
          </a:prstGeom>
        </p:spPr>
      </p:pic>
      <p:pic>
        <p:nvPicPr>
          <p:cNvPr id="24" name="Picture 23" descr="noun-door-995125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8513064" y="1865376"/>
            <a:ext cx="274320" cy="274320"/>
          </a:xfrm>
          <a:prstGeom prst="rect">
            <a:avLst/>
          </a:prstGeom>
        </p:spPr>
      </p:pic>
      <p:pic>
        <p:nvPicPr>
          <p:cNvPr id="25" name="Picture 24" descr="noun-windows-1127615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8796528" y="1865376"/>
            <a:ext cx="274320" cy="274320"/>
          </a:xfrm>
          <a:prstGeom prst="rect">
            <a:avLst/>
          </a:prstGeom>
        </p:spPr>
      </p:pic>
      <p:pic>
        <p:nvPicPr>
          <p:cNvPr id="26" name="Picture 25" descr="noun-wheel-of-fortune-1454005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0104120" y="1773936"/>
            <a:ext cx="457200" cy="457200"/>
          </a:xfrm>
          <a:prstGeom prst="rect">
            <a:avLst/>
          </a:prstGeom>
        </p:spPr>
      </p:pic>
      <p:pic>
        <p:nvPicPr>
          <p:cNvPr id="27" name="Picture 26" descr="group_standup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10698480" y="1746504"/>
            <a:ext cx="713232" cy="512064"/>
          </a:xfrm>
          <a:prstGeom prst="rect">
            <a:avLst/>
          </a:prstGeom>
        </p:spPr>
      </p:pic>
      <p:pic>
        <p:nvPicPr>
          <p:cNvPr id="28" name="Picture 27" descr="noun-write-1439720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11631168" y="1773936"/>
            <a:ext cx="457200" cy="457200"/>
          </a:xfrm>
          <a:prstGeom prst="rect">
            <a:avLst/>
          </a:prstGeom>
        </p:spPr>
      </p:pic>
      <p:pic>
        <p:nvPicPr>
          <p:cNvPr id="29" name="Picture 28" descr="S5e033i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6095984" y="2276856"/>
            <a:ext cx="6099048" cy="4572000"/>
          </a:xfrm>
          <a:prstGeom prst="rect">
            <a:avLst/>
          </a:prstGeom>
        </p:spPr>
      </p:pic>
      <p:pic>
        <p:nvPicPr>
          <p:cNvPr id="30" name="Picture 29" descr="S5e016i.png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0" y="2276856"/>
            <a:ext cx="6099048" cy="4572000"/>
          </a:xfrm>
          <a:prstGeom prst="rect">
            <a:avLst/>
          </a:prstGeom>
        </p:spPr>
      </p:pic>
      <p:sp>
        <p:nvSpPr>
          <p:cNvPr id="31" name="TextBox 30"/>
          <p:cNvSpPr txBox="1"/>
          <p:nvPr/>
        </p:nvSpPr>
        <p:spPr>
          <a:xfrm>
            <a:off x="1" y="0"/>
            <a:ext cx="1218895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 u="sng"/>
            </a:pPr>
            <a:r>
              <a:t>Pregunta de Relación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" y="365760"/>
            <a:ext cx="12188952" cy="3657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¿Cómo está relacionado un </a:t>
            </a:r>
            <a:r>
              <a:rPr b="1">
                <a:solidFill>
                  <a:srgbClr val="7030A0"/>
                </a:solidFill>
              </a:rPr>
              <a:t>circuito cerrado</a:t>
            </a:r>
            <a:r>
              <a:t> a la </a:t>
            </a:r>
            <a:r>
              <a:rPr b="1">
                <a:solidFill>
                  <a:srgbClr val="7030A0"/>
                </a:solidFill>
              </a:rPr>
              <a:t>corriente eléctrica</a:t>
            </a:r>
            <a:r>
              <a:t>?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1" y="1005840"/>
            <a:ext cx="12188952" cy="3657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 i="1"/>
            </a:pPr>
            <a:r>
              <a:t>Un </a:t>
            </a:r>
            <a:r>
              <a:rPr b="1">
                <a:solidFill>
                  <a:srgbClr val="7030A0"/>
                </a:solidFill>
              </a:rPr>
              <a:t>circuito cerrado</a:t>
            </a:r>
            <a:r>
              <a:t> se relaciona a la </a:t>
            </a:r>
            <a:r>
              <a:rPr b="1">
                <a:solidFill>
                  <a:srgbClr val="7030A0"/>
                </a:solidFill>
              </a:rPr>
              <a:t>corriente eléctrica</a:t>
            </a:r>
            <a:r>
              <a:t> porque…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 show="0">
  <p:cSld>
    <p:bg>
      <p:bgPr>
        <a:solidFill>
          <a:srgbClr val="F4ECF9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59736" y="6547104"/>
            <a:ext cx="571500" cy="314325"/>
          </a:xfrm>
          <a:prstGeom prst="rect">
            <a:avLst/>
          </a:prstGeom>
        </p:spPr>
      </p:pic>
      <p:pic>
        <p:nvPicPr>
          <p:cNvPr id="4" name="Picture 3" descr="S5e016i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pic>
        <p:nvPicPr>
          <p:cNvPr id="5" name="Picture 4" descr="noun-thumbs-up-2169240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6" name="Picture 5" descr="noun-stand-up-4058566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7" name="Picture 6" descr="noun-raise-hand-1471169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8" name="Picture 7" descr="noun-think-1730977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9" name="Picture 8" descr="partners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10" name="Picture 9" descr="group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11" name="Picture 10" descr="white-shoe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12" name="Picture 11" descr="black-shoe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3" name="Picture 12" descr="noun-tshirt-4464232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4" name="Picture 13" descr="noun-tshirt-139533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5" name="Picture 14" descr="noun-door-995125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6" name="Picture 15" descr="noun-windows-1127615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17" name="Picture 16" descr="noun-wheel-of-fortune-1454005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18" name="Picture 17" descr="group_standup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19" name="Picture 18" descr="noun-write-1439720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5" name="Connector 24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6" name="Picture 25" descr="bracket1_purpl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832104" y="4069080"/>
            <a:ext cx="466344" cy="365760"/>
          </a:xfrm>
          <a:prstGeom prst="rect">
            <a:avLst/>
          </a:prstGeom>
        </p:spPr>
      </p:pic>
      <p:pic>
        <p:nvPicPr>
          <p:cNvPr id="27" name="Picture 26" descr="bracket2_purpl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2148840" y="4672584"/>
            <a:ext cx="795528" cy="502920"/>
          </a:xfrm>
          <a:prstGeom prst="rect">
            <a:avLst/>
          </a:prstGeom>
        </p:spPr>
      </p:pic>
      <p:pic>
        <p:nvPicPr>
          <p:cNvPr id="28" name="Picture 27" descr="bracket3_purple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914400" y="5413248"/>
            <a:ext cx="274320" cy="274320"/>
          </a:xfrm>
          <a:prstGeom prst="rect">
            <a:avLst/>
          </a:prstGeom>
        </p:spPr>
      </p:pic>
      <p:pic>
        <p:nvPicPr>
          <p:cNvPr id="29" name="Picture 28" descr="bracket4_purple.png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1463040" y="5943600"/>
            <a:ext cx="786384" cy="548640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 u="sng"/>
            </a:pPr>
            <a:r>
              <a:t>Pregunta de Relación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¿Cómo está relacionado un </a:t>
            </a:r>
            <a:r>
              <a:rPr b="1">
                <a:solidFill>
                  <a:srgbClr val="7030A0"/>
                </a:solidFill>
              </a:rPr>
              <a:t>circuito cerrado</a:t>
            </a:r>
            <a:r>
              <a:t> a la </a:t>
            </a:r>
            <a:r>
              <a:rPr b="1">
                <a:solidFill>
                  <a:srgbClr val="7030A0"/>
                </a:solidFill>
              </a:rPr>
              <a:t>corriente eléctrica</a:t>
            </a:r>
            <a:r>
              <a:t>?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" y="2130552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 i="1"/>
            </a:pPr>
            <a:r>
              <a:t>Un </a:t>
            </a:r>
            <a:r>
              <a:rPr b="1">
                <a:solidFill>
                  <a:srgbClr val="7030A0"/>
                </a:solidFill>
              </a:rPr>
              <a:t>circuito cerrado</a:t>
            </a:r>
            <a:r>
              <a:t> se relaciona a la </a:t>
            </a:r>
            <a:r>
              <a:rPr b="1">
                <a:solidFill>
                  <a:srgbClr val="7030A0"/>
                </a:solidFill>
              </a:rPr>
              <a:t>corriente eléctrica</a:t>
            </a:r>
            <a:r>
              <a:t> porque…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DF0E7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59736" y="6547104"/>
            <a:ext cx="571500" cy="314325"/>
          </a:xfrm>
          <a:prstGeom prst="rect">
            <a:avLst/>
          </a:prstGeom>
        </p:spPr>
      </p:pic>
      <p:pic>
        <p:nvPicPr>
          <p:cNvPr id="4" name="Picture 3" descr="S5e086i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pic>
        <p:nvPicPr>
          <p:cNvPr id="5" name="Picture 4" descr="noun-thumbs-up-216924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6" name="Picture 5" descr="noun-stand-up-4058566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7" name="Picture 6" descr="noun-raise-hand-1471169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8" name="Picture 7" descr="noun-think-1730977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9" name="Picture 8" descr="partners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10" name="Picture 9" descr="group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11" name="Picture 10" descr="white-shoe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12" name="Picture 11" descr="black-shoe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3" name="Picture 12" descr="noun-tshirt-4464232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4" name="Picture 13" descr="noun-tshirt-139533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5" name="Picture 14" descr="noun-door-995125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6" name="Picture 15" descr="noun-windows-1127615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17" name="Picture 16" descr="noun-wheel-of-fortune-1454005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18" name="Picture 17" descr="group_standup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19" name="Picture 18" descr="noun-write-1439720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5" name="Connector 24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6" name="Picture 25" descr="bracket1_oran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832104" y="4069080"/>
            <a:ext cx="466344" cy="365760"/>
          </a:xfrm>
          <a:prstGeom prst="rect">
            <a:avLst/>
          </a:prstGeom>
        </p:spPr>
      </p:pic>
      <p:pic>
        <p:nvPicPr>
          <p:cNvPr id="27" name="Picture 26" descr="bracket2_orang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2148840" y="4672584"/>
            <a:ext cx="795528" cy="502920"/>
          </a:xfrm>
          <a:prstGeom prst="rect">
            <a:avLst/>
          </a:prstGeom>
        </p:spPr>
      </p:pic>
      <p:pic>
        <p:nvPicPr>
          <p:cNvPr id="28" name="Picture 27" descr="bracket3_orang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914400" y="5413248"/>
            <a:ext cx="274320" cy="274320"/>
          </a:xfrm>
          <a:prstGeom prst="rect">
            <a:avLst/>
          </a:prstGeom>
        </p:spPr>
      </p:pic>
      <p:pic>
        <p:nvPicPr>
          <p:cNvPr id="29" name="Picture 28" descr="bracket4_orange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1463040" y="5943600"/>
            <a:ext cx="786384" cy="548640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 u="sng"/>
            </a:pPr>
            <a:r>
              <a:t>Pregunta de Observación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¿Qué hace que un </a:t>
            </a:r>
            <a:r>
              <a:rPr b="1">
                <a:solidFill>
                  <a:srgbClr val="7030A0"/>
                </a:solidFill>
              </a:rPr>
              <a:t>circuito abierto</a:t>
            </a:r>
            <a:r>
              <a:t> sea “abierto”?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" y="2130552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 i="1"/>
            </a:pPr>
            <a:r>
              <a:t>Un  </a:t>
            </a:r>
            <a:r>
              <a:rPr b="1">
                <a:solidFill>
                  <a:srgbClr val="7030A0"/>
                </a:solidFill>
              </a:rPr>
              <a:t>circuito abierto</a:t>
            </a:r>
            <a:r>
              <a:t> es “abierto” porque…?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CF3FB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59736" y="6547104"/>
            <a:ext cx="571500" cy="314325"/>
          </a:xfrm>
          <a:prstGeom prst="rect">
            <a:avLst/>
          </a:prstGeom>
        </p:spPr>
      </p:pic>
      <p:pic>
        <p:nvPicPr>
          <p:cNvPr id="4" name="Picture 3" descr="S5e016i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pic>
        <p:nvPicPr>
          <p:cNvPr id="5" name="Picture 4" descr="noun-thumbs-up-2169240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6" name="Picture 5" descr="noun-stand-up-4058566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7" name="Picture 6" descr="noun-raise-hand-1471169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8" name="Picture 7" descr="noun-think-1730977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9" name="Picture 8" descr="partners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10" name="Picture 9" descr="group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11" name="Picture 10" descr="white-shoe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12" name="Picture 11" descr="black-shoe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3" name="Picture 12" descr="noun-tshirt-4464232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4" name="Picture 13" descr="noun-tshirt-139533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5" name="Picture 14" descr="noun-door-995125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6" name="Picture 15" descr="noun-windows-1127615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17" name="Picture 16" descr="noun-wheel-of-fortune-1454005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18" name="Picture 17" descr="group_standup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19" name="Picture 18" descr="noun-write-1439720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5" name="Connector 24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6" name="Picture 25" descr="bracket1_blu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832104" y="4069080"/>
            <a:ext cx="466344" cy="365760"/>
          </a:xfrm>
          <a:prstGeom prst="rect">
            <a:avLst/>
          </a:prstGeom>
        </p:spPr>
      </p:pic>
      <p:pic>
        <p:nvPicPr>
          <p:cNvPr id="27" name="Picture 26" descr="bracket2_blu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2148840" y="4672584"/>
            <a:ext cx="795528" cy="502920"/>
          </a:xfrm>
          <a:prstGeom prst="rect">
            <a:avLst/>
          </a:prstGeom>
        </p:spPr>
      </p:pic>
      <p:pic>
        <p:nvPicPr>
          <p:cNvPr id="28" name="Picture 27" descr="bracket3_blue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914400" y="5413248"/>
            <a:ext cx="274320" cy="274320"/>
          </a:xfrm>
          <a:prstGeom prst="rect">
            <a:avLst/>
          </a:prstGeom>
        </p:spPr>
      </p:pic>
      <p:pic>
        <p:nvPicPr>
          <p:cNvPr id="29" name="Picture 28" descr="bracket4_blue.png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1463040" y="5943600"/>
            <a:ext cx="786384" cy="548640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 u="sng"/>
            </a:pPr>
            <a:r>
              <a:t>Pregunta Inferencial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¿Cómo podrías hacer que este </a:t>
            </a:r>
            <a:r>
              <a:rPr b="1">
                <a:solidFill>
                  <a:srgbClr val="7030A0"/>
                </a:solidFill>
              </a:rPr>
              <a:t>circuito fuera incompleto</a:t>
            </a:r>
            <a:r>
              <a:t>?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" y="2130552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 i="1"/>
            </a:pPr>
            <a:r>
              <a:t>Yo podría hacer que este </a:t>
            </a:r>
            <a:r>
              <a:rPr b="1">
                <a:solidFill>
                  <a:srgbClr val="7030A0"/>
                </a:solidFill>
              </a:rPr>
              <a:t>circuito fuera incompleto</a:t>
            </a:r>
            <a:r>
              <a:t> …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76304" y="6547104"/>
            <a:ext cx="565265" cy="31089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0" y="0"/>
            <a:ext cx="12188952" cy="7040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4000" b="1" u="sng"/>
            </a:pPr>
            <a:r>
              <a:t>Extensión de actividades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20624" y="704088"/>
            <a:ext cx="11356848" cy="83210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sz="2400"/>
              <a:t>Utilice cualquiera o todas las actividades en las siguientes diapositivas, ya sea entre conversaciones estructuradas o después de que los estudiantes hayan completado todas las conversaciones estructuradas.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20624" y="1536192"/>
            <a:ext cx="5678424" cy="480060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sz="2000"/>
              <a:t/>
            </a:r>
            <a:r>
              <a:rPr b="1" sz="2000"/>
              <a:t>•   Completa la imagen</a:t>
            </a:r>
            <a:r>
              <a:rPr sz="2000"/>
              <a:t> 
Haz esto antes de mostrar la imagen completa para una actividad de predicción, o después de mostrar la imagen para un ejercicio de recordación.
</a:t>
            </a:r>
            <a:r>
              <a:rPr b="1" sz="2000"/>
              <a:t>•   Rellénalo</a:t>
            </a:r>
            <a:r>
              <a:rPr sz="2000"/>
              <a:t>
Al igual que “Completa la imagen”, esta actividad también es excelente como vista previa o revisión.
</a:t>
            </a:r>
            <a:r>
              <a:rPr b="1" sz="2000"/>
              <a:t>•   Conversación de preguntas</a:t>
            </a:r>
            <a:r>
              <a:rPr sz="2000"/>
              <a:t>
Fomente el diálogo abierto sobre la imagen con preguntas y predicciones.
</a:t>
            </a:r>
            <a:r>
              <a:rPr b="1" sz="2000"/>
              <a:t>•   Mapa de palabras</a:t>
            </a:r>
            <a:r>
              <a:rPr sz="2000"/>
              <a:t>
Haz que los estudiantes hagan conexiones con otras palabras en esta unidad, o con otras palabras en unidades anteriores. Excelente como revisión de la unidad!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099048" y="1737360"/>
            <a:ext cx="5678424" cy="347472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sz="2000"/>
              <a:t/>
            </a:r>
            <a:r>
              <a:rPr b="1" sz="2000"/>
              <a:t>•   Párrafo ambulante</a:t>
            </a:r>
            <a:r>
              <a:rPr sz="2000"/>
              <a:t> 
¡Haz que los estudiantes se muevan y escriban! Se puede hacer en cualquier momento de la lección, pero es una excelente revisión al final de la lección.
</a:t>
            </a:r>
            <a:r>
              <a:rPr b="1" sz="2000"/>
              <a:t>•   Escritura</a:t>
            </a:r>
            <a:r>
              <a:rPr sz="2000"/>
              <a:t>
Esto es muy recomendable después de que se completen las conversaciones estructuradas, como un cierre/boleta de salida de la lección. Haz que los estudiantes escriban todo lo que han aprendido sobre la palabra de vocabulario, estructurado con las frases iniciales de sus conversaciones estructuradas y el vocabulario clave.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5e016i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Completa la imagen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Dibuja cómo crees que el resto de la imagen se ve para el término </a:t>
            </a:r>
            <a:r>
              <a:rPr b="1">
                <a:solidFill>
                  <a:srgbClr val="7030A0"/>
                </a:solidFill>
              </a:rPr>
              <a:t>circuito cerrado/completo.</a:t>
            </a:r>
            <a:r>
              <a:t/>
            </a:r>
          </a:p>
        </p:txBody>
      </p:sp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6" name="Picture 5" descr="s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7" name="Picture 6" descr="noun-write-143972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8328" y="3922776"/>
            <a:ext cx="2368296" cy="2368296"/>
          </a:xfrm>
          <a:prstGeom prst="rect">
            <a:avLst/>
          </a:prstGeom>
        </p:spPr>
      </p:pic>
      <p:pic>
        <p:nvPicPr>
          <p:cNvPr id="8" name="Picture 7" descr="gray_box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616952" y="0"/>
            <a:ext cx="4585854" cy="6871854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5e016n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Rellénalo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Rellena las cajas grises en esta visual lo mejor que puedas.
Trabaja con un compañero o comparte tu visual completada con un compañero cuando termines.</a:t>
            </a:r>
          </a:p>
        </p:txBody>
      </p:sp>
      <p:pic>
        <p:nvPicPr>
          <p:cNvPr id="5" name="Picture 4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6" name="Picture 5" descr="noun-write-1439720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7744" y="5614416"/>
            <a:ext cx="832104" cy="832104"/>
          </a:xfrm>
          <a:prstGeom prst="rect">
            <a:avLst/>
          </a:prstGeom>
        </p:spPr>
      </p:pic>
      <p:pic>
        <p:nvPicPr>
          <p:cNvPr id="7" name="Picture 6" descr="partners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88720" y="5678424"/>
            <a:ext cx="1627632" cy="658368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noun-thumbs-up-2169240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3" name="Picture 2" descr="noun-stand-up-4058566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4" name="Picture 3" descr="noun-raise-hand-1471169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5" name="Picture 4" descr="noun-think-1730977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6" name="Picture 5" descr="partners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7" name="Picture 6" descr="group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8" name="Picture 7" descr="white-shoe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9" name="Picture 8" descr="black-shoe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0" name="Picture 9" descr="noun-tshirt-4464232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1" name="Picture 10" descr="noun-tshirt-139533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2" name="Picture 11" descr="noun-door-995125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3" name="Picture 12" descr="noun-windows-1127615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14" name="Picture 13" descr="noun-wheel-of-fortune-1454005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15" name="Picture 14" descr="group_standup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16" name="Picture 15" descr="noun-write-1439720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2" name="Connector 21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3" name="Picture 22" descr="S5e016i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0" y="822960"/>
            <a:ext cx="3044952" cy="46634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sz="2400"/>
              <a:t>Elija una pregunta: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0" y="0"/>
            <a:ext cx="304495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Conversación </a:t>
            </a:r>
            <a:br/>
            <a:r>
              <a:t>de preguntas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0" y="1289304"/>
            <a:ext cx="3044952" cy="1783080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/>
          <a:p/>
          <a:p>
            <a:pPr>
              <a:defRPr i="1" sz="1800"/>
            </a:pPr>
            <a:r>
              <a:t>•   Una cosa que no sé es…</a:t>
            </a:r>
            <a:br/>
          </a:p>
          <a:p>
            <a:pPr>
              <a:defRPr i="1" sz="1800"/>
            </a:pPr>
            <a:r>
              <a:t>•   Una cosa que me pregunto es…</a:t>
            </a:r>
            <a:br/>
          </a:p>
          <a:p>
            <a:pPr>
              <a:defRPr i="1" sz="1800"/>
            </a:pPr>
            <a:r>
              <a:t>•   No entendí cuando hablamos de ______, pero creo que…</a:t>
            </a:r>
          </a:p>
        </p:txBody>
      </p:sp>
      <p:pic>
        <p:nvPicPr>
          <p:cNvPr id="27" name="Picture 26" descr="se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28" name="Picture 27" descr="bracket1_orange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832104" y="4069080"/>
            <a:ext cx="466344" cy="365760"/>
          </a:xfrm>
          <a:prstGeom prst="rect">
            <a:avLst/>
          </a:prstGeom>
        </p:spPr>
      </p:pic>
      <p:pic>
        <p:nvPicPr>
          <p:cNvPr id="29" name="Picture 28" descr="bracket2_oran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2148840" y="4672584"/>
            <a:ext cx="795528" cy="502920"/>
          </a:xfrm>
          <a:prstGeom prst="rect">
            <a:avLst/>
          </a:prstGeom>
        </p:spPr>
      </p:pic>
      <p:pic>
        <p:nvPicPr>
          <p:cNvPr id="30" name="Picture 29" descr="bracket3_orang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914400" y="5413248"/>
            <a:ext cx="274320" cy="274320"/>
          </a:xfrm>
          <a:prstGeom prst="rect">
            <a:avLst/>
          </a:prstGeom>
        </p:spPr>
      </p:pic>
      <p:pic>
        <p:nvPicPr>
          <p:cNvPr id="31" name="Picture 30" descr="bracket4_orang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1463040" y="5943600"/>
            <a:ext cx="786384" cy="548640"/>
          </a:xfrm>
          <a:prstGeom prst="rect">
            <a:avLst/>
          </a:prstGeom>
        </p:spPr>
      </p:pic>
      <p:pic>
        <p:nvPicPr>
          <p:cNvPr id="32" name="Picture 31" descr="logo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76304" y="6547104"/>
            <a:ext cx="565265" cy="310896"/>
          </a:xfrm>
          <a:prstGeom prst="rect">
            <a:avLst/>
          </a:prstGeom>
        </p:spPr>
      </p:pic>
      <p:pic>
        <p:nvPicPr>
          <p:cNvPr id="4" name="Picture 3" descr="noun-thumbs-up-2169240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88136" y="1709928"/>
            <a:ext cx="786384" cy="786384"/>
          </a:xfrm>
          <a:prstGeom prst="rect">
            <a:avLst/>
          </a:prstGeom>
        </p:spPr>
      </p:pic>
      <p:pic>
        <p:nvPicPr>
          <p:cNvPr id="5" name="Picture 4" descr="noun-stand-up-4058566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13432" y="1709928"/>
            <a:ext cx="786384" cy="786384"/>
          </a:xfrm>
          <a:prstGeom prst="rect">
            <a:avLst/>
          </a:prstGeom>
        </p:spPr>
      </p:pic>
      <p:pic>
        <p:nvPicPr>
          <p:cNvPr id="6" name="Picture 5" descr="noun-raise-hand-1471169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538728" y="1709928"/>
            <a:ext cx="786384" cy="786384"/>
          </a:xfrm>
          <a:prstGeom prst="rect">
            <a:avLst/>
          </a:prstGeom>
        </p:spPr>
      </p:pic>
      <p:pic>
        <p:nvPicPr>
          <p:cNvPr id="7" name="Picture 6" descr="noun-think-1730977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764024" y="1709928"/>
            <a:ext cx="786384" cy="786384"/>
          </a:xfrm>
          <a:prstGeom prst="rect">
            <a:avLst/>
          </a:prstGeom>
        </p:spPr>
      </p:pic>
      <p:pic>
        <p:nvPicPr>
          <p:cNvPr id="8" name="Picture 7" descr="noun-wheel-of-fortune-1454005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373368" y="1764792"/>
            <a:ext cx="987552" cy="987552"/>
          </a:xfrm>
          <a:prstGeom prst="rect">
            <a:avLst/>
          </a:prstGeom>
        </p:spPr>
      </p:pic>
      <p:pic>
        <p:nvPicPr>
          <p:cNvPr id="9" name="Picture 8" descr="group_standup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708392" y="1709928"/>
            <a:ext cx="1462481" cy="1106424"/>
          </a:xfrm>
          <a:prstGeom prst="rect">
            <a:avLst/>
          </a:prstGeom>
        </p:spPr>
      </p:pic>
      <p:pic>
        <p:nvPicPr>
          <p:cNvPr id="10" name="Picture 9" descr="noun-write-1439720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811512" y="1764792"/>
            <a:ext cx="987552" cy="987552"/>
          </a:xfrm>
          <a:prstGeom prst="rect">
            <a:avLst/>
          </a:prstGeom>
        </p:spPr>
      </p:pic>
      <p:pic>
        <p:nvPicPr>
          <p:cNvPr id="11" name="Picture 10" descr="partners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841248" y="4562856"/>
            <a:ext cx="1473481" cy="594360"/>
          </a:xfrm>
          <a:prstGeom prst="rect">
            <a:avLst/>
          </a:prstGeom>
        </p:spPr>
      </p:pic>
      <p:pic>
        <p:nvPicPr>
          <p:cNvPr id="12" name="Picture 11" descr="group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3081528" y="4325112"/>
            <a:ext cx="1278532" cy="1060704"/>
          </a:xfrm>
          <a:prstGeom prst="rect">
            <a:avLst/>
          </a:prstGeom>
        </p:spPr>
      </p:pic>
      <p:pic>
        <p:nvPicPr>
          <p:cNvPr id="13" name="Picture 12" descr="white-shoe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5312664" y="4471416"/>
            <a:ext cx="602502" cy="594360"/>
          </a:xfrm>
          <a:prstGeom prst="rect">
            <a:avLst/>
          </a:prstGeom>
        </p:spPr>
      </p:pic>
      <p:pic>
        <p:nvPicPr>
          <p:cNvPr id="14" name="Picture 13" descr="black-shoe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6208776" y="4462272"/>
            <a:ext cx="493776" cy="493776"/>
          </a:xfrm>
          <a:prstGeom prst="rect">
            <a:avLst/>
          </a:prstGeom>
        </p:spPr>
      </p:pic>
      <p:pic>
        <p:nvPicPr>
          <p:cNvPr id="15" name="Picture 14" descr="noun-tshirt-4464232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7187184" y="4471416"/>
            <a:ext cx="594360" cy="594360"/>
          </a:xfrm>
          <a:prstGeom prst="rect">
            <a:avLst/>
          </a:prstGeom>
        </p:spPr>
      </p:pic>
      <p:pic>
        <p:nvPicPr>
          <p:cNvPr id="16" name="Picture 15" descr="noun-tshirt-139533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8046720" y="4471416"/>
            <a:ext cx="594360" cy="594360"/>
          </a:xfrm>
          <a:prstGeom prst="rect">
            <a:avLst/>
          </a:prstGeom>
        </p:spPr>
      </p:pic>
      <p:pic>
        <p:nvPicPr>
          <p:cNvPr id="17" name="Picture 16" descr="noun-door-995125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10003536" y="4471416"/>
            <a:ext cx="594360" cy="594360"/>
          </a:xfrm>
          <a:prstGeom prst="rect">
            <a:avLst/>
          </a:prstGeom>
        </p:spPr>
      </p:pic>
      <p:pic>
        <p:nvPicPr>
          <p:cNvPr id="18" name="Picture 17" descr="noun-windows-1127615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11036808" y="4462272"/>
            <a:ext cx="594360" cy="594360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9116568" y="4379976"/>
            <a:ext cx="704088" cy="38404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4000" b="1"/>
            </a:pPr>
            <a:r>
              <a:t>A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0" y="0"/>
            <a:ext cx="12188952" cy="7040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4000" b="1" u="sng"/>
            </a:pPr>
            <a:r>
              <a:t>Guía de iconos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667512" y="1133856"/>
            <a:ext cx="1353312" cy="52120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800" b="1"/>
            </a:pPr>
            <a:r>
              <a:t>Señal: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6364224" y="1133856"/>
            <a:ext cx="1755648" cy="52120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800" b="1"/>
            </a:pPr>
            <a:r>
              <a:t>Evaluar: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667512" y="3794760"/>
            <a:ext cx="1307592" cy="52120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800" b="1"/>
            </a:pPr>
            <a:r>
              <a:t>Compartir: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5038344" y="3794760"/>
            <a:ext cx="1545336" cy="46634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800" b="1" i="1"/>
            </a:pPr>
            <a:r>
              <a:t>Va 1.º: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32104" y="2560320"/>
            <a:ext cx="1161288" cy="740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levanta el pulgar, bájalo cuando estés listo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2066543" y="2560320"/>
            <a:ext cx="1078992" cy="740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levántate, siéntate cuando estés listo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3383280" y="2560320"/>
            <a:ext cx="1161288" cy="740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levanta la mano, bájala cuando estés listo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4562856" y="2560320"/>
            <a:ext cx="1161288" cy="740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mano en la cabeza, bájala cuando estés listo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6364224" y="2752344"/>
            <a:ext cx="978408" cy="3108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al azar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7790688" y="2752344"/>
            <a:ext cx="1481328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un estudiante de cada grupo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9464040" y="2752344"/>
            <a:ext cx="1481328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todos los estudiantes escriben la respuesta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795528" y="5138928"/>
            <a:ext cx="1536192" cy="95097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con el compañero más cercano o con el compañero más lejano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2971800" y="5449824"/>
            <a:ext cx="1444752" cy="3108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con el grupo de la mesa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5129784" y="5065776"/>
            <a:ext cx="914400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el zapato más claro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5980176" y="5065776"/>
            <a:ext cx="1014984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el zapato más oscuro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6967728" y="5065776"/>
            <a:ext cx="1143000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la camisa más clara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7872983" y="5065776"/>
            <a:ext cx="1014984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la camisa más oscura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8659368" y="5065776"/>
            <a:ext cx="1399032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Estudiante A (editable)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9811512" y="5065776"/>
            <a:ext cx="1152144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más cerca de la puerta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10844784" y="5065776"/>
            <a:ext cx="1124712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más cerca de la ventana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noun-thumbs-up-2169240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3" name="Picture 2" descr="noun-stand-up-4058566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4" name="Picture 3" descr="noun-raise-hand-1471169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5" name="Picture 4" descr="noun-think-1730977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6" name="Picture 5" descr="partners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7" name="Picture 6" descr="group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8" name="Picture 7" descr="white-shoe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9" name="Picture 8" descr="black-shoe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0" name="Picture 9" descr="noun-tshirt-4464232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1" name="Picture 10" descr="noun-tshirt-139533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2" name="Picture 11" descr="noun-door-995125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3" name="Picture 12" descr="noun-windows-1127615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14" name="Picture 13" descr="noun-wheel-of-fortune-1454005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15" name="Picture 14" descr="group_standup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16" name="Picture 15" descr="noun-write-1439720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2" name="Connector 21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3" name="Picture 22" descr="S5e016i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0" y="822960"/>
            <a:ext cx="3044952" cy="46634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sz="2400"/>
              <a:t>Elija una hipótesis: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0" y="0"/>
            <a:ext cx="304495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Conversación </a:t>
            </a:r>
            <a:br/>
            <a:r>
              <a:t>de preguntas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0" y="1289304"/>
            <a:ext cx="3044952" cy="1783080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/>
          <a:p/>
          <a:p>
            <a:pPr>
              <a:defRPr i="1" sz="1800"/>
            </a:pPr>
            <a:r>
              <a:t>•   Yo creo…</a:t>
            </a:r>
            <a:br/>
          </a:p>
          <a:p>
            <a:pPr>
              <a:defRPr i="1" sz="1800"/>
            </a:pPr>
            <a:r>
              <a:t>•   Basado en ______, yo creo…</a:t>
            </a:r>
            <a:br/>
          </a:p>
          <a:p>
            <a:pPr>
              <a:defRPr i="1" sz="1800"/>
            </a:pPr>
            <a:r>
              <a:t>•   ______ me hace pensar ______ porque…</a:t>
            </a:r>
          </a:p>
        </p:txBody>
      </p:sp>
      <p:pic>
        <p:nvPicPr>
          <p:cNvPr id="27" name="Picture 26" descr="se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28" name="Picture 27" descr="bracket1_orange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832104" y="4069080"/>
            <a:ext cx="466344" cy="365760"/>
          </a:xfrm>
          <a:prstGeom prst="rect">
            <a:avLst/>
          </a:prstGeom>
        </p:spPr>
      </p:pic>
      <p:pic>
        <p:nvPicPr>
          <p:cNvPr id="29" name="Picture 28" descr="bracket2_oran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2148840" y="4672584"/>
            <a:ext cx="795528" cy="502920"/>
          </a:xfrm>
          <a:prstGeom prst="rect">
            <a:avLst/>
          </a:prstGeom>
        </p:spPr>
      </p:pic>
      <p:pic>
        <p:nvPicPr>
          <p:cNvPr id="30" name="Picture 29" descr="bracket3_orang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914400" y="5413248"/>
            <a:ext cx="274320" cy="274320"/>
          </a:xfrm>
          <a:prstGeom prst="rect">
            <a:avLst/>
          </a:prstGeom>
        </p:spPr>
      </p:pic>
      <p:pic>
        <p:nvPicPr>
          <p:cNvPr id="31" name="Picture 30" descr="bracket4_orang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1463040" y="5943600"/>
            <a:ext cx="786384" cy="548640"/>
          </a:xfrm>
          <a:prstGeom prst="rect">
            <a:avLst/>
          </a:prstGeom>
        </p:spPr>
      </p:pic>
      <p:pic>
        <p:nvPicPr>
          <p:cNvPr id="32" name="Picture 31" descr="logo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5e016w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47104" y="2569464"/>
            <a:ext cx="2752344" cy="2066543"/>
          </a:xfrm>
          <a:prstGeom prst="rect">
            <a:avLst/>
          </a:prstGeom>
        </p:spPr>
      </p:pic>
      <p:pic>
        <p:nvPicPr>
          <p:cNvPr id="3" name="Picture 2" descr="partners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81328" y="5093208"/>
            <a:ext cx="2057400" cy="832104"/>
          </a:xfrm>
          <a:prstGeom prst="rect">
            <a:avLst/>
          </a:prstGeom>
        </p:spPr>
      </p:pic>
      <p:pic>
        <p:nvPicPr>
          <p:cNvPr id="4" name="Picture 3" descr="noun-write-1439720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2608" y="4974336"/>
            <a:ext cx="1060704" cy="106070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" y="0"/>
            <a:ext cx="3995928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Mapa de palabras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" y="365760"/>
            <a:ext cx="3995928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200"/>
            </a:pPr>
            <a:r>
              <a:t>Haz un mapa de palabras conectando </a:t>
            </a:r>
            <a:r>
              <a:rPr b="1">
                <a:solidFill>
                  <a:srgbClr val="7030A0"/>
                </a:solidFill>
              </a:rPr>
              <a:t>circuito cerrado/completo</a:t>
            </a:r>
            <a:r>
              <a:t> con otras 3-5 palabras de vocabulario.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" y="1746504"/>
            <a:ext cx="3995928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 b="1">
                <a:solidFill>
                  <a:srgbClr val="000000"/>
                </a:solidFill>
              </a:defRPr>
            </a:pPr>
            <a:r>
              <a:t>Al lado de cada línea de conexión, describe cómo se relacionan las dos palabras.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" y="3191256"/>
            <a:ext cx="3995928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 i="1"/>
            </a:pPr>
            <a:r>
              <a:t>Trabaja con un compañero o comparte tu mapa de palabras con un compañero cuando termines. </a:t>
            </a:r>
          </a:p>
        </p:txBody>
      </p:sp>
      <p:pic>
        <p:nvPicPr>
          <p:cNvPr id="9" name="Picture 8" descr="logo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10" name="Picture 9" descr="se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6547104" y="2569464"/>
            <a:ext cx="2752344" cy="2066543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cxnSp>
        <p:nvCxnSpPr>
          <p:cNvPr id="12" name="Connector 11"/>
          <p:cNvCxnSpPr/>
          <p:nvPr/>
        </p:nvCxnSpPr>
        <p:spPr>
          <a:xfrm flipH="1" flipV="1">
            <a:off x="5596128" y="1600200"/>
            <a:ext cx="950976" cy="969264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Connector 12"/>
          <p:cNvCxnSpPr/>
          <p:nvPr/>
        </p:nvCxnSpPr>
        <p:spPr>
          <a:xfrm flipV="1">
            <a:off x="9299448" y="1600200"/>
            <a:ext cx="960120" cy="969264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Connector 13"/>
          <p:cNvCxnSpPr/>
          <p:nvPr/>
        </p:nvCxnSpPr>
        <p:spPr>
          <a:xfrm flipH="1" flipV="1">
            <a:off x="9299448" y="4636008"/>
            <a:ext cx="923544" cy="969264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Connector 14"/>
          <p:cNvCxnSpPr/>
          <p:nvPr/>
        </p:nvCxnSpPr>
        <p:spPr>
          <a:xfrm flipV="1">
            <a:off x="5687568" y="4636008"/>
            <a:ext cx="859536" cy="969264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6" name="Picture 15" descr="sp_relat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431536" y="1792224"/>
            <a:ext cx="1598814" cy="853440"/>
          </a:xfrm>
          <a:prstGeom prst="rect">
            <a:avLst/>
          </a:prstGeom>
        </p:spPr>
      </p:pic>
      <p:pic>
        <p:nvPicPr>
          <p:cNvPr id="17" name="Picture 16" descr="sp_relat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134856" y="1792224"/>
            <a:ext cx="1598814" cy="853440"/>
          </a:xfrm>
          <a:prstGeom prst="rect">
            <a:avLst/>
          </a:prstGeom>
        </p:spPr>
      </p:pic>
      <p:pic>
        <p:nvPicPr>
          <p:cNvPr id="18" name="Picture 17" descr="sp_relat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134856" y="4800600"/>
            <a:ext cx="1598814" cy="853440"/>
          </a:xfrm>
          <a:prstGeom prst="rect">
            <a:avLst/>
          </a:prstGeom>
        </p:spPr>
      </p:pic>
      <p:pic>
        <p:nvPicPr>
          <p:cNvPr id="19" name="Picture 18" descr="sp_relat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431536" y="4800600"/>
            <a:ext cx="1598814" cy="853440"/>
          </a:xfrm>
          <a:prstGeom prst="rect">
            <a:avLst/>
          </a:prstGeom>
        </p:spPr>
      </p:pic>
      <p:pic>
        <p:nvPicPr>
          <p:cNvPr id="20" name="Picture 19" descr="S5e033i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873752" y="658368"/>
            <a:ext cx="1438656" cy="1078992"/>
          </a:xfrm>
          <a:prstGeom prst="rect">
            <a:avLst/>
          </a:prstGeom>
        </p:spPr>
      </p:pic>
      <p:pic>
        <p:nvPicPr>
          <p:cNvPr id="21" name="Picture 20" descr="S5e086i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537192" y="658368"/>
            <a:ext cx="1438656" cy="1078992"/>
          </a:xfrm>
          <a:prstGeom prst="rect">
            <a:avLst/>
          </a:prstGeom>
        </p:spPr>
      </p:pic>
      <p:sp>
        <p:nvSpPr>
          <p:cNvPr id="22" name="Oval 21"/>
          <p:cNvSpPr/>
          <p:nvPr/>
        </p:nvSpPr>
        <p:spPr>
          <a:xfrm>
            <a:off x="9537192" y="5559552"/>
            <a:ext cx="1837943" cy="960120"/>
          </a:xfrm>
          <a:prstGeom prst="ellipse">
            <a:avLst/>
          </a:prstGeom>
          <a:solidFill>
            <a:srgbClr val="E2F0D9"/>
          </a:solidFill>
          <a:ln w="12700"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3" name="Oval 22"/>
          <p:cNvSpPr/>
          <p:nvPr/>
        </p:nvSpPr>
        <p:spPr>
          <a:xfrm>
            <a:off x="4873752" y="5559552"/>
            <a:ext cx="1837943" cy="960120"/>
          </a:xfrm>
          <a:prstGeom prst="ellipse">
            <a:avLst/>
          </a:prstGeom>
          <a:solidFill>
            <a:srgbClr val="DEEBF7"/>
          </a:solidFill>
          <a:ln w="12700"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5e016i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Párrafo Ambulante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Escribe una oración usando cualquiera de los inicios de oración: </a:t>
            </a:r>
            <a:r>
              <a:rPr i="1"/>
              <a:t>
El término </a:t>
            </a:r>
            <a:r>
              <a:rPr b="1">
                <a:solidFill>
                  <a:srgbClr val="7030A0"/>
                </a:solidFill>
              </a:rPr>
              <a:t>circuito cerrado/completo...</a:t>
            </a:r>
            <a:r>
              <a:rPr i="1"/>
              <a:t>
De esta visual, puedo inferir… </a:t>
            </a:r>
            <a:r>
              <a:rPr i="0"/>
              <a:t>(usa </a:t>
            </a:r>
            <a:r>
              <a:rPr b="1">
                <a:solidFill>
                  <a:srgbClr val="7030A0"/>
                </a:solidFill>
              </a:rPr>
              <a:t>circuito cerrado/completo</a:t>
            </a:r>
            <a:r>
              <a:rPr i="0"/>
              <a:t> en tu respuesta)</a:t>
            </a:r>
          </a:p>
        </p:txBody>
      </p:sp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6" name="Picture 5" descr="s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7" name="Picture 6" descr="noun-write-143972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8872" y="5861304"/>
            <a:ext cx="740664" cy="749808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5e016i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Párrafo Ambulante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Busca otro estudiante y agrega su oración a la tuya usando una palabra de transición:​</a:t>
            </a:r>
            <a:r>
              <a:rPr sz="1600"/>
              <a:t>
• </a:t>
            </a:r>
            <a:r>
              <a:rPr sz="2400" i="1"/>
              <a:t>También, …</a:t>
            </a:r>
            <a:r>
              <a:rPr sz="1600"/>
              <a:t>
• </a:t>
            </a:r>
            <a:r>
              <a:rPr sz="2400" i="1"/>
              <a:t>Además, …</a:t>
            </a:r>
            <a:r>
              <a:rPr sz="1600"/>
              <a:t>
• </a:t>
            </a:r>
            <a:r>
              <a:rPr sz="2400" i="1"/>
              <a:t>Adicionalmente, …</a:t>
            </a:r>
            <a:r>
              <a:rPr sz="1600"/>
              <a:t>
• </a:t>
            </a:r>
            <a:r>
              <a:rPr sz="2400" i="1"/>
              <a:t>Por ejemplo, …</a:t>
            </a:r>
            <a:r>
              <a:rPr sz="1600"/>
              <a:t>
• </a:t>
            </a:r>
            <a:r>
              <a:rPr sz="2400" i="1"/>
              <a:t>Por último, …</a:t>
            </a:r>
            <a:r>
              <a:rPr sz="1600"/>
              <a:t>
• </a:t>
            </a:r>
            <a:r>
              <a:rPr sz="2400" i="1"/>
              <a:t>Por lo tanto, …</a:t>
            </a:r>
            <a:r>
              <a:rPr sz="2400"/>
              <a:t>
Repite 2 a 4 veces.</a:t>
            </a:r>
          </a:p>
        </p:txBody>
      </p:sp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6" name="Picture 5" descr="s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7" name="Picture 6" descr="noun-write-143972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8872" y="5861304"/>
            <a:ext cx="740664" cy="749808"/>
          </a:xfrm>
          <a:prstGeom prst="rect">
            <a:avLst/>
          </a:prstGeo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5e016i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Escritura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Escribe un párrafo que describa  </a:t>
            </a:r>
            <a:r>
              <a:rPr b="1">
                <a:solidFill>
                  <a:srgbClr val="7030A0"/>
                </a:solidFill>
              </a:rPr>
              <a:t>circuito cerrado/completo</a:t>
            </a:r>
            <a:r>
              <a:t>.
Incluye otras 3-5 palabras de vocabulario en tu párrafo. Puedes incluir los siguientes inicios de oración:​
​</a:t>
            </a:r>
            <a:r>
              <a:rPr i="1"/>
              <a:t>•   Se sabe que un </a:t>
            </a:r>
            <a:r>
              <a:rPr i="1" b="1">
                <a:solidFill>
                  <a:srgbClr val="7030A0"/>
                </a:solidFill>
              </a:rPr>
              <a:t>circuito completo</a:t>
            </a:r>
            <a:r>
              <a:rPr i="1"/>
              <a:t> es “cerrado” porque…
</a:t>
            </a:r>
            <a:r>
              <a:rPr i="1"/>
              <a:t>•   Un </a:t>
            </a:r>
            <a:r>
              <a:rPr i="1" b="1">
                <a:solidFill>
                  <a:srgbClr val="7030A0"/>
                </a:solidFill>
              </a:rPr>
              <a:t>circuito cerrado</a:t>
            </a:r>
            <a:r>
              <a:rPr i="1"/>
              <a:t> se relaciona a la </a:t>
            </a:r>
            <a:r>
              <a:rPr i="1" b="1">
                <a:solidFill>
                  <a:srgbClr val="7030A0"/>
                </a:solidFill>
              </a:rPr>
              <a:t>corriente eléctrica</a:t>
            </a:r>
            <a:r>
              <a:rPr i="1"/>
              <a:t> porque…
</a:t>
            </a:r>
            <a:r>
              <a:rPr i="1"/>
              <a:t>•   Yo podría hacer que este </a:t>
            </a:r>
            <a:r>
              <a:rPr i="1" b="1">
                <a:solidFill>
                  <a:srgbClr val="7030A0"/>
                </a:solidFill>
              </a:rPr>
              <a:t>circuito fuera incompleto</a:t>
            </a:r>
            <a:r>
              <a:rPr i="1"/>
              <a:t> …</a:t>
            </a:r>
          </a:p>
        </p:txBody>
      </p:sp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6" name="Picture 5" descr="s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7" name="Picture 6" descr="noun-write-143972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5176" y="5294376"/>
            <a:ext cx="1261872" cy="1261872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" name="TextBox 1"/>
          <p:cNvSpPr txBox="1"/>
          <p:nvPr/>
        </p:nvSpPr>
        <p:spPr>
          <a:xfrm>
            <a:off x="0" y="0"/>
            <a:ext cx="12188952" cy="1298448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sz="4000"/>
              <a:t/>
            </a:r>
            <a:r>
              <a:rPr b="1" sz="4000"/>
              <a:t>Adaptaciones para estudiantes bilingües emergentes recién llegados</a:t>
            </a:r>
          </a:p>
        </p:txBody>
      </p:sp>
      <p:sp>
        <p:nvSpPr>
          <p:cNvPr id="3" name="Rounded Rectangle 2"/>
          <p:cNvSpPr/>
          <p:nvPr/>
        </p:nvSpPr>
        <p:spPr>
          <a:xfrm>
            <a:off x="210312" y="1399032"/>
            <a:ext cx="2496312" cy="2734056"/>
          </a:xfrm>
          <a:prstGeom prst="roundRect">
            <a:avLst/>
          </a:prstGeom>
          <a:solidFill>
            <a:srgbClr val="FFF2CC"/>
          </a:solidFill>
          <a:ln w="38100">
            <a:solidFill>
              <a:srgbClr val="806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4" name="Rounded Rectangle 3"/>
          <p:cNvSpPr/>
          <p:nvPr/>
        </p:nvSpPr>
        <p:spPr>
          <a:xfrm>
            <a:off x="2825496" y="1399032"/>
            <a:ext cx="3200400" cy="3456432"/>
          </a:xfrm>
          <a:prstGeom prst="roundRect">
            <a:avLst/>
          </a:prstGeom>
          <a:solidFill>
            <a:srgbClr val="EDEDED"/>
          </a:solidFill>
          <a:ln w="38100">
            <a:solidFill>
              <a:srgbClr val="52525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Rounded Rectangle 4"/>
          <p:cNvSpPr/>
          <p:nvPr/>
        </p:nvSpPr>
        <p:spPr>
          <a:xfrm>
            <a:off x="6144768" y="1399032"/>
            <a:ext cx="5916168" cy="1197864"/>
          </a:xfrm>
          <a:prstGeom prst="roundRect">
            <a:avLst/>
          </a:prstGeom>
          <a:solidFill>
            <a:srgbClr val="EADCF4"/>
          </a:solidFill>
          <a:ln w="38100">
            <a:solidFill>
              <a:srgbClr val="702AA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6" name="Rounded Rectangle 5"/>
          <p:cNvSpPr/>
          <p:nvPr/>
        </p:nvSpPr>
        <p:spPr>
          <a:xfrm>
            <a:off x="6565392" y="2807208"/>
            <a:ext cx="4992624" cy="1563624"/>
          </a:xfrm>
          <a:prstGeom prst="roundRect">
            <a:avLst/>
          </a:prstGeom>
          <a:solidFill>
            <a:srgbClr val="FBE5D6"/>
          </a:solidFill>
          <a:ln w="38100">
            <a:solidFill>
              <a:srgbClr val="843C0C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7" name="Rounded Rectangle 6"/>
          <p:cNvSpPr/>
          <p:nvPr/>
        </p:nvSpPr>
        <p:spPr>
          <a:xfrm>
            <a:off x="137160" y="4956048"/>
            <a:ext cx="6464808" cy="1755648"/>
          </a:xfrm>
          <a:prstGeom prst="roundRect">
            <a:avLst/>
          </a:prstGeom>
          <a:solidFill>
            <a:srgbClr val="E2F0D9"/>
          </a:solidFill>
          <a:ln w="38100">
            <a:solidFill>
              <a:srgbClr val="385723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8" name="Rounded Rectangle 7"/>
          <p:cNvSpPr/>
          <p:nvPr/>
        </p:nvSpPr>
        <p:spPr>
          <a:xfrm>
            <a:off x="6793992" y="4617720"/>
            <a:ext cx="5321808" cy="1755648"/>
          </a:xfrm>
          <a:prstGeom prst="roundRect">
            <a:avLst/>
          </a:prstGeom>
          <a:solidFill>
            <a:srgbClr val="DEEBF7"/>
          </a:solidFill>
          <a:ln w="38100">
            <a:solidFill>
              <a:srgbClr val="1F4E79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9" name="TextBox 8"/>
          <p:cNvSpPr txBox="1"/>
          <p:nvPr/>
        </p:nvSpPr>
        <p:spPr>
          <a:xfrm>
            <a:off x="210312" y="1527048"/>
            <a:ext cx="2496312" cy="1755648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sz="1800"/>
              <a:t/>
            </a:r>
            <a:r>
              <a:rPr b="1" sz="1800"/>
              <a:t>Siéntelos junto a los estudiantes que siguen las instrucciones bien</a:t>
            </a:r>
            <a:r>
              <a:rPr sz="1800"/>
              <a:t>, estos entonces pueden modelar el proceso durante las discusiones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144768" y="1399032"/>
            <a:ext cx="5001768" cy="119786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sz="1800"/>
              <a:t>Siempre </a:t>
            </a:r>
            <a:r>
              <a:rPr b="1" sz="1800"/>
              <a:t>pronuncien las palabras de vocabulario juntos en clase</a:t>
            </a:r>
            <a:r>
              <a:rPr sz="1800"/>
              <a:t>. Es aún más efectivo para los principiantes si divide cada sílaba mientras señala su boca.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821424" y="4617720"/>
            <a:ext cx="4343400" cy="1755648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sz="1800"/>
              <a:t/>
            </a:r>
            <a:r>
              <a:rPr b="1" sz="1800"/>
              <a:t>Permita que los estudiantes translingüen</a:t>
            </a:r>
            <a:r>
              <a:rPr sz="1800"/>
              <a:t>, o usen varios idiomas dentro de una sola oración. </a:t>
            </a:r>
            <a:r>
              <a:rPr b="1" sz="1800"/>
              <a:t>Enfatice que usen la palabra de vocabulario tal como se presenta</a:t>
            </a:r>
            <a:r>
              <a:rPr sz="1800"/>
              <a:t> y anime a los estudiantes a expresarse de la manera que les resulte más cómoda.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574536" y="2843784"/>
            <a:ext cx="3867912" cy="1481328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sz="1800"/>
              <a:t>Haga que los estudiantes participen en conversaciones estructuradas, pero </a:t>
            </a:r>
            <a:r>
              <a:rPr b="1" sz="1800"/>
              <a:t>asegúrese de que estén listos antes de incluirlos en el grupo de aleatorización</a:t>
            </a:r>
            <a:r>
              <a:rPr sz="1800"/>
              <a:t> para ser llamados en toda la clase.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37160" y="5074920"/>
            <a:ext cx="5184648" cy="1353312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sz="1800"/>
              <a:t/>
            </a:r>
            <a:r>
              <a:rPr b="1" sz="1800"/>
              <a:t>Comparta las imágenes y los inicios de oraciones</a:t>
            </a:r>
            <a:r>
              <a:rPr sz="1800"/>
              <a:t> con los estudiantes </a:t>
            </a:r>
            <a:r>
              <a:rPr b="1" sz="1800"/>
              <a:t>el día anterior</a:t>
            </a:r>
            <a:r>
              <a:rPr sz="1800"/>
              <a:t> y haga que escriban sus respuestas.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2907792" y="1399032"/>
            <a:ext cx="3118104" cy="3044952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</a:p>
          <a:p>
            <a:r>
              <a:t>Si los inicios de las oraciones son complejos,</a:t>
            </a:r>
          </a:p>
          <a:p>
            <a:r>
              <a:rPr b="1"/>
              <a:t>anime a los estudiantes a usar: </a:t>
            </a:r>
          </a:p>
          <a:p>
            <a:r>
              <a:rPr>
                <a:solidFill>
                  <a:srgbClr val="843C0C"/>
                </a:solidFill>
              </a:rPr>
              <a:t>Observacional:</a:t>
            </a:r>
          </a:p>
          <a:p>
            <a:r>
              <a:rPr i="1">
                <a:solidFill>
                  <a:srgbClr val="C55A11"/>
                </a:solidFill>
              </a:rPr>
              <a:t>Yo noto… o [palabra] es…</a:t>
            </a:r>
          </a:p>
          <a:p>
            <a:r>
              <a:rPr>
                <a:solidFill>
                  <a:srgbClr val="7030A0"/>
                </a:solidFill>
              </a:rPr>
              <a:t>Relacional:</a:t>
            </a:r>
          </a:p>
          <a:p>
            <a:r>
              <a:rPr i="1">
                <a:solidFill>
                  <a:srgbClr val="954ECA"/>
                </a:solidFill>
              </a:rPr>
              <a:t>[palabra #1] es…, pero [palabra #2] es…</a:t>
            </a:r>
          </a:p>
          <a:p>
            <a:r>
              <a:rPr>
                <a:solidFill>
                  <a:srgbClr val="1F4E79"/>
                </a:solidFill>
              </a:rPr>
              <a:t>Inferencial:</a:t>
            </a:r>
          </a:p>
          <a:p>
            <a:r>
              <a:rPr i="1">
                <a:solidFill>
                  <a:srgbClr val="2E75B6"/>
                </a:solidFill>
              </a:rPr>
              <a:t>Yo creo que [palabra]… o Yo predigo que [palabra]…</a:t>
            </a:r>
          </a:p>
        </p:txBody>
      </p:sp>
      <p:pic>
        <p:nvPicPr>
          <p:cNvPr id="15" name="Picture 14" descr="student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0120" y="3154680"/>
            <a:ext cx="978408" cy="978408"/>
          </a:xfrm>
          <a:prstGeom prst="rect">
            <a:avLst/>
          </a:prstGeom>
        </p:spPr>
      </p:pic>
      <p:pic>
        <p:nvPicPr>
          <p:cNvPr id="16" name="Picture 15" descr="noun-wheel-of-fortune-1454005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68128" y="3118104"/>
            <a:ext cx="969264" cy="969264"/>
          </a:xfrm>
          <a:prstGeom prst="rect">
            <a:avLst/>
          </a:prstGeom>
        </p:spPr>
      </p:pic>
      <p:pic>
        <p:nvPicPr>
          <p:cNvPr id="17" name="Picture 16" descr="teacher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21808" y="5157216"/>
            <a:ext cx="1052067" cy="1042415"/>
          </a:xfrm>
          <a:prstGeom prst="rect">
            <a:avLst/>
          </a:prstGeom>
        </p:spPr>
      </p:pic>
      <p:pic>
        <p:nvPicPr>
          <p:cNvPr id="18" name="Picture 17" descr="sitting_student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06440" y="5733288"/>
            <a:ext cx="768096" cy="768096"/>
          </a:xfrm>
          <a:prstGeom prst="rect">
            <a:avLst/>
          </a:prstGeom>
        </p:spPr>
      </p:pic>
      <p:pic>
        <p:nvPicPr>
          <p:cNvPr id="19" name="Picture 18" descr="pacman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027664" y="1709928"/>
            <a:ext cx="795051" cy="457200"/>
          </a:xfrm>
          <a:prstGeom prst="rect">
            <a:avLst/>
          </a:prstGeom>
        </p:spPr>
      </p:pic>
      <p:pic>
        <p:nvPicPr>
          <p:cNvPr id="20" name="Picture 19" descr="se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430000" y="6464808"/>
            <a:ext cx="565265" cy="310896"/>
          </a:xfrm>
          <a:prstGeom prst="rect">
            <a:avLst/>
          </a:prstGeom>
        </p:spPr>
      </p:pic>
      <p:pic>
        <p:nvPicPr>
          <p:cNvPr id="21" name="Picture 20" descr="logo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061704" y="6510528"/>
            <a:ext cx="1967537" cy="237744"/>
          </a:xfrm>
          <a:prstGeom prst="rect">
            <a:avLst/>
          </a:prstGeom>
        </p:spPr>
      </p:pic>
      <p:pic>
        <p:nvPicPr>
          <p:cNvPr id="22" name="Picture 21" descr="bubble1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899648" y="4809744"/>
            <a:ext cx="1115568" cy="393192"/>
          </a:xfrm>
          <a:prstGeom prst="rect">
            <a:avLst/>
          </a:prstGeom>
        </p:spPr>
      </p:pic>
      <p:pic>
        <p:nvPicPr>
          <p:cNvPr id="23" name="Picture 22" descr="bubble2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0899648" y="5276088"/>
            <a:ext cx="1115568" cy="393192"/>
          </a:xfrm>
          <a:prstGeom prst="rect">
            <a:avLst/>
          </a:prstGeom>
        </p:spPr>
      </p:pic>
      <p:pic>
        <p:nvPicPr>
          <p:cNvPr id="24" name="Picture 23" descr="b1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1055096" y="4654296"/>
            <a:ext cx="800901" cy="539496"/>
          </a:xfrm>
          <a:prstGeom prst="rect">
            <a:avLst/>
          </a:prstGeom>
        </p:spPr>
      </p:pic>
      <p:pic>
        <p:nvPicPr>
          <p:cNvPr id="25" name="Picture 24" descr="b2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1055096" y="5193792"/>
            <a:ext cx="770311" cy="539496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" name="TextBox 1"/>
          <p:cNvSpPr txBox="1"/>
          <p:nvPr/>
        </p:nvSpPr>
        <p:spPr>
          <a:xfrm>
            <a:off x="1" y="0"/>
            <a:ext cx="7808975" cy="526694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Calentamiento</a:t>
            </a:r>
          </a:p>
        </p:txBody>
      </p:sp>
      <p:pic>
        <p:nvPicPr>
          <p:cNvPr id="3" name="Picture 2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4" name="Picture 3" descr="bracket1_purpl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0624" y="658368"/>
            <a:ext cx="935694" cy="758952"/>
          </a:xfrm>
          <a:prstGeom prst="rect">
            <a:avLst/>
          </a:prstGeom>
        </p:spPr>
      </p:pic>
      <p:pic>
        <p:nvPicPr>
          <p:cNvPr id="5" name="Picture 4" descr="pacman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54480" y="832104"/>
            <a:ext cx="795051" cy="457200"/>
          </a:xfrm>
          <a:prstGeom prst="rect">
            <a:avLst/>
          </a:prstGeom>
        </p:spPr>
      </p:pic>
      <p:pic>
        <p:nvPicPr>
          <p:cNvPr id="6" name="Picture 5" descr="noun-write-143972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5800" y="832104"/>
            <a:ext cx="457200" cy="4572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-18288" y="1645920"/>
            <a:ext cx="3063240" cy="37856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rPr b="1"/>
              <a:t>5 cosas que notas en esta imagen.
</a:t>
            </a:r>
            <a:r>
              <a:rPr i="1"/>
              <a:t>Yo noto…
</a:t>
            </a:r>
            <a:r>
              <a:rPr b="1"/>
              <a:t>1 cosa que te preguntas sobre esta imagen.
</a:t>
            </a:r>
            <a:r>
              <a:rPr i="1"/>
              <a:t>Me pregunto…</a:t>
            </a:r>
          </a:p>
        </p:txBody>
      </p:sp>
      <p:pic>
        <p:nvPicPr>
          <p:cNvPr id="8" name="Picture 7" descr="se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9" name="Picture 8" descr="S5e016i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EF7E9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74904" y="109728"/>
            <a:ext cx="4178808" cy="58521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3200" b="1" u="sng"/>
            </a:pPr>
            <a:r>
              <a:t>Objetivo del contenido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74904" y="2066543"/>
            <a:ext cx="4178808" cy="58521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3200" b="1" u="sng"/>
            </a:pPr>
            <a:r>
              <a:t>Objetivo del lenguaje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65760" y="704088"/>
            <a:ext cx="8778240" cy="46634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/>
            </a:pPr>
            <a:r>
              <a:rPr>
                <a:solidFill>
                  <a:srgbClr val="000000"/>
                </a:solidFill>
              </a:rPr>
              <a:t>Hoy aprenderemos acerca del término </a:t>
            </a:r>
            <a:r>
              <a:rPr b="1">
                <a:solidFill>
                  <a:srgbClr val="800080"/>
                </a:solidFill>
              </a:rPr>
              <a:t>circuito cerrado/completo.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65760" y="2670048"/>
            <a:ext cx="8778240" cy="30449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defRPr sz="2400"/>
            </a:pPr>
            <a:r>
              <a:rPr>
                <a:solidFill>
                  <a:srgbClr val="000000"/>
                </a:solidFill>
              </a:rPr>
              <a:t>En oraciones completas:</a:t>
            </a:r>
            <a:br/>
            <a:br/>
            <a:r>
              <a:rPr b="1"/>
              <a:t>¿Cómo está relacionado un circuito cerrado a la corriente eléctrica?</a:t>
            </a:r>
            <a:r>
              <a:t>
</a:t>
            </a:r>
            <a:r>
              <a:rPr i="1"/>
              <a:t>Un circuito cerrado se relaciona a la corriente eléctrica porque…</a:t>
            </a:r>
            <a:r>
              <a:t>
Usa las palabras de vocabulario a la derecha en tu respuesta.</a:t>
            </a:r>
          </a:p>
        </p:txBody>
      </p:sp>
      <p:pic>
        <p:nvPicPr>
          <p:cNvPr id="7" name="Picture 6" descr="se_b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76488" y="6547104"/>
            <a:ext cx="577378" cy="310896"/>
          </a:xfrm>
          <a:prstGeom prst="rect">
            <a:avLst/>
          </a:prstGeom>
        </p:spPr>
      </p:pic>
      <p:pic>
        <p:nvPicPr>
          <p:cNvPr id="8" name="Picture 7" descr="S5e016w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44000" y="0"/>
            <a:ext cx="3054096" cy="2286000"/>
          </a:xfrm>
          <a:prstGeom prst="rect">
            <a:avLst/>
          </a:prstGeom>
        </p:spPr>
      </p:pic>
      <p:pic>
        <p:nvPicPr>
          <p:cNvPr id="9" name="Picture 8" descr="S5e033w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44000" y="2286000"/>
            <a:ext cx="3054096" cy="2286000"/>
          </a:xfrm>
          <a:prstGeom prst="rect">
            <a:avLst/>
          </a:prstGeom>
        </p:spPr>
      </p:pic>
      <p:pic>
        <p:nvPicPr>
          <p:cNvPr id="10" name="Picture 9" descr="S5e086w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144000" y="4572000"/>
            <a:ext cx="3054096" cy="2286000"/>
          </a:xfrm>
          <a:prstGeom prst="rect">
            <a:avLst/>
          </a:prstGeom>
        </p:spPr>
      </p:pic>
      <p:pic>
        <p:nvPicPr>
          <p:cNvPr id="11" name="Picture 10" descr="pacman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360920" y="2075688"/>
            <a:ext cx="1199803" cy="689956"/>
          </a:xfrm>
          <a:prstGeom prst="rect">
            <a:avLst/>
          </a:prstGeom>
        </p:spPr>
      </p:pic>
      <p:pic>
        <p:nvPicPr>
          <p:cNvPr id="12" name="Picture 11" descr="bracket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888736" y="2039112"/>
            <a:ext cx="969264" cy="758952"/>
          </a:xfrm>
          <a:prstGeom prst="rect">
            <a:avLst/>
          </a:prstGeom>
        </p:spPr>
      </p:pic>
      <p:pic>
        <p:nvPicPr>
          <p:cNvPr id="13" name="Picture 12" descr="noun-write-1439720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062472" y="2075688"/>
            <a:ext cx="685800" cy="6858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EF7E9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576" y="6309360"/>
            <a:ext cx="565265" cy="31089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74904" y="109728"/>
            <a:ext cx="8641080" cy="585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800" b="1"/>
            </a:pPr>
            <a:r>
              <a:t>¿Cómo podrías hacer que este circuito fuera incompleto?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74904" y="1874519"/>
            <a:ext cx="8641080" cy="585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800"/>
            </a:pPr>
            <a:r>
              <a:t>Elige un comienzo de oración para compartir: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74904" y="2286000"/>
            <a:ext cx="8641080" cy="341985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>
              <a:lnSpc>
                <a:spcPct val="150000"/>
              </a:lnSpc>
              <a:defRPr i="1" sz="2400">
                <a:solidFill>
                  <a:srgbClr val="548235"/>
                </a:solidFill>
              </a:defRPr>
            </a:pPr>
            <a:r>
              <a:t>•   Creo que la pregunta está pidiendo...</a:t>
            </a:r>
          </a:p>
          <a:p>
            <a:pPr>
              <a:lnSpc>
                <a:spcPct val="150000"/>
              </a:lnSpc>
              <a:defRPr i="1" sz="2400"/>
            </a:pPr>
            <a:r>
              <a:t>•   Creo que la palabra ____ es importante para la pregunta porque...</a:t>
            </a:r>
          </a:p>
          <a:p>
            <a:pPr>
              <a:lnSpc>
                <a:spcPct val="150000"/>
              </a:lnSpc>
              <a:defRPr i="1" sz="2400">
                <a:solidFill>
                  <a:srgbClr val="548235"/>
                </a:solidFill>
              </a:defRPr>
            </a:pPr>
            <a:r>
              <a:t>•   Las palabras ____ y ____ están relacionadas porque...</a:t>
            </a:r>
          </a:p>
          <a:p>
            <a:pPr>
              <a:lnSpc>
                <a:spcPct val="150000"/>
              </a:lnSpc>
              <a:defRPr i="1" sz="2400"/>
            </a:pPr>
            <a:r>
              <a:t>•   Creo que la palabra ____ significa... porque...</a:t>
            </a:r>
          </a:p>
          <a:p>
            <a:pPr>
              <a:lnSpc>
                <a:spcPct val="150000"/>
              </a:lnSpc>
              <a:defRPr i="1" sz="2400">
                <a:solidFill>
                  <a:srgbClr val="548235"/>
                </a:solidFill>
              </a:defRPr>
            </a:pPr>
            <a:r>
              <a:t>•   La imagen me hace pensar en... porque...</a:t>
            </a:r>
          </a:p>
        </p:txBody>
      </p:sp>
      <p:pic>
        <p:nvPicPr>
          <p:cNvPr id="7" name="Picture 6" descr="S5e016w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44000" y="0"/>
            <a:ext cx="3054096" cy="2286000"/>
          </a:xfrm>
          <a:prstGeom prst="rect">
            <a:avLst/>
          </a:prstGeom>
        </p:spPr>
      </p:pic>
      <p:pic>
        <p:nvPicPr>
          <p:cNvPr id="8" name="Picture 7" descr="S5e033w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44000" y="2286000"/>
            <a:ext cx="3054096" cy="2286000"/>
          </a:xfrm>
          <a:prstGeom prst="rect">
            <a:avLst/>
          </a:prstGeom>
        </p:spPr>
      </p:pic>
      <p:pic>
        <p:nvPicPr>
          <p:cNvPr id="9" name="Picture 8" descr="S5e086w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144000" y="4572000"/>
            <a:ext cx="3054096" cy="2286000"/>
          </a:xfrm>
          <a:prstGeom prst="rect">
            <a:avLst/>
          </a:prstGeom>
        </p:spPr>
      </p:pic>
      <p:pic>
        <p:nvPicPr>
          <p:cNvPr id="10" name="Picture 9" descr="es_signal_horizontal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121408" y="5486400"/>
            <a:ext cx="6963294" cy="1277389"/>
          </a:xfrm>
          <a:prstGeom prst="rect">
            <a:avLst/>
          </a:prstGeom>
        </p:spPr>
      </p:pic>
      <p:pic>
        <p:nvPicPr>
          <p:cNvPr id="11" name="Picture 10" descr="green_b_1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328416" y="5495544"/>
            <a:ext cx="498763" cy="404552"/>
          </a:xfrm>
          <a:prstGeom prst="rect">
            <a:avLst/>
          </a:prstGeom>
        </p:spPr>
      </p:pic>
      <p:pic>
        <p:nvPicPr>
          <p:cNvPr id="12" name="Picture 11" descr="green_b_2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995160" y="5541264"/>
            <a:ext cx="313112" cy="313112"/>
          </a:xfrm>
          <a:prstGeom prst="rect">
            <a:avLst/>
          </a:prstGeom>
        </p:spPr>
      </p:pic>
      <p:pic>
        <p:nvPicPr>
          <p:cNvPr id="13" name="Picture 12" descr="green_b_3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346704" y="6208776"/>
            <a:ext cx="795250" cy="543098"/>
          </a:xfrm>
          <a:prstGeom prst="rect">
            <a:avLst/>
          </a:prstGeom>
        </p:spPr>
      </p:pic>
      <p:pic>
        <p:nvPicPr>
          <p:cNvPr id="14" name="Picture 13" descr="green_b_4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976872" y="6199632"/>
            <a:ext cx="435032" cy="587432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show="0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5e016w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7048" y="0"/>
            <a:ext cx="9144000" cy="6858000"/>
          </a:xfrm>
          <a:prstGeom prst="rect">
            <a:avLst/>
          </a:prstGeom>
        </p:spPr>
      </p:pic>
      <p:pic>
        <p:nvPicPr>
          <p:cNvPr id="3" name="Picture 2" descr="vng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879592"/>
            <a:ext cx="975360" cy="975360"/>
          </a:xfrm>
          <a:prstGeom prst="rect">
            <a:avLst/>
          </a:prstGeom>
        </p:spPr>
      </p:pic>
      <p:pic>
        <p:nvPicPr>
          <p:cNvPr id="4" name="Picture 3" descr="se_b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036808" y="6227064"/>
            <a:ext cx="1120793" cy="603504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show="0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5e033w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7048" y="0"/>
            <a:ext cx="9144000" cy="6858000"/>
          </a:xfrm>
          <a:prstGeom prst="rect">
            <a:avLst/>
          </a:prstGeom>
        </p:spPr>
      </p:pic>
      <p:pic>
        <p:nvPicPr>
          <p:cNvPr id="3" name="Picture 2" descr="vng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879592"/>
            <a:ext cx="975360" cy="975360"/>
          </a:xfrm>
          <a:prstGeom prst="rect">
            <a:avLst/>
          </a:prstGeom>
        </p:spPr>
      </p:pic>
      <p:pic>
        <p:nvPicPr>
          <p:cNvPr id="4" name="Picture 3" descr="se_b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036808" y="6227064"/>
            <a:ext cx="1120793" cy="603504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 show="0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5e086w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7048" y="0"/>
            <a:ext cx="9144000" cy="6858000"/>
          </a:xfrm>
          <a:prstGeom prst="rect">
            <a:avLst/>
          </a:prstGeom>
        </p:spPr>
      </p:pic>
      <p:pic>
        <p:nvPicPr>
          <p:cNvPr id="3" name="Picture 2" descr="vng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879592"/>
            <a:ext cx="975360" cy="975360"/>
          </a:xfrm>
          <a:prstGeom prst="rect">
            <a:avLst/>
          </a:prstGeom>
        </p:spPr>
      </p:pic>
      <p:pic>
        <p:nvPicPr>
          <p:cNvPr id="4" name="Picture 3" descr="se_b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036808" y="6227064"/>
            <a:ext cx="1120793" cy="603504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Macintosh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Manager/>
  <Company/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/>
  <cp:keywords/>
  <dc:description>generated using python-pptx</dc:description>
  <cp:lastModifiedBy>Steve Canny</cp:lastModifiedBy>
  <cp:revision>1</cp:revision>
  <dcterms:created xsi:type="dcterms:W3CDTF">2013-01-27T09:14:16Z</dcterms:created>
  <dcterms:modified xsi:type="dcterms:W3CDTF">2013-01-27T09:15:58Z</dcterms:modified>
  <cp:category/>
</cp:coreProperties>
</file>