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2.xml"/><Relationship Id="rId2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3.png"/><Relationship Id="rId22" Type="http://schemas.openxmlformats.org/officeDocument/2006/relationships/image" Target="../media/image54.png"/><Relationship Id="rId23" Type="http://schemas.openxmlformats.org/officeDocument/2006/relationships/image" Target="../media/image55.png"/><Relationship Id="rId24" Type="http://schemas.openxmlformats.org/officeDocument/2006/relationships/image" Target="../media/image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7.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59.png"/><Relationship Id="rId9" Type="http://schemas.openxmlformats.org/officeDocument/2006/relationships/image" Target="../media/image46.png"/><Relationship Id="rId10" Type="http://schemas.openxmlformats.org/officeDocument/2006/relationships/image" Target="../media/image50.png"/><Relationship Id="rId11" Type="http://schemas.openxmlformats.org/officeDocument/2006/relationships/image" Target="../media/image51.png"/><Relationship Id="rId12"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22.png"/><Relationship Id="rId10" Type="http://schemas.openxmlformats.org/officeDocument/2006/relationships/image" Target="../media/image35.png"/><Relationship Id="rId11" Type="http://schemas.openxmlformats.org/officeDocument/2006/relationships/image" Target="../media/image10.png"/><Relationship Id="rId1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png"/><Relationship Id="rId1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2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02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protection</a:t>
            </a:r>
            <a:r>
              <a:t> help </a:t>
            </a:r>
            <a:r>
              <a:rPr b="1">
                <a:solidFill>
                  <a:srgbClr val="7030A0"/>
                </a:solidFill>
              </a:rPr>
              <a:t>organisms</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Protection</a:t>
            </a:r>
            <a:r>
              <a:t> helps </a:t>
            </a:r>
            <a:r>
              <a:rPr b="1">
                <a:solidFill>
                  <a:srgbClr val="7030A0"/>
                </a:solidFill>
              </a:rPr>
              <a:t>organisms</a:t>
            </a:r>
            <a:r>
              <a:t>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1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structure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structure</a:t>
            </a:r>
            <a:r>
              <a:t> is…</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1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02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animals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animals</a:t>
            </a:r>
            <a:r>
              <a: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plants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plants</a:t>
            </a:r>
            <a:r>
              <a: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20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2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some </a:t>
            </a:r>
            <a:r>
              <a:rPr b="1">
                <a:solidFill>
                  <a:srgbClr val="7030A0"/>
                </a:solidFill>
              </a:rPr>
              <a:t>plants</a:t>
            </a:r>
            <a:r>
              <a:t> and </a:t>
            </a:r>
            <a:r>
              <a:rPr b="1">
                <a:solidFill>
                  <a:srgbClr val="7030A0"/>
                </a:solidFill>
              </a:rPr>
              <a:t>animals</a:t>
            </a:r>
            <a:r>
              <a:t> </a:t>
            </a:r>
            <a:r>
              <a:rPr b="1">
                <a:solidFill>
                  <a:srgbClr val="7030A0"/>
                </a:solidFill>
              </a:rPr>
              <a:t>survive</a:t>
            </a:r>
            <a:r>
              <a:t> without </a:t>
            </a:r>
            <a:r>
              <a:rPr b="1">
                <a:solidFill>
                  <a:srgbClr val="7030A0"/>
                </a:solidFill>
              </a:rPr>
              <a:t>protection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plants</a:t>
            </a:r>
            <a:r>
              <a:t> </a:t>
            </a:r>
            <a:r>
              <a:rPr b="1">
                <a:solidFill>
                  <a:srgbClr val="7030A0"/>
                </a:solidFill>
              </a:rPr>
              <a:t>survive</a:t>
            </a:r>
            <a:r>
              <a:t> without </a:t>
            </a:r>
            <a:r>
              <a:rPr b="1">
                <a:solidFill>
                  <a:srgbClr val="7030A0"/>
                </a:solidFill>
              </a:rPr>
              <a:t>protection</a:t>
            </a:r>
            <a:r>
              <a:t> by...?
I think </a:t>
            </a:r>
            <a:r>
              <a:rPr b="1">
                <a:solidFill>
                  <a:srgbClr val="7030A0"/>
                </a:solidFill>
              </a:rPr>
              <a:t>animals</a:t>
            </a:r>
            <a:r>
              <a:t> </a:t>
            </a:r>
            <a:r>
              <a:rPr b="1">
                <a:solidFill>
                  <a:srgbClr val="7030A0"/>
                </a:solidFill>
              </a:rPr>
              <a:t>survive</a:t>
            </a:r>
            <a:r>
              <a:t> without </a:t>
            </a:r>
            <a:r>
              <a:rPr b="1">
                <a:solidFill>
                  <a:srgbClr val="7030A0"/>
                </a:solidFill>
              </a:rPr>
              <a:t>protection</a:t>
            </a:r>
            <a:r>
              <a:t> by...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defense/protection.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02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defense/protection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19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05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89i.png"/>
          <p:cNvPicPr>
            <a:picLocks noChangeAspect="1"/>
          </p:cNvPicPr>
          <p:nvPr/>
        </p:nvPicPr>
        <p:blipFill>
          <a:blip r:embed="rId11"/>
          <a:stretch>
            <a:fillRect/>
          </a:stretch>
        </p:blipFill>
        <p:spPr>
          <a:xfrm>
            <a:off x="9537192" y="5559552"/>
            <a:ext cx="1438656" cy="1078992"/>
          </a:xfrm>
          <a:prstGeom prst="rect">
            <a:avLst/>
          </a:prstGeom>
        </p:spPr>
      </p:pic>
      <p:pic>
        <p:nvPicPr>
          <p:cNvPr id="23" name="Picture 22" descr="S4120i.png"/>
          <p:cNvPicPr>
            <a:picLocks noChangeAspect="1"/>
          </p:cNvPicPr>
          <p:nvPr/>
        </p:nvPicPr>
        <p:blipFill>
          <a:blip r:embed="rId12"/>
          <a:stretch>
            <a:fillRect/>
          </a:stretch>
        </p:blipFill>
        <p:spPr>
          <a:xfrm>
            <a:off x="4873752" y="5559552"/>
            <a:ext cx="1438656" cy="1078992"/>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defense/protection...</a:t>
            </a:r>
            <a:r>
              <a:rPr i="1"/>
              <a:t>
From this visual, I can infer… </a:t>
            </a:r>
            <a:r>
              <a:rPr i="0"/>
              <a:t>(use </a:t>
            </a:r>
            <a:r>
              <a:rPr b="1">
                <a:solidFill>
                  <a:srgbClr val="7030A0"/>
                </a:solidFill>
              </a:rPr>
              <a:t>defense/protection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02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defense/protection</a:t>
            </a:r>
            <a:r>
              <a:t>.
Include 3-5 other vocabulary words in your paragraph. You may include the following stems:​
</a:t>
            </a:r>
            <a:r>
              <a:rPr i="1"/>
              <a:t>•   </a:t>
            </a:r>
            <a:r>
              <a:rPr i="1" b="1">
                <a:solidFill>
                  <a:srgbClr val="7030A0"/>
                </a:solidFill>
              </a:rPr>
              <a:t>Protection</a:t>
            </a:r>
            <a:r>
              <a:rPr i="1"/>
              <a:t> helps </a:t>
            </a:r>
            <a:r>
              <a:rPr i="1" b="1">
                <a:solidFill>
                  <a:srgbClr val="7030A0"/>
                </a:solidFill>
              </a:rPr>
              <a:t>organisms</a:t>
            </a:r>
            <a:r>
              <a:rPr i="1"/>
              <a:t> by...
</a:t>
            </a:r>
            <a:r>
              <a:rPr i="1"/>
              <a:t>•   Another </a:t>
            </a:r>
            <a:r>
              <a:rPr i="1" b="1">
                <a:solidFill>
                  <a:srgbClr val="7030A0"/>
                </a:solidFill>
              </a:rPr>
              <a:t>structure</a:t>
            </a:r>
            <a:r>
              <a:rPr i="1"/>
              <a:t> that provides </a:t>
            </a:r>
            <a:r>
              <a:rPr i="1" b="1">
                <a:solidFill>
                  <a:srgbClr val="7030A0"/>
                </a:solidFill>
              </a:rPr>
              <a:t>defense</a:t>
            </a:r>
            <a:r>
              <a:rPr i="1"/>
              <a:t> is...
</a:t>
            </a:r>
            <a:r>
              <a:rPr i="1"/>
              <a:t>•   I think </a:t>
            </a:r>
            <a:r>
              <a:rPr i="1" b="1">
                <a:solidFill>
                  <a:srgbClr val="7030A0"/>
                </a:solidFill>
              </a:rPr>
              <a:t>plants</a:t>
            </a:r>
            <a:r>
              <a:rPr i="1"/>
              <a:t> </a:t>
            </a:r>
            <a:r>
              <a:rPr i="1" b="1">
                <a:solidFill>
                  <a:srgbClr val="7030A0"/>
                </a:solidFill>
              </a:rPr>
              <a:t>survive</a:t>
            </a:r>
            <a:r>
              <a:rPr i="1"/>
              <a:t> without </a:t>
            </a:r>
            <a:r>
              <a:rPr i="1" b="1">
                <a:solidFill>
                  <a:srgbClr val="7030A0"/>
                </a:solidFill>
              </a:rPr>
              <a:t>protection</a:t>
            </a:r>
            <a:r>
              <a:rPr i="1"/>
              <a:t> by...?
I think </a:t>
            </a:r>
            <a:r>
              <a:rPr i="1" b="1">
                <a:solidFill>
                  <a:srgbClr val="7030A0"/>
                </a:solidFill>
              </a:rPr>
              <a:t>animals</a:t>
            </a:r>
            <a:r>
              <a:rPr i="1"/>
              <a:t> </a:t>
            </a:r>
            <a:r>
              <a:rPr i="1" b="1">
                <a:solidFill>
                  <a:srgbClr val="7030A0"/>
                </a:solidFill>
              </a:rPr>
              <a:t>survive</a:t>
            </a:r>
            <a:r>
              <a:rPr i="1"/>
              <a:t> without </a:t>
            </a:r>
            <a:r>
              <a:rPr i="1" b="1">
                <a:solidFill>
                  <a:srgbClr val="7030A0"/>
                </a:solidFill>
              </a:rPr>
              <a:t>protection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402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defense/protection.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is an example of another structure that provides defense?
</a:t>
            </a:r>
            <a:r>
              <a:t>
</a:t>
            </a:r>
            <a:r>
              <a:rPr i="1"/>
              <a:t>Another structure that provides defense is...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028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19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05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89w.png"/>
          <p:cNvPicPr>
            <a:picLocks noChangeAspect="1"/>
          </p:cNvPicPr>
          <p:nvPr/>
        </p:nvPicPr>
        <p:blipFill>
          <a:blip r:embed="rId7"/>
          <a:stretch>
            <a:fillRect/>
          </a:stretch>
        </p:blipFill>
        <p:spPr>
          <a:xfrm>
            <a:off x="9144000" y="6858000"/>
            <a:ext cx="3054096" cy="2286000"/>
          </a:xfrm>
          <a:prstGeom prst="rect">
            <a:avLst/>
          </a:prstGeom>
        </p:spPr>
      </p:pic>
      <p:pic>
        <p:nvPicPr>
          <p:cNvPr id="12" name="Picture 11" descr="S4120w.png"/>
          <p:cNvPicPr>
            <a:picLocks noChangeAspect="1"/>
          </p:cNvPicPr>
          <p:nvPr/>
        </p:nvPicPr>
        <p:blipFill>
          <a:blip r:embed="rId8"/>
          <a:stretch>
            <a:fillRect/>
          </a:stretch>
        </p:blipFill>
        <p:spPr>
          <a:xfrm>
            <a:off x="9144000" y="9144000"/>
            <a:ext cx="3054096" cy="2286000"/>
          </a:xfrm>
          <a:prstGeom prst="rect">
            <a:avLst/>
          </a:prstGeom>
        </p:spPr>
      </p:pic>
      <p:pic>
        <p:nvPicPr>
          <p:cNvPr id="13" name="Picture 12" descr="pacman.png"/>
          <p:cNvPicPr>
            <a:picLocks noChangeAspect="1"/>
          </p:cNvPicPr>
          <p:nvPr/>
        </p:nvPicPr>
        <p:blipFill>
          <a:blip r:embed="rId9"/>
          <a:stretch>
            <a:fillRect/>
          </a:stretch>
        </p:blipFill>
        <p:spPr>
          <a:xfrm>
            <a:off x="7360920" y="2075688"/>
            <a:ext cx="1199803" cy="689956"/>
          </a:xfrm>
          <a:prstGeom prst="rect">
            <a:avLst/>
          </a:prstGeom>
        </p:spPr>
      </p:pic>
      <p:pic>
        <p:nvPicPr>
          <p:cNvPr id="14" name="Picture 13" descr="bracket.png"/>
          <p:cNvPicPr>
            <a:picLocks noChangeAspect="1"/>
          </p:cNvPicPr>
          <p:nvPr/>
        </p:nvPicPr>
        <p:blipFill>
          <a:blip r:embed="rId10"/>
          <a:stretch>
            <a:fillRect/>
          </a:stretch>
        </p:blipFill>
        <p:spPr>
          <a:xfrm>
            <a:off x="5888736" y="2039112"/>
            <a:ext cx="969264" cy="758952"/>
          </a:xfrm>
          <a:prstGeom prst="rect">
            <a:avLst/>
          </a:prstGeom>
        </p:spPr>
      </p:pic>
      <p:pic>
        <p:nvPicPr>
          <p:cNvPr id="15" name="Picture 14" descr="noun-write-1439720.png"/>
          <p:cNvPicPr>
            <a:picLocks noChangeAspect="1"/>
          </p:cNvPicPr>
          <p:nvPr/>
        </p:nvPicPr>
        <p:blipFill>
          <a:blip r:embed="rId11"/>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some plants and animals survive without protection?</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4028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19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05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89w.png"/>
          <p:cNvPicPr>
            <a:picLocks noChangeAspect="1"/>
          </p:cNvPicPr>
          <p:nvPr/>
        </p:nvPicPr>
        <p:blipFill>
          <a:blip r:embed="rId7"/>
          <a:stretch>
            <a:fillRect/>
          </a:stretch>
        </p:blipFill>
        <p:spPr>
          <a:xfrm>
            <a:off x="9144000" y="6858000"/>
            <a:ext cx="3054096" cy="2286000"/>
          </a:xfrm>
          <a:prstGeom prst="rect">
            <a:avLst/>
          </a:prstGeom>
        </p:spPr>
      </p:pic>
      <p:pic>
        <p:nvPicPr>
          <p:cNvPr id="11" name="Picture 10" descr="S4120w.png"/>
          <p:cNvPicPr>
            <a:picLocks noChangeAspect="1"/>
          </p:cNvPicPr>
          <p:nvPr/>
        </p:nvPicPr>
        <p:blipFill>
          <a:blip r:embed="rId8"/>
          <a:stretch>
            <a:fillRect/>
          </a:stretch>
        </p:blipFill>
        <p:spPr>
          <a:xfrm>
            <a:off x="9144000" y="9144000"/>
            <a:ext cx="3054096" cy="2286000"/>
          </a:xfrm>
          <a:prstGeom prst="rect">
            <a:avLst/>
          </a:prstGeom>
        </p:spPr>
      </p:pic>
      <p:pic>
        <p:nvPicPr>
          <p:cNvPr id="12" name="Picture 11" descr="signal_horizontal.png"/>
          <p:cNvPicPr>
            <a:picLocks noChangeAspect="1"/>
          </p:cNvPicPr>
          <p:nvPr/>
        </p:nvPicPr>
        <p:blipFill>
          <a:blip r:embed="rId9"/>
          <a:stretch>
            <a:fillRect/>
          </a:stretch>
        </p:blipFill>
        <p:spPr>
          <a:xfrm>
            <a:off x="2441448" y="5486400"/>
            <a:ext cx="6633556" cy="1277389"/>
          </a:xfrm>
          <a:prstGeom prst="rect">
            <a:avLst/>
          </a:prstGeom>
        </p:spPr>
      </p:pic>
      <p:pic>
        <p:nvPicPr>
          <p:cNvPr id="13" name="Picture 12" descr="green_b_1.png"/>
          <p:cNvPicPr>
            <a:picLocks noChangeAspect="1"/>
          </p:cNvPicPr>
          <p:nvPr/>
        </p:nvPicPr>
        <p:blipFill>
          <a:blip r:embed="rId10"/>
          <a:stretch>
            <a:fillRect/>
          </a:stretch>
        </p:blipFill>
        <p:spPr>
          <a:xfrm>
            <a:off x="3328416" y="5495544"/>
            <a:ext cx="498763" cy="404552"/>
          </a:xfrm>
          <a:prstGeom prst="rect">
            <a:avLst/>
          </a:prstGeom>
        </p:spPr>
      </p:pic>
      <p:pic>
        <p:nvPicPr>
          <p:cNvPr id="14" name="Picture 13" descr="green_b_2.png"/>
          <p:cNvPicPr>
            <a:picLocks noChangeAspect="1"/>
          </p:cNvPicPr>
          <p:nvPr/>
        </p:nvPicPr>
        <p:blipFill>
          <a:blip r:embed="rId11"/>
          <a:stretch>
            <a:fillRect/>
          </a:stretch>
        </p:blipFill>
        <p:spPr>
          <a:xfrm>
            <a:off x="6995160" y="5541264"/>
            <a:ext cx="313112" cy="313112"/>
          </a:xfrm>
          <a:prstGeom prst="rect">
            <a:avLst/>
          </a:prstGeom>
        </p:spPr>
      </p:pic>
      <p:pic>
        <p:nvPicPr>
          <p:cNvPr id="15" name="Picture 14" descr="green_b_3.png"/>
          <p:cNvPicPr>
            <a:picLocks noChangeAspect="1"/>
          </p:cNvPicPr>
          <p:nvPr/>
        </p:nvPicPr>
        <p:blipFill>
          <a:blip r:embed="rId12"/>
          <a:stretch>
            <a:fillRect/>
          </a:stretch>
        </p:blipFill>
        <p:spPr>
          <a:xfrm>
            <a:off x="3346704" y="6208776"/>
            <a:ext cx="795250" cy="543098"/>
          </a:xfrm>
          <a:prstGeom prst="rect">
            <a:avLst/>
          </a:prstGeom>
        </p:spPr>
      </p:pic>
      <p:pic>
        <p:nvPicPr>
          <p:cNvPr id="16" name="Picture 15" descr="green_b_4.png"/>
          <p:cNvPicPr>
            <a:picLocks noChangeAspect="1"/>
          </p:cNvPicPr>
          <p:nvPr/>
        </p:nvPicPr>
        <p:blipFill>
          <a:blip r:embed="rId13"/>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2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1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