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4.png"/><Relationship Id="rId24" Type="http://schemas.openxmlformats.org/officeDocument/2006/relationships/image" Target="../media/image28.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9.png"/><Relationship Id="rId22" Type="http://schemas.openxmlformats.org/officeDocument/2006/relationships/image" Target="../media/image50.png"/><Relationship Id="rId23" Type="http://schemas.openxmlformats.org/officeDocument/2006/relationships/image" Target="../media/image51.png"/><Relationship Id="rId24" Type="http://schemas.openxmlformats.org/officeDocument/2006/relationships/image" Target="../media/image5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3.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55.png"/><Relationship Id="rId9" Type="http://schemas.openxmlformats.org/officeDocument/2006/relationships/image" Target="../media/image44.png"/><Relationship Id="rId10"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image" Target="../media/image33.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08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4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makes a </a:t>
            </a:r>
            <a:r>
              <a:rPr b="1">
                <a:solidFill>
                  <a:srgbClr val="7030A0"/>
                </a:solidFill>
              </a:rPr>
              <a:t>complete circuit</a:t>
            </a:r>
            <a:r>
              <a:t> “closed?”</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complete circuit</a:t>
            </a:r>
            <a:r>
              <a:t> is “closed” because...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3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strong </a:t>
            </a:r>
            <a:r>
              <a:rPr b="1">
                <a:solidFill>
                  <a:srgbClr val="7030A0"/>
                </a:solidFill>
              </a:rPr>
              <a:t>electric current</a:t>
            </a:r>
            <a:r>
              <a:t> different from a weak </a:t>
            </a:r>
            <a:r>
              <a:rPr b="1">
                <a:solidFill>
                  <a:srgbClr val="7030A0"/>
                </a:solidFill>
              </a:rPr>
              <a:t>electric current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strong </a:t>
            </a:r>
            <a:r>
              <a:rPr b="1">
                <a:solidFill>
                  <a:srgbClr val="7030A0"/>
                </a:solidFill>
              </a:rPr>
              <a:t>electric current</a:t>
            </a:r>
            <a:r>
              <a:t> is different from a weak </a:t>
            </a:r>
            <a:r>
              <a:rPr b="1">
                <a:solidFill>
                  <a:srgbClr val="7030A0"/>
                </a:solidFill>
              </a:rPr>
              <a:t>electric current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403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4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closed circuit</a:t>
            </a:r>
            <a:r>
              <a:t> related to </a:t>
            </a:r>
            <a:r>
              <a:rPr b="1">
                <a:solidFill>
                  <a:srgbClr val="7030A0"/>
                </a:solidFill>
              </a:rPr>
              <a:t>electric current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closed circuit</a:t>
            </a:r>
            <a:r>
              <a:t> is related to </a:t>
            </a:r>
            <a:r>
              <a:rPr b="1">
                <a:solidFill>
                  <a:srgbClr val="7030A0"/>
                </a:solidFill>
              </a:rPr>
              <a:t>electric current</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closed circuit</a:t>
            </a:r>
            <a:r>
              <a:t> related to </a:t>
            </a:r>
            <a:r>
              <a:rPr b="1">
                <a:solidFill>
                  <a:srgbClr val="7030A0"/>
                </a:solidFill>
              </a:rPr>
              <a:t>electric current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closed circuit</a:t>
            </a:r>
            <a:r>
              <a:t> is related to </a:t>
            </a:r>
            <a:r>
              <a:rPr b="1">
                <a:solidFill>
                  <a:srgbClr val="7030A0"/>
                </a:solidFill>
              </a:rPr>
              <a:t>electric current</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8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an </a:t>
            </a:r>
            <a:r>
              <a:rPr b="1">
                <a:solidFill>
                  <a:srgbClr val="7030A0"/>
                </a:solidFill>
              </a:rPr>
              <a:t>open circuit</a:t>
            </a:r>
            <a:r>
              <a:t> “open?”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open circuit</a:t>
            </a:r>
            <a:r>
              <a:t> is “open”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8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an </a:t>
            </a:r>
            <a:r>
              <a:rPr b="1">
                <a:solidFill>
                  <a:srgbClr val="7030A0"/>
                </a:solidFill>
              </a:rPr>
              <a:t>open circuit</a:t>
            </a:r>
            <a:r>
              <a:t> “open?”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open circuit</a:t>
            </a:r>
            <a:r>
              <a:t> is “open” because...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make this </a:t>
            </a:r>
            <a:r>
              <a:rPr b="1">
                <a:solidFill>
                  <a:srgbClr val="7030A0"/>
                </a:solidFill>
              </a:rPr>
              <a:t>circuit</a:t>
            </a:r>
            <a:r>
              <a:t> </a:t>
            </a:r>
            <a:r>
              <a:rPr b="1">
                <a:solidFill>
                  <a:srgbClr val="7030A0"/>
                </a:solidFill>
              </a:rPr>
              <a:t>incomplete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make this </a:t>
            </a:r>
            <a:r>
              <a:rPr b="1">
                <a:solidFill>
                  <a:srgbClr val="7030A0"/>
                </a:solidFill>
              </a:rPr>
              <a:t>circuit</a:t>
            </a:r>
            <a:r>
              <a:t> </a:t>
            </a:r>
            <a:r>
              <a:rPr b="1">
                <a:solidFill>
                  <a:srgbClr val="7030A0"/>
                </a:solidFill>
              </a:rPr>
              <a:t>incomplete</a:t>
            </a:r>
            <a:r>
              <a:t> by...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closed/complete circuit.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1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closed/complete circuit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4034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4080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S4080i.png"/>
          <p:cNvPicPr>
            <a:picLocks noChangeAspect="1"/>
          </p:cNvPicPr>
          <p:nvPr/>
        </p:nvPicPr>
        <p:blipFill>
          <a:blip r:embed="rId10"/>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closed/complete circuit...</a:t>
            </a:r>
            <a:r>
              <a:rPr i="1"/>
              <a:t>
From this visual, I can infer… </a:t>
            </a:r>
            <a:r>
              <a:rPr i="0"/>
              <a:t>(use </a:t>
            </a:r>
            <a:r>
              <a:rPr b="1">
                <a:solidFill>
                  <a:srgbClr val="7030A0"/>
                </a:solidFill>
              </a:rPr>
              <a:t>closed/complete circuit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closed/complete circuit</a:t>
            </a:r>
            <a:r>
              <a:t>.
Include 3-5 other vocabulary words in your paragraph. You may include the following stems:​
</a:t>
            </a:r>
            <a:r>
              <a:rPr i="1"/>
              <a:t>•   A </a:t>
            </a:r>
            <a:r>
              <a:rPr i="1" b="1">
                <a:solidFill>
                  <a:srgbClr val="7030A0"/>
                </a:solidFill>
              </a:rPr>
              <a:t>complete circuit</a:t>
            </a:r>
            <a:r>
              <a:rPr i="1"/>
              <a:t> is “closed” because...
</a:t>
            </a:r>
            <a:r>
              <a:rPr i="1"/>
              <a:t>•   A </a:t>
            </a:r>
            <a:r>
              <a:rPr i="1" b="1">
                <a:solidFill>
                  <a:srgbClr val="7030A0"/>
                </a:solidFill>
              </a:rPr>
              <a:t>closed circuit</a:t>
            </a:r>
            <a:r>
              <a:rPr i="1"/>
              <a:t> is related to </a:t>
            </a:r>
            <a:r>
              <a:rPr i="1" b="1">
                <a:solidFill>
                  <a:srgbClr val="7030A0"/>
                </a:solidFill>
              </a:rPr>
              <a:t>electric current</a:t>
            </a:r>
            <a:r>
              <a:rPr i="1"/>
              <a:t> because...
</a:t>
            </a:r>
            <a:r>
              <a:rPr i="1"/>
              <a:t>•   I could make this </a:t>
            </a:r>
            <a:r>
              <a:rPr i="1" b="1">
                <a:solidFill>
                  <a:srgbClr val="7030A0"/>
                </a:solidFill>
              </a:rPr>
              <a:t>circuit</a:t>
            </a:r>
            <a:r>
              <a:rPr i="1"/>
              <a:t> </a:t>
            </a:r>
            <a:r>
              <a:rPr i="1" b="1">
                <a:solidFill>
                  <a:srgbClr val="7030A0"/>
                </a:solidFill>
              </a:rPr>
              <a:t>incomplete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401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closed/complete circuit.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a closed circuit related to electric current?</a:t>
            </a:r>
            <a:r>
              <a:t>
</a:t>
            </a:r>
            <a:r>
              <a:rPr i="1"/>
              <a:t>A closed circuit is related to electric current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4016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4034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4080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S4080w.png"/>
          <p:cNvPicPr>
            <a:picLocks noChangeAspect="1"/>
          </p:cNvPicPr>
          <p:nvPr/>
        </p:nvPicPr>
        <p:blipFill>
          <a:blip r:embed="rId6"/>
          <a:stretch>
            <a:fillRect/>
          </a:stretch>
        </p:blipFill>
        <p:spPr>
          <a:xfrm>
            <a:off x="9144000" y="6858000"/>
            <a:ext cx="3054096" cy="2286000"/>
          </a:xfrm>
          <a:prstGeom prst="rect">
            <a:avLst/>
          </a:prstGeom>
        </p:spPr>
      </p:pic>
      <p:pic>
        <p:nvPicPr>
          <p:cNvPr id="12" name="Picture 11" descr="pacman.png"/>
          <p:cNvPicPr>
            <a:picLocks noChangeAspect="1"/>
          </p:cNvPicPr>
          <p:nvPr/>
        </p:nvPicPr>
        <p:blipFill>
          <a:blip r:embed="rId7"/>
          <a:stretch>
            <a:fillRect/>
          </a:stretch>
        </p:blipFill>
        <p:spPr>
          <a:xfrm>
            <a:off x="7360920" y="2075688"/>
            <a:ext cx="1199803" cy="689956"/>
          </a:xfrm>
          <a:prstGeom prst="rect">
            <a:avLst/>
          </a:prstGeom>
        </p:spPr>
      </p:pic>
      <p:pic>
        <p:nvPicPr>
          <p:cNvPr id="13" name="Picture 12" descr="bracket.png"/>
          <p:cNvPicPr>
            <a:picLocks noChangeAspect="1"/>
          </p:cNvPicPr>
          <p:nvPr/>
        </p:nvPicPr>
        <p:blipFill>
          <a:blip r:embed="rId8"/>
          <a:stretch>
            <a:fillRect/>
          </a:stretch>
        </p:blipFill>
        <p:spPr>
          <a:xfrm>
            <a:off x="5888736" y="2039112"/>
            <a:ext cx="969264" cy="758952"/>
          </a:xfrm>
          <a:prstGeom prst="rect">
            <a:avLst/>
          </a:prstGeom>
        </p:spPr>
      </p:pic>
      <p:pic>
        <p:nvPicPr>
          <p:cNvPr id="14" name="Picture 13"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could you make this circuit incomplete?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word ____ is important to the question because...</a:t>
            </a:r>
          </a:p>
          <a:p>
            <a:pPr>
              <a:lnSpc>
                <a:spcPct val="150000"/>
              </a:lnSpc>
              <a:defRPr i="1" sz="2400">
                <a:solidFill>
                  <a:srgbClr val="548235"/>
                </a:solidFill>
              </a:defRPr>
            </a:pPr>
            <a:r>
              <a:t>•   The words ____ and ____ are related because...</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401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403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408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4080w.png"/>
          <p:cNvPicPr>
            <a:picLocks noChangeAspect="1"/>
          </p:cNvPicPr>
          <p:nvPr/>
        </p:nvPicPr>
        <p:blipFill>
          <a:blip r:embed="rId6"/>
          <a:stretch>
            <a:fillRect/>
          </a:stretch>
        </p:blipFill>
        <p:spPr>
          <a:xfrm>
            <a:off x="9144000" y="6858000"/>
            <a:ext cx="3054096" cy="2286000"/>
          </a:xfrm>
          <a:prstGeom prst="rect">
            <a:avLst/>
          </a:prstGeom>
        </p:spPr>
      </p:pic>
      <p:pic>
        <p:nvPicPr>
          <p:cNvPr id="11" name="Picture 10"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03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08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