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refers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p>
            <a:br/>
            <a:r>
              <a:t>ELPS</a:t>
            </a:r>
            <a:br/>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2.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8.png"/><Relationship Id="rId21" Type="http://schemas.openxmlformats.org/officeDocument/2006/relationships/image" Target="../media/image39.png"/><Relationship Id="rId22" Type="http://schemas.openxmlformats.org/officeDocument/2006/relationships/image" Target="../media/image40.png"/><Relationship Id="rId23" Type="http://schemas.openxmlformats.org/officeDocument/2006/relationships/image" Target="../media/image41.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3.png"/><Relationship Id="rId6" Type="http://schemas.openxmlformats.org/officeDocument/2006/relationships/image" Target="../media/image44.png"/><Relationship Id="rId7" Type="http://schemas.openxmlformats.org/officeDocument/2006/relationships/image" Target="../media/image45.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2.png"/><Relationship Id="rId24" Type="http://schemas.openxmlformats.org/officeDocument/2006/relationships/image" Target="../media/image28.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2.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27.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image" Target="../media/image4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46.png"/><Relationship Id="rId22" Type="http://schemas.openxmlformats.org/officeDocument/2006/relationships/image" Target="../media/image47.png"/><Relationship Id="rId23" Type="http://schemas.openxmlformats.org/officeDocument/2006/relationships/image" Target="../media/image48.png"/><Relationship Id="rId24" Type="http://schemas.openxmlformats.org/officeDocument/2006/relationships/image" Target="../media/image4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50.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2.png"/><Relationship Id="rId2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2.png"/><Relationship Id="rId2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19.xml"/><Relationship Id="rId8" Type="http://schemas.openxmlformats.org/officeDocument/2006/relationships/image" Target="../media/image52.png"/><Relationship Id="rId9" Type="http://schemas.openxmlformats.org/officeDocument/2006/relationships/image" Target="../media/image4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3.png"/><Relationship Id="rId7" Type="http://schemas.openxmlformats.org/officeDocument/2006/relationships/image" Target="../media/image28.png"/><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22.png"/><Relationship Id="rId7" Type="http://schemas.openxmlformats.org/officeDocument/2006/relationships/image" Target="../media/image31.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32.png"/><Relationship Id="rId7" Type="http://schemas.openxmlformats.org/officeDocument/2006/relationships/image" Target="../media/image33.png"/><Relationship Id="rId8" Type="http://schemas.openxmlformats.org/officeDocument/2006/relationships/image" Target="../media/image34.png"/><Relationship Id="rId9" Type="http://schemas.openxmlformats.org/officeDocument/2006/relationships/image" Target="../media/image35.png"/><Relationship Id="rId10" Type="http://schemas.openxmlformats.org/officeDocument/2006/relationships/image" Target="../media/image36.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37.png"/><Relationship Id="rId4" Type="http://schemas.openxmlformats.org/officeDocument/2006/relationships/image" Target="../media/image3.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37.png"/><Relationship Id="rId4" Type="http://schemas.openxmlformats.org/officeDocument/2006/relationships/image" Target="../media/image3.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8.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55844"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3019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are the different parts of an </a:t>
            </a:r>
            <a:r>
              <a:rPr b="1">
                <a:solidFill>
                  <a:srgbClr val="7030A0"/>
                </a:solidFill>
              </a:rPr>
              <a:t>ecosystem</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The different parts of an </a:t>
            </a:r>
            <a:r>
              <a:rPr b="1">
                <a:solidFill>
                  <a:srgbClr val="7030A0"/>
                </a:solidFill>
              </a:rPr>
              <a:t>ecosystem</a:t>
            </a:r>
            <a:r>
              <a:t> are...</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55844" cy="310896"/>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841248"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65192"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7004304"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689336"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3019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3039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does a </a:t>
            </a:r>
            <a:r>
              <a:rPr b="1">
                <a:solidFill>
                  <a:srgbClr val="7030A0"/>
                </a:solidFill>
              </a:rPr>
              <a:t>landslide</a:t>
            </a:r>
            <a:r>
              <a:t> affect an </a:t>
            </a:r>
            <a:r>
              <a:rPr b="1">
                <a:solidFill>
                  <a:srgbClr val="7030A0"/>
                </a:solidFill>
              </a:rPr>
              <a:t>ecosystem</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A </a:t>
            </a:r>
            <a:r>
              <a:rPr b="1">
                <a:solidFill>
                  <a:srgbClr val="7030A0"/>
                </a:solidFill>
              </a:rPr>
              <a:t>landslide</a:t>
            </a:r>
            <a:r>
              <a:t> affects an </a:t>
            </a:r>
            <a:r>
              <a:rPr b="1">
                <a:solidFill>
                  <a:srgbClr val="7030A0"/>
                </a:solidFill>
              </a:rPr>
              <a:t>ecosystem</a:t>
            </a:r>
            <a:r>
              <a:t> by...</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show="0">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3039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purpl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purpl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purpl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purpl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Relational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does a </a:t>
            </a:r>
            <a:r>
              <a:rPr b="1">
                <a:solidFill>
                  <a:srgbClr val="7030A0"/>
                </a:solidFill>
              </a:rPr>
              <a:t>landslide</a:t>
            </a:r>
            <a:r>
              <a:t> affect an </a:t>
            </a:r>
            <a:r>
              <a:rPr b="1">
                <a:solidFill>
                  <a:srgbClr val="7030A0"/>
                </a:solidFill>
              </a:rPr>
              <a:t>ecosystem</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landslide</a:t>
            </a:r>
            <a:r>
              <a:t> affects an </a:t>
            </a:r>
            <a:r>
              <a:rPr b="1">
                <a:solidFill>
                  <a:srgbClr val="7030A0"/>
                </a:solidFill>
              </a:rPr>
              <a:t>ecosystem</a:t>
            </a:r>
            <a:r>
              <a:t> by...</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3039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could be one way to prevent a </a:t>
            </a:r>
            <a:r>
              <a:rPr b="1">
                <a:solidFill>
                  <a:srgbClr val="7030A0"/>
                </a:solidFill>
              </a:rPr>
              <a:t>landslide</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One way to prevent a </a:t>
            </a:r>
            <a:r>
              <a:rPr b="1">
                <a:solidFill>
                  <a:srgbClr val="7030A0"/>
                </a:solidFill>
              </a:rPr>
              <a:t>landslide</a:t>
            </a:r>
            <a:r>
              <a:t> could be...</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sz="2000"/>
              <a:t/>
            </a:r>
            <a:r>
              <a:rPr b="1" sz="2000"/>
              <a:t>•   Complete the Picture</a:t>
            </a:r>
            <a:r>
              <a:rPr sz="2000"/>
              <a:t> 
Do this before showing the complete visual for a prediction activity, or after showing the visual for a recall exercise.
</a:t>
            </a:r>
            <a:r>
              <a:rPr b="1" sz="2000"/>
              <a:t>•   Fill It In</a:t>
            </a:r>
            <a:r>
              <a:rPr sz="2000"/>
              <a:t>
Like “Complete the Picture”, this activity is also excellent as either a preview or a review.
</a:t>
            </a:r>
            <a:r>
              <a:rPr b="1" sz="2000"/>
              <a:t>•   Questioning Conversation</a:t>
            </a:r>
            <a:r>
              <a:rPr sz="2000"/>
              <a:t>
Encourage open-ended dialogue about the visual with question-asking and prediction-making
</a:t>
            </a:r>
            <a:r>
              <a:rPr b="1" sz="2000"/>
              <a:t>•   Vocab Connection Web</a:t>
            </a:r>
            <a:r>
              <a:rPr sz="2000"/>
              <a:t>
Have students make connections to other words in this unit, or other words in previous units. Excellent as a unit review!</a:t>
            </a:r>
          </a:p>
        </p:txBody>
      </p:sp>
      <p:sp>
        <p:nvSpPr>
          <p:cNvPr id="7" name="TextBox 6"/>
          <p:cNvSpPr txBox="1"/>
          <p:nvPr/>
        </p:nvSpPr>
        <p:spPr>
          <a:xfrm>
            <a:off x="6099048" y="1737360"/>
            <a:ext cx="5678424" cy="3474720"/>
          </a:xfrm>
          <a:prstGeom prst="rect">
            <a:avLst/>
          </a:prstGeom>
          <a:noFill/>
        </p:spPr>
        <p:txBody>
          <a:bodyPr wrap="square" anchor="ctr">
            <a:spAutoFit/>
          </a:bodyPr>
          <a:lstStyle/>
          <a:p>
            <a:pPr algn="l"/>
            <a:r>
              <a:rPr sz="2000"/>
              <a:t/>
            </a:r>
            <a:r>
              <a:rPr b="1" sz="2000"/>
              <a:t>•   Roving Paragraph</a:t>
            </a:r>
            <a:r>
              <a:rPr sz="2000"/>
              <a:t> 
Get students moving, and writing! Can be done at any point in the lesson, but it makes an excellent review at the end of the lesson.
</a:t>
            </a:r>
            <a:r>
              <a:rPr b="1" sz="2000"/>
              <a:t>•   Open Writing</a:t>
            </a:r>
            <a:r>
              <a:rPr sz="2000"/>
              <a:t>
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303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landslide.</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3039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3039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3039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3039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landslide</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55844"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21" name="Picture 20"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22" name="Picture 21"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23" name="Picture 22"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4" name="Picture 23" descr="S3019i.png"/>
          <p:cNvPicPr>
            <a:picLocks noChangeAspect="1"/>
          </p:cNvPicPr>
          <p:nvPr/>
        </p:nvPicPr>
        <p:blipFill>
          <a:blip r:embed="rId9"/>
          <a:stretch>
            <a:fillRect/>
          </a:stretch>
        </p:blipFill>
        <p:spPr>
          <a:xfrm>
            <a:off x="4873752" y="658368"/>
            <a:ext cx="1438656" cy="1078992"/>
          </a:xfrm>
          <a:prstGeom prst="rect">
            <a:avLst/>
          </a:prstGeom>
        </p:spPr>
      </p:pic>
      <p:sp>
        <p:nvSpPr>
          <p:cNvPr id="25" name="Oval 24"/>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6" name="Oval 25"/>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7" name="Oval 26"/>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303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landslide...</a:t>
            </a:r>
            <a:r>
              <a:rPr i="1"/>
              <a:t>
From this visual, I can infer… </a:t>
            </a:r>
            <a:r>
              <a:rPr i="0"/>
              <a:t>(use </a:t>
            </a:r>
            <a:r>
              <a:rPr b="1">
                <a:solidFill>
                  <a:srgbClr val="7030A0"/>
                </a:solidFill>
              </a:rPr>
              <a:t>landslide</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303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303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squar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landslide</a:t>
            </a:r>
            <a:r>
              <a:t>.
Include 3-5 other vocabulary words in your paragraph. You may include the following stems:​
</a:t>
            </a:r>
            <a:r>
              <a:rPr i="1"/>
              <a:t>•   During a </a:t>
            </a:r>
            <a:r>
              <a:rPr i="1" b="1">
                <a:solidFill>
                  <a:srgbClr val="7030A0"/>
                </a:solidFill>
              </a:rPr>
              <a:t>landslide</a:t>
            </a:r>
            <a:r>
              <a:rPr i="1"/>
              <a:t>, ...
</a:t>
            </a:r>
            <a:r>
              <a:rPr i="1"/>
              <a:t>•   A </a:t>
            </a:r>
            <a:r>
              <a:rPr i="1" b="1">
                <a:solidFill>
                  <a:srgbClr val="7030A0"/>
                </a:solidFill>
              </a:rPr>
              <a:t>landslide</a:t>
            </a:r>
            <a:r>
              <a:rPr i="1"/>
              <a:t> affects an </a:t>
            </a:r>
            <a:r>
              <a:rPr i="1" b="1">
                <a:solidFill>
                  <a:srgbClr val="7030A0"/>
                </a:solidFill>
              </a:rPr>
              <a:t>ecosystem</a:t>
            </a:r>
            <a:r>
              <a:rPr i="1"/>
              <a:t> by...
</a:t>
            </a:r>
            <a:r>
              <a:rPr i="1"/>
              <a:t>•   One way to prevent a </a:t>
            </a:r>
            <a:r>
              <a:rPr i="1" b="1">
                <a:solidFill>
                  <a:srgbClr val="7030A0"/>
                </a:solidFill>
              </a:rPr>
              <a:t>landslide</a:t>
            </a:r>
            <a:r>
              <a:rPr i="1"/>
              <a:t> could be...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sz="4000"/>
              <a:t/>
            </a:r>
            <a:r>
              <a:rPr b="1" sz="4000"/>
              <a:t>Accommodations for Newcomer/Beginner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399032"/>
            <a:ext cx="5916168" cy="1197864"/>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Always </a:t>
            </a:r>
            <a:r>
              <a:rPr b="1" sz="1800"/>
              <a:t>pronounce new vocabulary words 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ahead of time.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a:t>
            </a:r>
          </a:p>
          <a:p>
            <a:r>
              <a:rPr i="1">
                <a:solidFill>
                  <a:srgbClr val="954ECA"/>
                </a:solidFill>
              </a:rPr>
              <a:t>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55844"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sp>
        <p:nvSpPr>
          <p:cNvPr id="7" name="TextBox 6"/>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8" name="Picture 7" descr="se.png"/>
          <p:cNvPicPr>
            <a:picLocks noChangeAspect="1"/>
          </p:cNvPicPr>
          <p:nvPr/>
        </p:nvPicPr>
        <p:blipFill>
          <a:blip r:embed="rId6"/>
          <a:stretch>
            <a:fillRect/>
          </a:stretch>
        </p:blipFill>
        <p:spPr>
          <a:xfrm>
            <a:off x="2459736" y="6547104"/>
            <a:ext cx="555844" cy="310896"/>
          </a:xfrm>
          <a:prstGeom prst="rect">
            <a:avLst/>
          </a:prstGeom>
        </p:spPr>
      </p:pic>
      <p:pic>
        <p:nvPicPr>
          <p:cNvPr id="9" name="Picture 8" descr="S3039i.png"/>
          <p:cNvPicPr>
            <a:picLocks noChangeAspect="1"/>
          </p:cNvPicPr>
          <p:nvPr/>
        </p:nvPicPr>
        <p:blipFill>
          <a:blip r:embed="rId7"/>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the term </a:t>
            </a:r>
            <a:r>
              <a:rPr b="1">
                <a:solidFill>
                  <a:srgbClr val="800080"/>
                </a:solidFill>
              </a:rPr>
              <a:t>landslide.</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What could be one way to prevent a landslide?</a:t>
            </a:r>
            <a:r>
              <a:t>
</a:t>
            </a:r>
            <a:r>
              <a:rPr i="1"/>
              <a:t>One way to prevent a landslide could be...</a:t>
            </a:r>
            <a:r>
              <a:t>
Use the vocabulary words to the right in your response.</a:t>
            </a:r>
          </a:p>
        </p:txBody>
      </p:sp>
      <p:pic>
        <p:nvPicPr>
          <p:cNvPr id="7" name="Picture 6" descr="se.png"/>
          <p:cNvPicPr>
            <a:picLocks noChangeAspect="1"/>
          </p:cNvPicPr>
          <p:nvPr/>
        </p:nvPicPr>
        <p:blipFill>
          <a:blip r:embed="rId3"/>
          <a:stretch>
            <a:fillRect/>
          </a:stretch>
        </p:blipFill>
        <p:spPr>
          <a:xfrm>
            <a:off x="36576" y="6309360"/>
            <a:ext cx="555844" cy="310896"/>
          </a:xfrm>
          <a:prstGeom prst="rect">
            <a:avLst/>
          </a:prstGeom>
        </p:spPr>
      </p:pic>
      <p:pic>
        <p:nvPicPr>
          <p:cNvPr id="8" name="Picture 7" descr="S3039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S3019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075688"/>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039112"/>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55844" cy="310896"/>
          </a:xfrm>
          <a:prstGeom prst="rect">
            <a:avLst/>
          </a:prstGeom>
        </p:spPr>
      </p:pic>
      <p:sp>
        <p:nvSpPr>
          <p:cNvPr id="4" name="TextBox 3"/>
          <p:cNvSpPr txBox="1"/>
          <p:nvPr/>
        </p:nvSpPr>
        <p:spPr>
          <a:xfrm>
            <a:off x="374904" y="109728"/>
            <a:ext cx="8641080" cy="585216"/>
          </a:xfrm>
          <a:prstGeom prst="rect">
            <a:avLst/>
          </a:prstGeom>
          <a:noFill/>
        </p:spPr>
        <p:txBody>
          <a:bodyPr wrap="square">
            <a:spAutoFit/>
          </a:bodyPr>
          <a:lstStyle/>
          <a:p>
            <a:pPr>
              <a:defRPr sz="2800" b="1"/>
            </a:pPr>
            <a:r>
              <a:t>What could be one way to prevent a landslide?</a:t>
            </a:r>
          </a:p>
        </p:txBody>
      </p:sp>
      <p:sp>
        <p:nvSpPr>
          <p:cNvPr id="5" name="TextBox 4"/>
          <p:cNvSpPr txBox="1"/>
          <p:nvPr/>
        </p:nvSpPr>
        <p:spPr>
          <a:xfrm>
            <a:off x="374904" y="1874519"/>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28600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 of... because...</a:t>
            </a:r>
          </a:p>
        </p:txBody>
      </p:sp>
      <p:pic>
        <p:nvPicPr>
          <p:cNvPr id="7" name="Picture 6" descr="S3039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3019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3039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3019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3039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1463040"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happens during a </a:t>
            </a:r>
            <a:r>
              <a:rPr b="1">
                <a:solidFill>
                  <a:srgbClr val="7030A0"/>
                </a:solidFill>
              </a:rPr>
              <a:t>landslide</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During a </a:t>
            </a:r>
            <a:r>
              <a:rPr b="1">
                <a:solidFill>
                  <a:srgbClr val="7030A0"/>
                </a:solidFill>
              </a:rPr>
              <a:t>landslide</a:t>
            </a:r>
            <a:r>
              <a:t>, ...</a:t>
            </a:r>
          </a:p>
        </p:txBody>
      </p:sp>
      <p:pic>
        <p:nvPicPr>
          <p:cNvPr id="32" name="Picture 31" descr="se.png"/>
          <p:cNvPicPr>
            <a:picLocks noChangeAspect="1"/>
          </p:cNvPicPr>
          <p:nvPr/>
        </p:nvPicPr>
        <p:blipFill>
          <a:blip r:embed="rId24"/>
          <a:stretch>
            <a:fillRect/>
          </a:stretch>
        </p:blipFill>
        <p:spPr>
          <a:xfrm>
            <a:off x="2459736" y="6547104"/>
            <a:ext cx="555844"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