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mostrara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8.xml"/><Relationship Id="rId34" Type="http://schemas.openxmlformats.org/officeDocument/2006/relationships/slide" Target="slide9.xml"/><Relationship Id="rId35" Type="http://schemas.openxmlformats.org/officeDocument/2006/relationships/slide" Target="slide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9.png"/><Relationship Id="rId6" Type="http://schemas.openxmlformats.org/officeDocument/2006/relationships/image" Target="../media/image30.png"/><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9.png"/><Relationship Id="rId6" Type="http://schemas.openxmlformats.org/officeDocument/2006/relationships/image" Target="../media/image30.png"/><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18.xml"/><Relationship Id="rId8"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8.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9.xml"/><Relationship Id="rId5" Type="http://schemas.openxmlformats.org/officeDocument/2006/relationships/slide" Target="slide10.xml"/><Relationship Id="rId6" Type="http://schemas.openxmlformats.org/officeDocument/2006/relationships/slide" Target="slide12.xml"/><Relationship Id="rId7" Type="http://schemas.openxmlformats.org/officeDocument/2006/relationships/slide" Target="slide13.xml"/><Relationship Id="rId8" Type="http://schemas.openxmlformats.org/officeDocument/2006/relationships/slide" Target="slide14.xml"/><Relationship Id="rId9" Type="http://schemas.openxmlformats.org/officeDocument/2006/relationships/slide" Target="slide18.xml"/><Relationship Id="rId10" Type="http://schemas.openxmlformats.org/officeDocument/2006/relationships/slide" Target="slide19.xml"/><Relationship Id="rId11" Type="http://schemas.openxmlformats.org/officeDocument/2006/relationships/slide" Target="slide21.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Navegando esta lección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Notas para el maestro</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Cómo estructurar conversaciones y hacer adaptaciones para estudiantes que están aprendiendo inglés.</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Calentamiento</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Pida a estudiantes que escriban y/o compartan lo que observan y se preguntan sobre el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Conversación de Objetivos</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Introduzca el lenguaje de la lección y conéctelo con la pregunta del ticket de salida.</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Conversación de Observación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El grupo construye una comprensión compartida del término con sus propias definiciones.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Conversación Relacional</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Describan la relación entre este término y otro término clave.</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2"/>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Conversación Inferencial + Ticket de Salida</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Conversen sobre la pregunta de salida y luego respóndanla por escrito u oralmente.</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3"/>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Actividades de Extensión</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estas actividades al inicio, en medio o al final de la clase, o como repaso.</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4"/>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Muéstrame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Visuales del Muro de Palabras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Imprima y agregue estos visuales al muro de palabras de la unidad.</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5"/>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Muéstrame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duna de arena</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duna de arena</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duna de arena</a:t>
            </a:r>
            <a:r>
              <a:rPr sz="2000" i="1"/>
              <a:t>
• Mi visual es…
• Mi visual se relaciona con lo que he aprendido acerca de </a:t>
            </a:r>
            <a:r>
              <a:rPr b="1" i="1" sz="2000">
                <a:solidFill>
                  <a:srgbClr val="7030A0"/>
                </a:solidFill>
              </a:rPr>
              <a:t>duna de arena</a:t>
            </a:r>
            <a:r>
              <a:rPr sz="2000" i="1"/>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duna de arena</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duna de arena.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Elige una pregunta:</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Algo que no se es...</a:t>
            </a:r>
          </a:p>
          <a:p>
            <a:pPr marL="256032" indent="-155448">
              <a:spcAft>
                <a:spcPts val="1000"/>
              </a:spcAft>
              <a:buChar char="•"/>
              <a:defRPr sz="1800" i="1"/>
            </a:pPr>
            <a:r>
              <a:rPr sz="1800" i="1"/>
              <a:t>Algo que me pregunto es...</a:t>
            </a:r>
          </a:p>
          <a:p>
            <a:pPr marL="256032" indent="-155448">
              <a:spcAft>
                <a:spcPts val="1000"/>
              </a:spcAft>
              <a:buChar char="•"/>
              <a:defRPr sz="1800" i="1"/>
            </a:pPr>
            <a:r>
              <a:rPr sz="1800" i="1"/>
              <a:t>No entendi cuando hablamos acerca de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1188720"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2258568"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Señal: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Va 1.º:</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832104"/>
            <a:ext cx="2697480" cy="1380744"/>
          </a:xfrm>
          <a:prstGeom prst="rect">
            <a:avLst/>
          </a:prstGeom>
          <a:noFill/>
        </p:spPr>
        <p:txBody>
          <a:bodyPr wrap="square">
            <a:noAutofit/>
          </a:bodyPr>
          <a:lstStyle/>
          <a:p>
            <a:pPr>
              <a:defRPr sz="1700"/>
            </a:pPr>
            <a:r>
              <a:rPr sz="1700" i="0"/>
              <a:t>Si </a:t>
            </a:r>
            <a:r>
              <a:rPr sz="1700" i="0" b="1">
                <a:solidFill>
                  <a:srgbClr val="7030A0"/>
                </a:solidFill>
              </a:rPr>
              <a:t>vientos</a:t>
            </a:r>
            <a:r>
              <a:rPr sz="1700" i="0"/>
              <a:t> fuertes soplaran sobre la playa durante muchos días, ¿cómo podrían cambiar </a:t>
            </a:r>
            <a:r>
              <a:rPr sz="1700" i="0" b="1">
                <a:solidFill>
                  <a:srgbClr val="7030A0"/>
                </a:solidFill>
              </a:rPr>
              <a:t>dunas de arena</a:t>
            </a:r>
            <a:r>
              <a:rPr sz="1700" i="0"/>
              <a:t>?</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Proporciona </a:t>
            </a:r>
            <a:r>
              <a:rPr sz="1800" b="1" u="sng">
                <a:solidFill>
                  <a:srgbClr val="C55A11"/>
                </a:solidFill>
              </a:rPr>
              <a:t>Evidencia:</a:t>
            </a:r>
          </a:p>
          <a:p>
            <a:pPr marL="256032" indent="-155448">
              <a:spcAft>
                <a:spcPts val="0"/>
              </a:spcAft>
              <a:buChar char="•"/>
              <a:defRPr sz="1800" i="1">
                <a:solidFill>
                  <a:srgbClr val="C55A11"/>
                </a:solidFill>
              </a:defRPr>
            </a:pPr>
            <a:r>
              <a:rPr sz="1800" i="1">
                <a:solidFill>
                  <a:srgbClr val="C55A11"/>
                </a:solidFill>
              </a:rPr>
              <a:t>Veo que...</a:t>
            </a:r>
          </a:p>
          <a:p>
            <a:pPr marL="256032" indent="-155448">
              <a:spcAft>
                <a:spcPts val="0"/>
              </a:spcAft>
              <a:buChar char="•"/>
              <a:defRPr sz="1800" i="1">
                <a:solidFill>
                  <a:srgbClr val="C55A11"/>
                </a:solidFill>
              </a:defRPr>
            </a:pPr>
            <a:r>
              <a:rPr sz="1800" i="1">
                <a:solidFill>
                  <a:srgbClr val="C55A11"/>
                </a:solidFill>
              </a:rPr>
              <a:t>Se que...</a:t>
            </a:r>
          </a:p>
          <a:p>
            <a:pPr marL="256032" indent="-155448">
              <a:spcAft>
                <a:spcPts val="0"/>
              </a:spcAft>
              <a:buChar char="•"/>
              <a:defRPr sz="1800" i="1">
                <a:solidFill>
                  <a:srgbClr val="C55A11"/>
                </a:solidFill>
              </a:defRPr>
            </a:pPr>
            <a:r>
              <a:rPr sz="1800" i="1">
                <a:solidFill>
                  <a:srgbClr val="C55A11"/>
                </a:solidFill>
              </a:rPr>
              <a:t>Lei 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Si </a:t>
            </a:r>
            <a:r>
              <a:rPr sz="1800" i="0" b="1">
                <a:solidFill>
                  <a:srgbClr val="7030A0"/>
                </a:solidFill>
              </a:rPr>
              <a:t>vientos</a:t>
            </a:r>
            <a:r>
              <a:rPr sz="1800" i="0"/>
              <a:t> fuertes soplaran sobre la playa durante muchos días, ¿cómo podrían cambiar </a:t>
            </a:r>
            <a:r>
              <a:rPr sz="1800" i="0" b="1">
                <a:solidFill>
                  <a:srgbClr val="7030A0"/>
                </a:solidFill>
              </a:rPr>
              <a:t>dunas de arena</a:t>
            </a:r>
            <a:r>
              <a:rPr sz="1800" i="0"/>
              <a:t>?</a:t>
            </a:r>
          </a:p>
        </p:txBody>
      </p:sp>
      <p:sp>
        <p:nvSpPr>
          <p:cNvPr id="6" name="TextBox 5"/>
          <p:cNvSpPr txBox="1"/>
          <p:nvPr/>
        </p:nvSpPr>
        <p:spPr>
          <a:xfrm>
            <a:off x="91440" y="2551176"/>
            <a:ext cx="2697480" cy="365760"/>
          </a:xfrm>
          <a:prstGeom prst="rect">
            <a:avLst/>
          </a:prstGeom>
          <a:noFill/>
        </p:spPr>
        <p:txBody>
          <a:bodyPr wrap="none">
            <a:spAutoFit/>
          </a:bodyPr>
          <a:lstStyle/>
          <a:p>
            <a:pPr>
              <a:defRPr sz="1800" b="1" i="0" u="sng">
                <a:solidFill>
                  <a:srgbClr val="2E75B6"/>
                </a:solidFill>
              </a:defRPr>
            </a:pPr>
            <a:r>
              <a:t>Afirmacion</a:t>
            </a:r>
          </a:p>
        </p:txBody>
      </p:sp>
      <p:sp>
        <p:nvSpPr>
          <p:cNvPr id="7" name="__dynamic_autofit__TextBox 6"/>
          <p:cNvSpPr txBox="1"/>
          <p:nvPr/>
        </p:nvSpPr>
        <p:spPr>
          <a:xfrm>
            <a:off x="91440" y="2898648"/>
            <a:ext cx="2953512" cy="1490472"/>
          </a:xfrm>
          <a:prstGeom prst="rect">
            <a:avLst/>
          </a:prstGeom>
          <a:noFill/>
        </p:spPr>
        <p:txBody>
          <a:bodyPr wrap="square">
            <a:noAutofit/>
          </a:bodyPr>
          <a:lstStyle/>
          <a:p>
            <a:pPr>
              <a:defRPr/>
            </a:pPr>
            <a:r>
              <a:rPr sz="1800" i="1">
                <a:solidFill>
                  <a:srgbClr val="2E75B6"/>
                </a:solidFill>
              </a:rPr>
              <a:t>Las </a:t>
            </a:r>
            <a:r>
              <a:rPr sz="1800" i="1" b="1">
                <a:solidFill>
                  <a:srgbClr val="7030A0"/>
                </a:solidFill>
              </a:rPr>
              <a:t>dunas de arena</a:t>
            </a:r>
            <a:r>
              <a:rPr sz="1800" i="1">
                <a:solidFill>
                  <a:srgbClr val="2E75B6"/>
                </a:solidFill>
              </a:rPr>
              <a:t> podrían cambiar al... porque ...</a:t>
            </a:r>
          </a:p>
        </p:txBody>
      </p:sp>
      <p:pic>
        <p:nvPicPr>
          <p:cNvPr id="8" name="Picture 7" descr="noun-write-1439720.png"/>
          <p:cNvPicPr>
            <a:picLocks noChangeAspect="1"/>
          </p:cNvPicPr>
          <p:nvPr/>
        </p:nvPicPr>
        <p:blipFill>
          <a:blip r:embed="rId3"/>
          <a:stretch>
            <a:fillRect/>
          </a:stretch>
        </p:blipFill>
        <p:spPr>
          <a:xfrm>
            <a:off x="923544" y="4462272"/>
            <a:ext cx="1207008" cy="120700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365760"/>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685800"/>
            <a:ext cx="2697480" cy="941832"/>
          </a:xfrm>
          <a:prstGeom prst="rect">
            <a:avLst/>
          </a:prstGeom>
          <a:noFill/>
        </p:spPr>
        <p:txBody>
          <a:bodyPr wrap="square">
            <a:noAutofit/>
          </a:bodyPr>
          <a:lstStyle/>
          <a:p>
            <a:pPr>
              <a:defRPr sz="1400"/>
            </a:pPr>
            <a:r>
              <a:rPr sz="1400" i="0"/>
              <a:t>Si </a:t>
            </a:r>
            <a:r>
              <a:rPr sz="1400" i="0" b="1">
                <a:solidFill>
                  <a:srgbClr val="7030A0"/>
                </a:solidFill>
              </a:rPr>
              <a:t>vientos</a:t>
            </a:r>
            <a:r>
              <a:rPr sz="1400" i="0"/>
              <a:t> fuertes soplaran sobre la playa durante muchos días, ¿cómo podrían cambiar </a:t>
            </a:r>
            <a:r>
              <a:rPr sz="1400" i="0" b="1">
                <a:solidFill>
                  <a:srgbClr val="7030A0"/>
                </a:solidFill>
              </a:rPr>
              <a:t>dunas de arena</a:t>
            </a:r>
            <a:r>
              <a:rPr sz="1400" i="0"/>
              <a:t>?</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Haz una </a:t>
            </a:r>
            <a:r>
              <a:rPr sz="1800" b="1" u="sng">
                <a:solidFill>
                  <a:srgbClr val="2E75B6"/>
                </a:solidFill>
              </a:rPr>
              <a:t>Afirmacion</a:t>
            </a:r>
            <a:r>
              <a:rPr sz="1800" b="0" u="sng"/>
              <a:t> con </a:t>
            </a:r>
            <a:r>
              <a:rPr sz="1800" b="1" u="sng">
                <a:solidFill>
                  <a:srgbClr val="548235"/>
                </a:solidFill>
              </a:rPr>
              <a:t>Razonamiento:</a:t>
            </a:r>
          </a:p>
          <a:p>
            <a:pPr marL="256032" indent="-155448">
              <a:spcAft>
                <a:spcPts val="0"/>
              </a:spcAft>
              <a:buChar char="•"/>
              <a:defRPr sz="1800" i="1"/>
            </a:pPr>
            <a:r>
              <a:rPr sz="1800" i="1" u="sng"/>
              <a:t>Basado en el hecho de que </a:t>
            </a:r>
            <a:r>
              <a:rPr sz="1800" i="1" u="sng">
                <a:solidFill>
                  <a:srgbClr val="C55A11"/>
                </a:solidFill>
              </a:rPr>
              <a:t>_______</a:t>
            </a:r>
            <a:r>
              <a:rPr sz="1800" i="1" u="none"/>
              <a:t>, </a:t>
            </a:r>
            <a:r>
              <a:rPr sz="1800" i="1" u="none">
                <a:solidFill>
                  <a:srgbClr val="2E75B6"/>
                </a:solidFill>
              </a:rPr>
              <a:t>infiero que...</a:t>
            </a:r>
            <a:r>
              <a:rPr sz="1800" i="1" u="none"/>
              <a:t> porque...</a:t>
            </a:r>
          </a:p>
          <a:p>
            <a:pPr marL="256032" indent="-155448">
              <a:spcAft>
                <a:spcPts val="0"/>
              </a:spcAft>
              <a:buChar char="•"/>
              <a:defRPr sz="1800" i="1"/>
            </a:pPr>
            <a:r>
              <a:rPr sz="1800" i="1" u="sng">
                <a:solidFill>
                  <a:srgbClr val="C55A11"/>
                </a:solidFill>
              </a:rPr>
              <a:t>_______</a:t>
            </a:r>
            <a:r>
              <a:rPr sz="1800" i="1" u="none">
                <a:solidFill>
                  <a:srgbClr val="2E75B6"/>
                </a:solidFill>
              </a:rPr>
              <a:t> significa que...</a:t>
            </a:r>
            <a:r>
              <a:rPr sz="1800" i="1" u="none"/>
              <a:t> porque...</a:t>
            </a:r>
          </a:p>
          <a:p>
            <a:pPr marL="256032" indent="-155448">
              <a:spcAft>
                <a:spcPts val="0"/>
              </a:spcAft>
              <a:buChar char="•"/>
              <a:defRPr sz="1800" i="1"/>
            </a:pPr>
            <a:r>
              <a:rPr sz="1800" i="1" u="none"/>
              <a:t>Veo </a:t>
            </a:r>
            <a:r>
              <a:rPr sz="1800" i="1" u="sng">
                <a:solidFill>
                  <a:srgbClr val="C55A11"/>
                </a:solidFill>
              </a:rPr>
              <a:t>_______.</a:t>
            </a:r>
            <a:r>
              <a:rPr sz="1800" i="1" u="none">
                <a:solidFill>
                  <a:srgbClr val="2E75B6"/>
                </a:solidFill>
              </a:rPr>
              <a:t> Esto apoya mi afirmacion de que...</a:t>
            </a:r>
            <a:r>
              <a:rPr sz="1800" i="1" u="none"/>
              <a:t> porque...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duna de arena</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duna de arena...</a:t>
            </a:r>
            <a:r>
              <a:rPr i="1"/>
              <a:t>
De esta visual, puedo inferir… </a:t>
            </a:r>
            <a:r>
              <a:t>(usa </a:t>
            </a:r>
            <a:r>
              <a:rPr b="1">
                <a:solidFill>
                  <a:srgbClr val="7030A0"/>
                </a:solidFill>
              </a:rPr>
              <a:t>duna de arena</a:t>
            </a:r>
            <a:r>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Estructurar Conversaciones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Esto puede sonar asi...</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¿Qué es una </a:t>
            </a:r>
            <a:r>
              <a:rPr sz="1100" b="1">
                <a:solidFill>
                  <a:srgbClr val="7030A0"/>
                </a:solidFill>
              </a:rPr>
              <a:t>duna de arena</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Una </a:t>
            </a:r>
            <a:r>
              <a:rPr sz="1100" i="1" b="1">
                <a:solidFill>
                  <a:srgbClr val="7030A0"/>
                </a:solidFill>
              </a:rPr>
              <a:t>duna de arena</a:t>
            </a:r>
            <a:r>
              <a:rPr sz="1100" i="1"/>
              <a:t> es…</a:t>
            </a:r>
          </a:p>
        </p:txBody>
      </p:sp>
      <p:pic>
        <p:nvPicPr>
          <p:cNvPr id="9" name="Picture 8" descr="S2e121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Clase, pronunciemos esta palabra en voz alta: (lee </a:t>
            </a:r>
            <a:r>
              <a:rPr sz="1600" b="1" i="0" u="none">
                <a:solidFill>
                  <a:srgbClr val="7030A0"/>
                </a:solidFill>
              </a:rPr>
              <a:t>duna de arena</a:t>
            </a:r>
            <a:r>
              <a:rPr sz="1600" b="1" i="0" u="none"/>
              <a:t> en voz alta lentamente).</a:t>
            </a:r>
          </a:p>
          <a:p>
            <a:pPr marL="283464" indent="-201168">
              <a:spcAft>
                <a:spcPts val="600"/>
              </a:spcAft>
              <a:buAutoNum type="arabicPeriod" startAt="2"/>
            </a:pPr>
            <a:r>
              <a:rPr sz="1600" b="1" i="0" u="none"/>
              <a:t>Puede todo el mundo </a:t>
            </a:r>
            <a:r>
              <a:rPr sz="1600" b="1" i="0" u="none">
                <a:solidFill>
                  <a:srgbClr val="0070C0"/>
                </a:solidFill>
              </a:rPr>
              <a:t>_______ </a:t>
            </a:r>
            <a:r>
              <a:rPr sz="1600" b="1" i="0" u="none">
                <a:solidFill>
                  <a:srgbClr val="0070C0"/>
                </a:solidFill>
              </a:rPr>
              <a:t>(senal)</a:t>
            </a:r>
            <a:r>
              <a:rPr sz="1600" b="1" i="0" u="none"/>
              <a:t>? Piensa en esta pregunta. Cuando estes listo para terminar esta frase, </a:t>
            </a:r>
            <a:r>
              <a:rPr sz="1600" b="1" i="0" u="none">
                <a:solidFill>
                  <a:srgbClr val="009999"/>
                </a:solidFill>
              </a:rPr>
              <a:t>_______ </a:t>
            </a:r>
            <a:r>
              <a:rPr sz="1600" b="1" i="0" u="none">
                <a:solidFill>
                  <a:srgbClr val="009999"/>
                </a:solidFill>
              </a:rPr>
              <a:t>(inicio)</a:t>
            </a:r>
            <a:r>
              <a:rPr sz="1600" b="1" i="0" u="none"/>
              <a:t>, muestrame haciendo </a:t>
            </a:r>
            <a:r>
              <a:rPr sz="1600" b="1" i="0" u="none">
                <a:solidFill>
                  <a:srgbClr val="0070C0"/>
                </a:solidFill>
              </a:rPr>
              <a:t>_______ </a:t>
            </a:r>
            <a:r>
              <a:rPr sz="1600" b="1" i="0" u="none">
                <a:solidFill>
                  <a:srgbClr val="0070C0"/>
                </a:solidFill>
              </a:rPr>
              <a:t>(desactiva la senal).</a:t>
            </a:r>
          </a:p>
          <a:p>
            <a:pPr marL="283464" indent="-201168">
              <a:spcAft>
                <a:spcPts val="600"/>
              </a:spcAft>
              <a:buAutoNum type="arabicPeriod" startAt="3"/>
            </a:pPr>
            <a:r>
              <a:rPr sz="1600" b="1" i="0" u="none"/>
              <a:t>Vas a compartir con </a:t>
            </a:r>
            <a:r>
              <a:rPr sz="1600" b="1" i="0" u="none">
                <a:solidFill>
                  <a:srgbClr val="548235"/>
                </a:solidFill>
              </a:rPr>
              <a:t>_______ </a:t>
            </a:r>
            <a:r>
              <a:rPr sz="1600" b="1" i="0" u="none">
                <a:solidFill>
                  <a:srgbClr val="548235"/>
                </a:solidFill>
              </a:rPr>
              <a:t>(compartir)</a:t>
            </a:r>
            <a:r>
              <a:rPr sz="1600" b="1" i="0" u="none"/>
              <a:t>. La persona en tu grupo que ira primero es </a:t>
            </a:r>
            <a:r>
              <a:rPr sz="1600" b="1" i="0" u="none">
                <a:solidFill>
                  <a:srgbClr val="BF9000"/>
                </a:solidFill>
              </a:rPr>
              <a:t>_______.</a:t>
            </a:r>
          </a:p>
          <a:p>
            <a:pPr marL="283464" indent="-201168">
              <a:spcAft>
                <a:spcPts val="600"/>
              </a:spcAft>
              <a:buAutoNum type="arabicPeriod" startAt="4"/>
            </a:pPr>
            <a:r>
              <a:rPr sz="1600" b="1" i="0" u="none"/>
              <a:t>Voy a </a:t>
            </a:r>
            <a:r>
              <a:rPr sz="1600" b="1" i="0" u="none">
                <a:solidFill>
                  <a:srgbClr val="C00000"/>
                </a:solidFill>
              </a:rPr>
              <a:t>_______ </a:t>
            </a:r>
            <a:r>
              <a:rPr sz="1600" b="1" i="0" u="none">
                <a:solidFill>
                  <a:srgbClr val="C00000"/>
                </a:solidFill>
              </a:rPr>
              <a:t>(evaluar)</a:t>
            </a:r>
            <a:r>
              <a:rPr sz="1600" b="1" i="0" u="none"/>
              <a:t>. Esta bien si compartes tu idea o la de tu companero, siempre y cuando uses </a:t>
            </a:r>
            <a:r>
              <a:rPr sz="1600" b="1" i="0" u="none">
                <a:solidFill>
                  <a:srgbClr val="7030A0"/>
                </a:solidFill>
              </a:rPr>
              <a:t>________ </a:t>
            </a:r>
            <a:r>
              <a:rPr sz="1600" b="1" i="0" u="none">
                <a:solidFill>
                  <a:srgbClr val="7030A0"/>
                </a:solidFill>
              </a:rPr>
              <a:t>(palabra del vocabulario)</a:t>
            </a:r>
            <a:r>
              <a:rPr sz="1600" b="1" i="0" u="none"/>
              <a:t> en una oracion completa. Te recomiendo usar el inicio de oracion, </a:t>
            </a:r>
            <a:r>
              <a:rPr sz="1600" b="1" i="0" u="none">
                <a:solidFill>
                  <a:srgbClr val="009999"/>
                </a:solidFill>
              </a:rPr>
              <a:t>________ </a:t>
            </a:r>
            <a:r>
              <a:rPr sz="1600" b="1" i="0" u="none">
                <a:solidFill>
                  <a:srgbClr val="009999"/>
                </a:solidFill>
              </a:rPr>
              <a:t>(inicio).</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Como se ve esto?</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Recordatorio!</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Esta leccion solo debe ser utilizada por docentes que tengan una </a:t>
            </a:r>
            <a:r>
              <a:rPr sz="1800" b="1">
                <a:solidFill>
                  <a:srgbClr val="FFFFFF"/>
                </a:solidFill>
              </a:rPr>
              <a:t>licencia VNG activa.</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e121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Escritura</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Escribe un parrafo que describa el termino </a:t>
            </a:r>
            <a:r>
              <a:rPr b="1" sz="2000">
                <a:solidFill>
                  <a:srgbClr val="7030A0"/>
                </a:solidFill>
              </a:rPr>
              <a:t>duna de arena</a:t>
            </a:r>
            <a:r>
              <a:t>. Incluye otras 3-5 palabras de vocabulario en tu parrafo. Puedes incluir los siguientes inicios de oracion:</a:t>
            </a:r>
          </a:p>
          <a:p>
            <a:pPr marL="182880" indent="-128016">
              <a:spcAft>
                <a:spcPts val="0"/>
              </a:spcAft>
              <a:buChar char="•"/>
            </a:pPr>
            <a:r>
              <a:rPr sz="2000" i="1"/>
              <a:t>Una </a:t>
            </a:r>
            <a:r>
              <a:rPr sz="2000" i="1" b="1">
                <a:solidFill>
                  <a:srgbClr val="7030A0"/>
                </a:solidFill>
              </a:rPr>
              <a:t>duna de arena</a:t>
            </a:r>
            <a:r>
              <a:rPr sz="2000" i="1"/>
              <a:t> es…</a:t>
            </a:r>
          </a:p>
          <a:p>
            <a:pPr marL="182880" indent="-128016">
              <a:spcAft>
                <a:spcPts val="0"/>
              </a:spcAft>
              <a:buChar char="•"/>
            </a:pPr>
            <a:r>
              <a:rPr sz="2000" i="1"/>
              <a:t>Una </a:t>
            </a:r>
            <a:r>
              <a:rPr sz="2000" i="1" b="1">
                <a:solidFill>
                  <a:srgbClr val="7030A0"/>
                </a:solidFill>
              </a:rPr>
              <a:t>duna de arena</a:t>
            </a:r>
            <a:r>
              <a:rPr sz="2000" i="1"/>
              <a:t> está relacionado con el partículas de </a:t>
            </a:r>
            <a:r>
              <a:rPr sz="2000" i="1" b="1">
                <a:solidFill>
                  <a:srgbClr val="7030A0"/>
                </a:solidFill>
              </a:rPr>
              <a:t>roca</a:t>
            </a:r>
            <a:r>
              <a:rPr sz="2000" i="1"/>
              <a:t> porque...</a:t>
            </a:r>
          </a:p>
          <a:p>
            <a:pPr marL="182880" indent="-128016">
              <a:spcAft>
                <a:spcPts val="0"/>
              </a:spcAft>
              <a:buChar char="•"/>
            </a:pPr>
            <a:r>
              <a:rPr sz="2000" i="1"/>
              <a:t>Las </a:t>
            </a:r>
            <a:r>
              <a:rPr sz="2000" i="1" b="1">
                <a:solidFill>
                  <a:srgbClr val="7030A0"/>
                </a:solidFill>
              </a:rPr>
              <a:t>dunas de arena</a:t>
            </a:r>
            <a:r>
              <a:rPr sz="2000" i="1"/>
              <a:t> podrían cambiar al... porque ...</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e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b="0" i="0" u="none">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b="0" i="0" u="none">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b="0" i="0" u="none">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b="0" i="0" u="none">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b="0" i="0" u="none">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b="0" i="0" u="none">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b="0" i="0" u="none">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b="0" i="0" u="none">
                <a:latin typeface="Calibri"/>
              </a:defRPr>
            </a:pPr>
            <a:r>
              <a:t>más cerca de la ventana</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138928"/>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 </a:t>
            </a:r>
          </a:p>
          <a:p>
            <a:pPr algn="l"/>
            <a:r>
              <a:rPr b="0" i="0" sz="1800"/>
              <a:t> </a:t>
            </a:r>
            <a:r>
              <a:rPr b="0" i="1" sz="1800"/>
              <a:t>¿Su principiante lee en Inglés?</a:t>
            </a:r>
            <a:r>
              <a:rPr b="0" i="0" sz="1800"/>
              <a:t> Intente proporcionar los visuales en Inglés a su recién llegado </a:t>
            </a:r>
            <a:r>
              <a:rPr b="1" i="0" sz="1800"/>
              <a:t>el día anterior</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cosas que notas en esta imagen.
</a:t>
            </a:r>
            <a:r>
              <a:rPr b="0" i="1"/>
              <a:t>Yo noto…
</a:t>
            </a:r>
            <a:r>
              <a:rPr b="1" i="0"/>
              <a:t>1 cosa que te preguntas sobre esta imagen.
</a:t>
            </a:r>
            <a:r>
              <a:rPr b="0"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2e12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Conversación de Objetivos</a:t>
            </a:r>
          </a:p>
          <a:p>
            <a:pPr>
              <a:spcAft>
                <a:spcPts val="1000"/>
              </a:spcAft>
            </a:pPr>
            <a:r>
              <a:rPr sz="1800" b="0">
                <a:solidFill>
                  <a:srgbClr val="000000"/>
                </a:solidFill>
              </a:rPr>
              <a:t>Basado en el </a:t>
            </a:r>
            <a:r>
              <a:rPr sz="1800" b="1">
                <a:solidFill>
                  <a:srgbClr val="000000"/>
                </a:solidFill>
              </a:rPr>
              <a:t>objetivo del lenguaje</a:t>
            </a:r>
            <a:r>
              <a:rPr sz="1800" b="0">
                <a:solidFill>
                  <a:srgbClr val="000000"/>
                </a:solidFill>
              </a:rPr>
              <a:t> y las imágenes,
completa una de estas:</a:t>
            </a:r>
          </a:p>
          <a:p>
            <a:pPr marL="256032" indent="-146304">
              <a:spcAft>
                <a:spcPts val="800"/>
              </a:spcAft>
              <a:buChar char="•"/>
              <a:defRPr>
                <a:solidFill>
                  <a:srgbClr val="548235"/>
                </a:solidFill>
              </a:defRPr>
            </a:pPr>
            <a:r>
              <a:rPr sz="1800" i="1">
                <a:solidFill>
                  <a:srgbClr val="548235"/>
                </a:solidFill>
              </a:rPr>
              <a:t>Creo que la pregunta esta pidiendo...</a:t>
            </a:r>
          </a:p>
          <a:p>
            <a:pPr marL="256032" indent="-146304">
              <a:spcAft>
                <a:spcPts val="800"/>
              </a:spcAft>
              <a:buChar char="•"/>
              <a:defRPr>
                <a:solidFill>
                  <a:srgbClr val="000000"/>
                </a:solidFill>
              </a:defRPr>
            </a:pPr>
            <a:r>
              <a:rPr sz="1800" i="1">
                <a:solidFill>
                  <a:srgbClr val="000000"/>
                </a:solidFill>
              </a:rPr>
              <a:t>Creo que el termino _____ significa... porque...</a:t>
            </a:r>
          </a:p>
          <a:p>
            <a:pPr marL="256032" indent="-146304">
              <a:spcAft>
                <a:spcPts val="800"/>
              </a:spcAft>
              <a:buChar char="•"/>
              <a:defRPr>
                <a:solidFill>
                  <a:srgbClr val="548235"/>
                </a:solidFill>
              </a:defRPr>
            </a:pPr>
            <a:r>
              <a:rPr sz="1800" i="1">
                <a:solidFill>
                  <a:srgbClr val="548235"/>
                </a:solidFill>
              </a:rPr>
              <a:t>La imagen me hace pensar en... porque...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Enfoque de hoy: </a:t>
            </a:r>
            <a:r>
              <a:rPr sz="2700" b="1">
                <a:solidFill>
                  <a:srgbClr val="7030A0"/>
                </a:solidFill>
              </a:rPr>
              <a:t>duna de arena</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Objetivo del contenido</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Hoy hablaremos sobre </a:t>
            </a:r>
            <a:r>
              <a:rPr sz="2400" b="1">
                <a:solidFill>
                  <a:srgbClr val="7030A0"/>
                </a:solidFill>
              </a:rPr>
              <a:t>duna de arena</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Objetivo del lenguaje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En oraciones completas, puedo responder esta pregunta usando las palabras de vocabulario a la derecha:</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500"/>
            </a:pPr>
            <a:r>
              <a:rPr sz="1500"/>
              <a:t>Si </a:t>
            </a:r>
            <a:r>
              <a:rPr sz="1500" b="1">
                <a:solidFill>
                  <a:srgbClr val="7030A0"/>
                </a:solidFill>
              </a:rPr>
              <a:t>vientos</a:t>
            </a:r>
            <a:r>
              <a:rPr sz="1500"/>
              <a:t> fuertes soplaran sobre la playa durante muchos días, ¿cómo podrían cambiar </a:t>
            </a:r>
            <a:r>
              <a:rPr sz="1500" b="1">
                <a:solidFill>
                  <a:srgbClr val="7030A0"/>
                </a:solidFill>
              </a:rPr>
              <a:t>dunas de arena</a:t>
            </a:r>
            <a:r>
              <a:rPr sz="1500"/>
              <a:t>?</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sz="1800"/>
            </a:pPr>
            <a:r>
              <a:rPr sz="1800" i="1"/>
              <a:t>Las </a:t>
            </a:r>
            <a:r>
              <a:rPr sz="1800" i="1" b="1">
                <a:solidFill>
                  <a:srgbClr val="7030A0"/>
                </a:solidFill>
              </a:rPr>
              <a:t>dunas de arena</a:t>
            </a:r>
            <a:r>
              <a:rPr sz="1800" i="1"/>
              <a:t> podrían cambiar al... porque ...</a:t>
            </a:r>
          </a:p>
        </p:txBody>
      </p:sp>
      <p:pic>
        <p:nvPicPr>
          <p:cNvPr id="38" name="Picture 37" descr="S2e121w.png"/>
          <p:cNvPicPr>
            <a:picLocks noChangeAspect="1"/>
          </p:cNvPicPr>
          <p:nvPr/>
        </p:nvPicPr>
        <p:blipFill>
          <a:blip r:embed="rId23"/>
          <a:stretch>
            <a:fillRect/>
          </a:stretch>
        </p:blipFill>
        <p:spPr>
          <a:xfrm>
            <a:off x="9144000" y="2286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e12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¿Qué es una </a:t>
            </a:r>
            <a:r>
              <a:rPr sz="1800" b="1">
                <a:solidFill>
                  <a:srgbClr val="7030A0"/>
                </a:solidFill>
              </a:rPr>
              <a:t>duna de arena</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Una </a:t>
            </a:r>
            <a:r>
              <a:rPr sz="1800" i="1" b="1">
                <a:solidFill>
                  <a:srgbClr val="7030A0"/>
                </a:solidFill>
              </a:rPr>
              <a:t>duna de arena</a:t>
            </a:r>
            <a:r>
              <a:rPr sz="1800" i="1"/>
              <a:t> es…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e12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Inferencial</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Si </a:t>
            </a:r>
            <a:r>
              <a:rPr sz="1800" b="1">
                <a:solidFill>
                  <a:srgbClr val="7030A0"/>
                </a:solidFill>
              </a:rPr>
              <a:t>vientos</a:t>
            </a:r>
            <a:r>
              <a:rPr sz="1800"/>
              <a:t> fuertes soplaran sobre la playa durante muchos días, ¿cómo podrían cambiar </a:t>
            </a:r>
            <a:r>
              <a:rPr sz="1800" b="1">
                <a:solidFill>
                  <a:srgbClr val="7030A0"/>
                </a:solidFill>
              </a:rPr>
              <a:t>dunas de arena</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Las </a:t>
            </a:r>
            <a:r>
              <a:rPr sz="1800" i="1" b="1">
                <a:solidFill>
                  <a:srgbClr val="7030A0"/>
                </a:solidFill>
              </a:rPr>
              <a:t>dunas de arena</a:t>
            </a:r>
            <a:r>
              <a:rPr sz="1800" i="1"/>
              <a:t> podrían cambiar al... porque ...</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100"/>
              <a:t>Use cualquiera o todas las actividades en las siguientes diapositivas entre conversaciones estructuradas o después de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Evidencia-Afirmación-Razonamiento</a:t>
            </a:r>
          </a:p>
          <a:p>
            <a:pPr algn="l"/>
            <a:r>
              <a:rPr b="0" i="1" sz="2000"/>
              <a:t>Haga que los estudiantes formulen una pregunta y luego la respondan con una afirmación y un razonamiento basado en evidencias.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de completar las conversaciones estructuradas, como una actividad de cierre o una alternativa al ticket de salida de la lección. Pida a los estudiantes que escriban todo lo que han aprendido sobre la palabra de vocabulario, estructurándolo con los inicios de oración de sus conversaciones estructuradas y el vocabulario clave.</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