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8.xml"/><Relationship Id="rId34" Type="http://schemas.openxmlformats.org/officeDocument/2006/relationships/slide" Target="slide9.xml"/><Relationship Id="rId35" Type="http://schemas.openxmlformats.org/officeDocument/2006/relationships/slide" Target="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18.xml"/><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9.xml"/><Relationship Id="rId5" Type="http://schemas.openxmlformats.org/officeDocument/2006/relationships/slide" Target="slide10.xml"/><Relationship Id="rId6" Type="http://schemas.openxmlformats.org/officeDocument/2006/relationships/slide" Target="slide12.xml"/><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slide" Target="slide18.xml"/><Relationship Id="rId10" Type="http://schemas.openxmlformats.org/officeDocument/2006/relationships/slide" Target="slide19.xml"/><Relationship Id="rId11" Type="http://schemas.openxmlformats.org/officeDocument/2006/relationships/slide" Target="slide21.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2"/>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3"/>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4"/>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5"/>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sand dune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sand dune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sand dune</a:t>
            </a:r>
            <a:r>
              <a:rPr sz="2000" i="1"/>
              <a:t>
• My visual is…
• It relates to what I’ve learned about </a:t>
            </a:r>
            <a:r>
              <a:rPr b="1" i="1" sz="2000">
                <a:solidFill>
                  <a:srgbClr val="7030A0"/>
                </a:solidFill>
              </a:rPr>
              <a:t>sand dune</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sand dune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sand dune.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1380744"/>
          </a:xfrm>
          <a:prstGeom prst="rect">
            <a:avLst/>
          </a:prstGeom>
          <a:noFill/>
        </p:spPr>
        <p:txBody>
          <a:bodyPr wrap="square">
            <a:noAutofit/>
          </a:bodyPr>
          <a:lstStyle/>
          <a:p>
            <a:pPr>
              <a:defRPr/>
            </a:pPr>
            <a:r>
              <a:rPr sz="1800" i="0"/>
              <a:t>If strong </a:t>
            </a:r>
            <a:r>
              <a:rPr sz="1800" i="0" b="1">
                <a:solidFill>
                  <a:srgbClr val="7030A0"/>
                </a:solidFill>
              </a:rPr>
              <a:t>winds</a:t>
            </a:r>
            <a:r>
              <a:rPr sz="1800" i="0"/>
              <a:t> blew across the beach for many days, how might </a:t>
            </a:r>
            <a:r>
              <a:rPr sz="1800" i="0" b="1">
                <a:solidFill>
                  <a:srgbClr val="7030A0"/>
                </a:solidFill>
              </a:rPr>
              <a:t>sand dunes</a:t>
            </a:r>
            <a:r>
              <a:rPr sz="1800" i="0"/>
              <a:t> change? </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1490472"/>
          </a:xfrm>
          <a:prstGeom prst="rect">
            <a:avLst/>
          </a:prstGeom>
          <a:noFill/>
        </p:spPr>
        <p:txBody>
          <a:bodyPr wrap="square">
            <a:noAutofit/>
          </a:bodyPr>
          <a:lstStyle/>
          <a:p>
            <a:pPr>
              <a:defRPr/>
            </a:pPr>
            <a:r>
              <a:rPr sz="1800" i="0"/>
              <a:t>If strong </a:t>
            </a:r>
            <a:r>
              <a:rPr sz="1800" i="0" b="1">
                <a:solidFill>
                  <a:srgbClr val="7030A0"/>
                </a:solidFill>
              </a:rPr>
              <a:t>winds</a:t>
            </a:r>
            <a:r>
              <a:rPr sz="1800" i="0"/>
              <a:t> blew across the beach for many days, how might </a:t>
            </a:r>
            <a:r>
              <a:rPr sz="1800" i="0" b="1">
                <a:solidFill>
                  <a:srgbClr val="7030A0"/>
                </a:solidFill>
              </a:rPr>
              <a:t>sand dunes</a:t>
            </a:r>
            <a:r>
              <a:rPr sz="1800" i="0"/>
              <a:t> change? </a:t>
            </a:r>
          </a:p>
        </p:txBody>
      </p:sp>
      <p:sp>
        <p:nvSpPr>
          <p:cNvPr id="6" name="TextBox 5"/>
          <p:cNvSpPr txBox="1"/>
          <p:nvPr/>
        </p:nvSpPr>
        <p:spPr>
          <a:xfrm>
            <a:off x="91440" y="2551176"/>
            <a:ext cx="2697480" cy="365760"/>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898648"/>
            <a:ext cx="2953512" cy="1490472"/>
          </a:xfrm>
          <a:prstGeom prst="rect">
            <a:avLst/>
          </a:prstGeom>
          <a:noFill/>
        </p:spPr>
        <p:txBody>
          <a:bodyPr wrap="square">
            <a:noAutofit/>
          </a:bodyPr>
          <a:lstStyle/>
          <a:p>
            <a:pPr>
              <a:defRPr/>
            </a:pPr>
            <a:r>
              <a:rPr sz="1800" i="1">
                <a:solidFill>
                  <a:srgbClr val="2E75B6"/>
                </a:solidFill>
              </a:rPr>
              <a:t>The </a:t>
            </a:r>
            <a:r>
              <a:rPr sz="1800" i="1" b="1">
                <a:solidFill>
                  <a:srgbClr val="7030A0"/>
                </a:solidFill>
              </a:rPr>
              <a:t>sand dunes</a:t>
            </a:r>
            <a:r>
              <a:rPr sz="1800" i="1">
                <a:solidFill>
                  <a:srgbClr val="2E75B6"/>
                </a:solidFill>
              </a:rPr>
              <a:t> might change by… because…</a:t>
            </a:r>
          </a:p>
        </p:txBody>
      </p:sp>
      <p:pic>
        <p:nvPicPr>
          <p:cNvPr id="8" name="Picture 7" descr="noun-write-1439720.png"/>
          <p:cNvPicPr>
            <a:picLocks noChangeAspect="1"/>
          </p:cNvPicPr>
          <p:nvPr/>
        </p:nvPicPr>
        <p:blipFill>
          <a:blip r:embed="rId3"/>
          <a:stretch>
            <a:fillRect/>
          </a:stretch>
        </p:blipFill>
        <p:spPr>
          <a:xfrm>
            <a:off x="923544" y="4462272"/>
            <a:ext cx="1207008" cy="120700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365760"/>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685800"/>
            <a:ext cx="2697480" cy="941832"/>
          </a:xfrm>
          <a:prstGeom prst="rect">
            <a:avLst/>
          </a:prstGeom>
          <a:noFill/>
        </p:spPr>
        <p:txBody>
          <a:bodyPr wrap="square">
            <a:noAutofit/>
          </a:bodyPr>
          <a:lstStyle/>
          <a:p>
            <a:pPr>
              <a:defRPr sz="1400"/>
            </a:pPr>
            <a:r>
              <a:rPr sz="1400" i="0"/>
              <a:t>If strong </a:t>
            </a:r>
            <a:r>
              <a:rPr sz="1400" i="0" b="1">
                <a:solidFill>
                  <a:srgbClr val="7030A0"/>
                </a:solidFill>
              </a:rPr>
              <a:t>winds</a:t>
            </a:r>
            <a:r>
              <a:rPr sz="1400" i="0"/>
              <a:t> blew across the beach for many days, how might </a:t>
            </a:r>
            <a:r>
              <a:rPr sz="1400" i="0" b="1">
                <a:solidFill>
                  <a:srgbClr val="7030A0"/>
                </a:solidFill>
              </a:rPr>
              <a:t>sand dunes</a:t>
            </a:r>
            <a:r>
              <a:rPr sz="1400" i="0"/>
              <a:t> change? </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none"/>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sand dune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sand dune...</a:t>
            </a:r>
            <a:r>
              <a:rPr i="1"/>
              <a:t>
From this visual, I can infer… </a:t>
            </a:r>
            <a:r>
              <a:t>(use </a:t>
            </a:r>
            <a:r>
              <a:rPr b="1">
                <a:solidFill>
                  <a:srgbClr val="7030A0"/>
                </a:solidFill>
              </a:rPr>
              <a:t>sand dune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is a sand dune?</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a:t>A </a:t>
            </a:r>
            <a:r>
              <a:rPr sz="1100" i="1" b="1">
                <a:solidFill>
                  <a:srgbClr val="7030A0"/>
                </a:solidFill>
              </a:rPr>
              <a:t>sand dune</a:t>
            </a:r>
            <a:r>
              <a:rPr sz="1100" i="1"/>
              <a:t> is...</a:t>
            </a:r>
          </a:p>
        </p:txBody>
      </p:sp>
      <p:pic>
        <p:nvPicPr>
          <p:cNvPr id="9" name="Picture 8" descr="S2121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sand dune</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2121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sand dune</a:t>
            </a:r>
            <a:r>
              <a:t>. Include 3-5 other vocabulary words in your paragraph. You may include the following stems:</a:t>
            </a:r>
          </a:p>
          <a:p>
            <a:pPr marL="182880" indent="-128016">
              <a:spcAft>
                <a:spcPts val="0"/>
              </a:spcAft>
              <a:buChar char="•"/>
            </a:pPr>
            <a:r>
              <a:rPr sz="2000" i="1"/>
              <a:t>A </a:t>
            </a:r>
            <a:r>
              <a:rPr sz="2000" i="1" b="1">
                <a:solidFill>
                  <a:srgbClr val="7030A0"/>
                </a:solidFill>
              </a:rPr>
              <a:t>sand dune</a:t>
            </a:r>
            <a:r>
              <a:rPr sz="2000" i="1"/>
              <a:t> is...</a:t>
            </a:r>
          </a:p>
          <a:p>
            <a:pPr marL="182880" indent="-128016">
              <a:spcAft>
                <a:spcPts val="0"/>
              </a:spcAft>
              <a:buChar char="•"/>
            </a:pPr>
            <a:r>
              <a:rPr sz="2000" i="1"/>
              <a:t>A </a:t>
            </a:r>
            <a:r>
              <a:rPr sz="2000" i="1" b="1">
                <a:solidFill>
                  <a:srgbClr val="7030A0"/>
                </a:solidFill>
              </a:rPr>
              <a:t>sand dune</a:t>
            </a:r>
            <a:r>
              <a:rPr sz="2000" i="1"/>
              <a:t> is related to </a:t>
            </a:r>
            <a:r>
              <a:rPr sz="2000" i="1" b="1">
                <a:solidFill>
                  <a:srgbClr val="7030A0"/>
                </a:solidFill>
              </a:rPr>
              <a:t>rock</a:t>
            </a:r>
            <a:r>
              <a:rPr sz="2000" i="1"/>
              <a:t> particles because...</a:t>
            </a:r>
          </a:p>
          <a:p>
            <a:pPr marL="182880" indent="-128016">
              <a:spcAft>
                <a:spcPts val="0"/>
              </a:spcAft>
              <a:buChar char="•"/>
            </a:pPr>
            <a:r>
              <a:rPr sz="2000" i="1"/>
              <a:t>The </a:t>
            </a:r>
            <a:r>
              <a:rPr sz="2000" i="1" b="1">
                <a:solidFill>
                  <a:srgbClr val="7030A0"/>
                </a:solidFill>
              </a:rPr>
              <a:t>sand dunes</a:t>
            </a:r>
            <a:r>
              <a:rPr sz="2000" i="1"/>
              <a:t> might change by… because…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212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212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sand dune</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1005840"/>
          </a:xfrm>
          <a:prstGeom prst="rect">
            <a:avLst/>
          </a:prstGeom>
          <a:noFill/>
        </p:spPr>
        <p:txBody>
          <a:bodyPr wrap="square">
            <a:noAutofit/>
          </a:bodyPr>
          <a:lstStyle/>
          <a:p>
            <a:pPr>
              <a:defRPr/>
            </a:pPr>
            <a:r>
              <a:rPr sz="2400">
                <a:solidFill>
                  <a:srgbClr val="000000"/>
                </a:solidFill>
              </a:rPr>
              <a:t>Today we will talk about </a:t>
            </a:r>
            <a:r>
              <a:rPr sz="2400" b="1">
                <a:solidFill>
                  <a:srgbClr val="7030A0"/>
                </a:solidFill>
              </a:rPr>
              <a:t>sand dune</a:t>
            </a:r>
            <a:r>
              <a:rPr sz="24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If strong </a:t>
            </a:r>
            <a:r>
              <a:rPr sz="1600" b="1">
                <a:solidFill>
                  <a:srgbClr val="7030A0"/>
                </a:solidFill>
              </a:rPr>
              <a:t>winds</a:t>
            </a:r>
            <a:r>
              <a:rPr sz="1600"/>
              <a:t> blew across the beach for many days, how might </a:t>
            </a:r>
            <a:r>
              <a:rPr sz="1600" b="1">
                <a:solidFill>
                  <a:srgbClr val="7030A0"/>
                </a:solidFill>
              </a:rPr>
              <a:t>sand dunes</a:t>
            </a:r>
            <a:r>
              <a:rPr sz="1600"/>
              <a:t> change? </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900" i="1"/>
              <a:t>The </a:t>
            </a:r>
            <a:r>
              <a:rPr sz="1900" i="1" b="1">
                <a:solidFill>
                  <a:srgbClr val="7030A0"/>
                </a:solidFill>
              </a:rPr>
              <a:t>sand dunes</a:t>
            </a:r>
            <a:r>
              <a:rPr sz="1900" i="1"/>
              <a:t> might change by… because…</a:t>
            </a:r>
          </a:p>
        </p:txBody>
      </p:sp>
      <p:pic>
        <p:nvPicPr>
          <p:cNvPr id="38" name="Picture 37" descr="S2121w.png"/>
          <p:cNvPicPr>
            <a:picLocks noChangeAspect="1"/>
          </p:cNvPicPr>
          <p:nvPr/>
        </p:nvPicPr>
        <p:blipFill>
          <a:blip r:embed="rId23"/>
          <a:stretch>
            <a:fillRect/>
          </a:stretch>
        </p:blipFill>
        <p:spPr>
          <a:xfrm>
            <a:off x="9144000" y="2286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212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is a sand dune?</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a:t>A </a:t>
            </a:r>
            <a:r>
              <a:rPr sz="1800" i="1" b="1">
                <a:solidFill>
                  <a:srgbClr val="7030A0"/>
                </a:solidFill>
              </a:rPr>
              <a:t>sand dune</a:t>
            </a:r>
            <a:r>
              <a:rPr sz="1800" i="1"/>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212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If strong </a:t>
            </a:r>
            <a:r>
              <a:rPr sz="1800" b="1">
                <a:solidFill>
                  <a:srgbClr val="7030A0"/>
                </a:solidFill>
              </a:rPr>
              <a:t>winds</a:t>
            </a:r>
            <a:r>
              <a:rPr sz="1800"/>
              <a:t> blew across the beach for many days, how might </a:t>
            </a:r>
            <a:r>
              <a:rPr sz="1800" b="1">
                <a:solidFill>
                  <a:srgbClr val="7030A0"/>
                </a:solidFill>
              </a:rPr>
              <a:t>sand dunes</a:t>
            </a:r>
            <a:r>
              <a:rPr sz="1800"/>
              <a:t> change? </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The </a:t>
            </a:r>
            <a:r>
              <a:rPr sz="1800" i="1" b="1">
                <a:solidFill>
                  <a:srgbClr val="7030A0"/>
                </a:solidFill>
              </a:rPr>
              <a:t>sand dunes</a:t>
            </a:r>
            <a:r>
              <a:rPr sz="1800" i="1"/>
              <a:t> might change by… because…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