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8.png"/><Relationship Id="rId22" Type="http://schemas.openxmlformats.org/officeDocument/2006/relationships/image" Target="../media/image49.png"/><Relationship Id="rId23" Type="http://schemas.openxmlformats.org/officeDocument/2006/relationships/image" Target="../media/image50.png"/><Relationship Id="rId2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2.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8.xml"/><Relationship Id="rId8" Type="http://schemas.openxmlformats.org/officeDocument/2006/relationships/image" Target="../media/image53.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0"/>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4), and that students interact with these objectives in some way (such as in Slide 5).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38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direct descendant of Homo erectus?  What is a direct descendant of Homo heidelbergensis?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direct descendant of ____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38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0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What is the relationship between an </a:t>
            </a:r>
            <a:r>
              <a:rPr b="1">
                <a:solidFill>
                  <a:srgbClr val="7030A0"/>
                </a:solidFill>
              </a:rPr>
              <a:t>ancestor</a:t>
            </a:r>
            <a:r>
              <a:t> and a descendant?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relationship between an </a:t>
            </a:r>
            <a:r>
              <a:rPr b="1">
                <a:solidFill>
                  <a:srgbClr val="7030A0"/>
                </a:solidFill>
              </a:rPr>
              <a:t>ancestor</a:t>
            </a:r>
            <a:r>
              <a:t> and a descendant is…​</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relationship between an </a:t>
            </a:r>
            <a:r>
              <a:rPr b="1">
                <a:solidFill>
                  <a:srgbClr val="7030A0"/>
                </a:solidFill>
              </a:rPr>
              <a:t>ancestor</a:t>
            </a:r>
            <a:r>
              <a:t> and a descendant?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relationship between an </a:t>
            </a:r>
            <a:r>
              <a:rPr b="1">
                <a:solidFill>
                  <a:srgbClr val="7030A0"/>
                </a:solidFill>
              </a:rPr>
              <a:t>ancestor</a:t>
            </a:r>
            <a:r>
              <a:t> and a descendant is…​</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12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can you tell whether two organisms are of the same species?</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know two organisms are of the same species if…</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0"/>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did modern species evolve from their common </a:t>
            </a:r>
            <a:r>
              <a:rPr b="1">
                <a:solidFill>
                  <a:srgbClr val="7030A0"/>
                </a:solidFill>
              </a:rPr>
              <a:t>ancestor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Modern species evolved from their common </a:t>
            </a:r>
            <a:r>
              <a:rPr b="1">
                <a:solidFill>
                  <a:srgbClr val="7030A0"/>
                </a:solidFill>
              </a:rPr>
              <a:t>ancestor</a:t>
            </a:r>
            <a:r>
              <a:t> by…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a:t>
            </a:r>
            <a:r>
              <a:rPr b="1">
                <a:solidFill>
                  <a:srgbClr val="7030A0"/>
                </a:solidFill>
              </a:rPr>
              <a:t>ancestor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0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0"/>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ancestor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21" name="Picture 20"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22" name="Picture 21"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23" name="Picture 22"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4" name="Picture 23" descr="S7038i.png"/>
          <p:cNvPicPr>
            <a:picLocks noChangeAspect="1"/>
          </p:cNvPicPr>
          <p:nvPr/>
        </p:nvPicPr>
        <p:blipFill>
          <a:blip r:embed="rId9"/>
          <a:stretch>
            <a:fillRect/>
          </a:stretch>
        </p:blipFill>
        <p:spPr>
          <a:xfrm>
            <a:off x="4873752" y="658368"/>
            <a:ext cx="1438656" cy="1078992"/>
          </a:xfrm>
          <a:prstGeom prst="rect">
            <a:avLst/>
          </a:prstGeom>
        </p:spPr>
      </p:pic>
      <p:sp>
        <p:nvSpPr>
          <p:cNvPr id="25" name="Oval 24"/>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6" name="Oval 25"/>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7" name="Oval 26"/>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b="1">
                <a:solidFill>
                  <a:srgbClr val="7030A0"/>
                </a:solidFill>
              </a:rPr>
              <a:t>
ancestor...</a:t>
            </a:r>
            <a:r>
              <a:t>
From this visual, I can infer… (use </a:t>
            </a:r>
            <a:r>
              <a:rPr b="1">
                <a:solidFill>
                  <a:srgbClr val="7030A0"/>
                </a:solidFill>
              </a:rPr>
              <a:t>ancestor</a:t>
            </a:r>
            <a:r>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l">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l">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l">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l">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l">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l">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l">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l">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l">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l">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l">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l">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l">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l">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l">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l">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a:t>Also, …</a:t>
            </a:r>
            <a:r>
              <a:rPr sz="1600"/>
              <a:t>
• </a:t>
            </a:r>
            <a:r>
              <a:rPr sz="2400"/>
              <a:t>Additionally, …</a:t>
            </a:r>
            <a:r>
              <a:rPr sz="1600"/>
              <a:t>
• </a:t>
            </a:r>
            <a:r>
              <a:rPr sz="2400"/>
              <a:t>Furthermore, …</a:t>
            </a:r>
            <a:r>
              <a:rPr sz="1600"/>
              <a:t>
• </a:t>
            </a:r>
            <a:r>
              <a:rPr sz="2400"/>
              <a:t>Next, …</a:t>
            </a:r>
            <a:r>
              <a:rPr sz="1600"/>
              <a:t>
• </a:t>
            </a:r>
            <a:r>
              <a:rPr sz="2400"/>
              <a:t>For example, …</a:t>
            </a:r>
            <a:r>
              <a:rPr sz="1600"/>
              <a:t>
• </a:t>
            </a:r>
            <a:r>
              <a:rPr sz="2400"/>
              <a:t>Lastly, …</a:t>
            </a:r>
            <a:r>
              <a:rPr sz="1600"/>
              <a:t>
• </a:t>
            </a:r>
            <a:r>
              <a:rPr sz="2400"/>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0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paragraph describing </a:t>
            </a:r>
            <a:r>
              <a:rPr b="1">
                <a:solidFill>
                  <a:srgbClr val="7030A0"/>
                </a:solidFill>
              </a:rPr>
              <a:t>ancestor</a:t>
            </a:r>
            <a:r>
              <a:t>.
Include 3-5 other vocabulary words in your paragraph.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l"/>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074920"/>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0"/>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nchor="ctr">
            <a:spAutoFit/>
          </a:bodyPr>
          <a:lstStyle/>
          <a:p>
            <a:pPr algn="l"/>
            <a:r>
              <a:rPr sz="2400"/>
              <a:t/>
            </a:r>
            <a:r>
              <a:rPr b="1" sz="2400"/>
              <a:t>5 things you notice in this image.</a:t>
            </a:r>
            <a:r>
              <a:rPr sz="2400"/>
              <a:t>
I notice…
</a:t>
            </a:r>
            <a:r>
              <a:rPr b="1" sz="2400"/>
              <a:t>1 thing you wonder about in this image.</a:t>
            </a:r>
            <a:r>
              <a:rPr sz="2400"/>
              <a:t>
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7004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a:t>
            </a:r>
            <a:r>
              <a:rPr b="1">
                <a:solidFill>
                  <a:srgbClr val="800080"/>
                </a:solidFill>
              </a:rPr>
              <a:t>ancestor.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did modern species evolve from their common ancestor?​</a:t>
            </a:r>
            <a:r>
              <a:t>
</a:t>
            </a:r>
            <a:r>
              <a:rPr i="1"/>
              <a:t>Modern species evolved from their common ancestor by…</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004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038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How did modern species evolve from their common ancestor?​</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7004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038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38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0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0"/>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How are the modern species related to their common </a:t>
            </a:r>
            <a:r>
              <a:rPr b="1">
                <a:solidFill>
                  <a:srgbClr val="7030A0"/>
                </a:solidFill>
              </a:rPr>
              <a:t>ancestor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Modern species are related to their common </a:t>
            </a:r>
            <a:r>
              <a:rPr b="1">
                <a:solidFill>
                  <a:srgbClr val="7030A0"/>
                </a:solidFill>
              </a:rPr>
              <a:t>ancestor</a:t>
            </a:r>
            <a:r>
              <a:t> because...​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