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28.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0.png"/><Relationship Id="rId22" Type="http://schemas.openxmlformats.org/officeDocument/2006/relationships/image" Target="../media/image51.png"/><Relationship Id="rId23" Type="http://schemas.openxmlformats.org/officeDocument/2006/relationships/image" Target="../media/image52.png"/><Relationship Id="rId24"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4.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56.png"/><Relationship Id="rId9" Type="http://schemas.openxmlformats.org/officeDocument/2006/relationships/image" Target="../media/image43.png"/><Relationship Id="rId10"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2.png"/><Relationship Id="rId8" Type="http://schemas.openxmlformats.org/officeDocument/2006/relationships/image" Target="../media/image32.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image" Target="../media/image37.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recessive</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Recessive</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1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allele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allele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1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know if an </a:t>
            </a:r>
            <a:r>
              <a:rPr b="1">
                <a:solidFill>
                  <a:srgbClr val="7030A0"/>
                </a:solidFill>
              </a:rPr>
              <a:t>allele</a:t>
            </a:r>
            <a:r>
              <a:t> is </a:t>
            </a:r>
            <a:r>
              <a:rPr b="1">
                <a:solidFill>
                  <a:srgbClr val="7030A0"/>
                </a:solidFill>
              </a:rPr>
              <a:t>dominant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know if an </a:t>
            </a:r>
            <a:r>
              <a:rPr b="1">
                <a:solidFill>
                  <a:srgbClr val="7030A0"/>
                </a:solidFill>
              </a:rPr>
              <a:t>allele</a:t>
            </a:r>
            <a:r>
              <a:t> is </a:t>
            </a:r>
            <a:r>
              <a:rPr b="1">
                <a:solidFill>
                  <a:srgbClr val="7030A0"/>
                </a:solidFill>
              </a:rPr>
              <a:t>dominant</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2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recessive</a:t>
            </a:r>
            <a:r>
              <a:t> </a:t>
            </a:r>
            <a:r>
              <a:rPr b="1">
                <a:solidFill>
                  <a:srgbClr val="7030A0"/>
                </a:solidFill>
              </a:rPr>
              <a:t>allele</a:t>
            </a:r>
            <a:r>
              <a:t> different from a </a:t>
            </a:r>
            <a:r>
              <a:rPr b="1">
                <a:solidFill>
                  <a:srgbClr val="7030A0"/>
                </a:solidFill>
              </a:rPr>
              <a:t>dominant</a:t>
            </a:r>
            <a:r>
              <a:t> </a:t>
            </a:r>
            <a:r>
              <a:rPr b="1">
                <a:solidFill>
                  <a:srgbClr val="7030A0"/>
                </a:solidFill>
              </a:rPr>
              <a:t>allele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recessive</a:t>
            </a:r>
            <a:r>
              <a:t> </a:t>
            </a:r>
            <a:r>
              <a:rPr b="1">
                <a:solidFill>
                  <a:srgbClr val="7030A0"/>
                </a:solidFill>
              </a:rPr>
              <a:t>allele</a:t>
            </a:r>
            <a:r>
              <a:t> is different from a </a:t>
            </a:r>
            <a:r>
              <a:rPr b="1">
                <a:solidFill>
                  <a:srgbClr val="7030A0"/>
                </a:solidFill>
              </a:rPr>
              <a:t>dominant</a:t>
            </a:r>
            <a:r>
              <a:t> </a:t>
            </a:r>
            <a:r>
              <a:rPr b="1">
                <a:solidFill>
                  <a:srgbClr val="7030A0"/>
                </a:solidFill>
              </a:rPr>
              <a:t>allele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1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organism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organism</a:t>
            </a:r>
            <a:r>
              <a:t> is…
</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5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Pheno- means “appear.” How is a </a:t>
            </a:r>
            <a:r>
              <a:rPr b="1">
                <a:solidFill>
                  <a:srgbClr val="7030A0"/>
                </a:solidFill>
              </a:rPr>
              <a:t>phenotype</a:t>
            </a:r>
            <a:r>
              <a:t> related to “appearing?”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phenotype</a:t>
            </a:r>
            <a:r>
              <a:t> is related to appearing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what does that tell you about that </a:t>
            </a:r>
            <a:r>
              <a:rPr b="1">
                <a:solidFill>
                  <a:srgbClr val="7030A0"/>
                </a:solidFill>
              </a:rPr>
              <a:t>organism</a:t>
            </a:r>
            <a:r>
              <a:t>'s genotype?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an </a:t>
            </a:r>
            <a:r>
              <a:rPr b="1">
                <a:solidFill>
                  <a:srgbClr val="7030A0"/>
                </a:solidFill>
              </a:rPr>
              <a:t>organism</a:t>
            </a:r>
            <a:r>
              <a:t> has a </a:t>
            </a:r>
            <a:r>
              <a:rPr b="1">
                <a:solidFill>
                  <a:srgbClr val="7030A0"/>
                </a:solidFill>
              </a:rPr>
              <a:t>recessive</a:t>
            </a:r>
            <a:r>
              <a:t> </a:t>
            </a:r>
            <a:r>
              <a:rPr b="1">
                <a:solidFill>
                  <a:srgbClr val="7030A0"/>
                </a:solidFill>
              </a:rPr>
              <a:t>phenotype</a:t>
            </a:r>
            <a:r>
              <a:t>, it means…​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recessive.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recessive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195i.png"/>
          <p:cNvPicPr>
            <a:picLocks noChangeAspect="1"/>
          </p:cNvPicPr>
          <p:nvPr/>
        </p:nvPicPr>
        <p:blipFill>
          <a:blip r:embed="rId9"/>
          <a:stretch>
            <a:fillRect/>
          </a:stretch>
        </p:blipFill>
        <p:spPr>
          <a:xfrm>
            <a:off x="4873752" y="658368"/>
            <a:ext cx="1438656" cy="1078992"/>
          </a:xfrm>
          <a:prstGeom prst="rect">
            <a:avLst/>
          </a:prstGeom>
        </p:spPr>
      </p:pic>
      <p:pic>
        <p:nvPicPr>
          <p:cNvPr id="25" name="Picture 24" descr="S8218i.png"/>
          <p:cNvPicPr>
            <a:picLocks noChangeAspect="1"/>
          </p:cNvPicPr>
          <p:nvPr/>
        </p:nvPicPr>
        <p:blipFill>
          <a:blip r:embed="rId10"/>
          <a:stretch>
            <a:fillRect/>
          </a:stretch>
        </p:blipFill>
        <p:spPr>
          <a:xfrm>
            <a:off x="9537192" y="658368"/>
            <a:ext cx="1438656" cy="1078992"/>
          </a:xfrm>
          <a:prstGeom prst="rect">
            <a:avLst/>
          </a:prstGeom>
        </p:spPr>
      </p:pic>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recessive...</a:t>
            </a:r>
            <a:r>
              <a:rPr i="1"/>
              <a:t>
From this visual, I can infer… </a:t>
            </a:r>
            <a:r>
              <a:rPr i="0"/>
              <a:t>(use </a:t>
            </a:r>
            <a:r>
              <a:rPr b="1">
                <a:solidFill>
                  <a:srgbClr val="7030A0"/>
                </a:solidFill>
              </a:rPr>
              <a:t>recessive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recessive</a:t>
            </a:r>
            <a:r>
              <a:t>.
Include 3-5 other vocabulary words in your paragraph. You may include the following stems:​
</a:t>
            </a:r>
            <a:r>
              <a:rPr i="1"/>
              <a:t>•   </a:t>
            </a:r>
            <a:r>
              <a:rPr i="1" b="1">
                <a:solidFill>
                  <a:srgbClr val="7030A0"/>
                </a:solidFill>
              </a:rPr>
              <a:t>Recessive</a:t>
            </a:r>
            <a:r>
              <a:rPr i="1"/>
              <a:t> means…
</a:t>
            </a:r>
            <a:r>
              <a:rPr i="1"/>
              <a:t>•   A </a:t>
            </a:r>
            <a:r>
              <a:rPr i="1" b="1">
                <a:solidFill>
                  <a:srgbClr val="7030A0"/>
                </a:solidFill>
              </a:rPr>
              <a:t>recessive</a:t>
            </a:r>
            <a:r>
              <a:rPr i="1"/>
              <a:t> </a:t>
            </a:r>
            <a:r>
              <a:rPr i="1" b="1">
                <a:solidFill>
                  <a:srgbClr val="7030A0"/>
                </a:solidFill>
              </a:rPr>
              <a:t>allele</a:t>
            </a:r>
            <a:r>
              <a:rPr i="1"/>
              <a:t> is different from a </a:t>
            </a:r>
            <a:r>
              <a:rPr i="1" b="1">
                <a:solidFill>
                  <a:srgbClr val="7030A0"/>
                </a:solidFill>
              </a:rPr>
              <a:t>dominant</a:t>
            </a:r>
            <a:r>
              <a:rPr i="1"/>
              <a:t> </a:t>
            </a:r>
            <a:r>
              <a:rPr i="1" b="1">
                <a:solidFill>
                  <a:srgbClr val="7030A0"/>
                </a:solidFill>
              </a:rPr>
              <a:t>allele</a:t>
            </a:r>
            <a:r>
              <a:rPr i="1"/>
              <a:t> because…
</a:t>
            </a:r>
            <a:r>
              <a:rPr i="1"/>
              <a:t>•   If an </a:t>
            </a:r>
            <a:r>
              <a:rPr i="1" b="1">
                <a:solidFill>
                  <a:srgbClr val="7030A0"/>
                </a:solidFill>
              </a:rPr>
              <a:t>organism</a:t>
            </a:r>
            <a:r>
              <a:rPr i="1"/>
              <a:t> has a </a:t>
            </a:r>
            <a:r>
              <a:rPr i="1" b="1">
                <a:solidFill>
                  <a:srgbClr val="7030A0"/>
                </a:solidFill>
              </a:rPr>
              <a:t>recessive</a:t>
            </a:r>
            <a:r>
              <a:rPr i="1"/>
              <a:t> </a:t>
            </a:r>
            <a:r>
              <a:rPr i="1" b="1">
                <a:solidFill>
                  <a:srgbClr val="7030A0"/>
                </a:solidFill>
              </a:rPr>
              <a:t>phenotype</a:t>
            </a:r>
            <a:r>
              <a:rPr i="1"/>
              <a:t>, it means…​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25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recessive.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If an organism has a recessive phenotype, what does that tell you about that organism's genotype?</a:t>
            </a:r>
            <a:r>
              <a:t>
</a:t>
            </a:r>
            <a:r>
              <a:rPr i="1"/>
              <a:t>If an organism has a recessive phenotype, it means…​</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25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819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821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If an organism has a recessive phenotype, what does that tell you about that organism's genotype?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term ____ is important to the question because...</a:t>
            </a:r>
          </a:p>
          <a:p>
            <a:pPr>
              <a:lnSpc>
                <a:spcPct val="150000"/>
              </a:lnSpc>
              <a:defRPr i="1" sz="2400">
                <a:solidFill>
                  <a:srgbClr val="548235"/>
                </a:solidFill>
              </a:defRPr>
            </a:pPr>
            <a:r>
              <a:t>•   The terms ____ and ____ are related because...</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2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819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821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1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