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refers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p>
            <a:br/>
            <a:r>
              <a:t>ELPS</a:t>
            </a:r>
            <a:br/>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8.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0.png"/><Relationship Id="rId20" Type="http://schemas.openxmlformats.org/officeDocument/2006/relationships/image" Target="../media/image41.png"/><Relationship Id="rId21" Type="http://schemas.openxmlformats.org/officeDocument/2006/relationships/image" Target="../media/image42.png"/><Relationship Id="rId22" Type="http://schemas.openxmlformats.org/officeDocument/2006/relationships/image" Target="../media/image43.png"/><Relationship Id="rId23" Type="http://schemas.openxmlformats.org/officeDocument/2006/relationships/notesSlide" Target="../notesSlides/notesSlide10.xml"/><Relationship Id="rId24"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4.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0.png"/><Relationship Id="rId21" Type="http://schemas.openxmlformats.org/officeDocument/2006/relationships/image" Target="../media/image41.png"/><Relationship Id="rId22" Type="http://schemas.openxmlformats.org/officeDocument/2006/relationships/image" Target="../media/image42.png"/><Relationship Id="rId23" Type="http://schemas.openxmlformats.org/officeDocument/2006/relationships/image" Target="../media/image43.png"/><Relationship Id="rId2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image" Target="../media/image47.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4.png"/><Relationship Id="rId24" Type="http://schemas.openxmlformats.org/officeDocument/2006/relationships/image" Target="../media/image28.png"/><Relationship Id="rId25"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3.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27.png"/><Relationship Id="rId22" Type="http://schemas.openxmlformats.org/officeDocument/2006/relationships/image" Target="../media/image45.png"/><Relationship Id="rId23" Type="http://schemas.openxmlformats.org/officeDocument/2006/relationships/image" Target="../media/image46.png"/><Relationship Id="rId24" Type="http://schemas.openxmlformats.org/officeDocument/2006/relationships/image" Target="../media/image4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8.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0.png"/><Relationship Id="rId21" Type="http://schemas.openxmlformats.org/officeDocument/2006/relationships/image" Target="../media/image41.png"/><Relationship Id="rId22" Type="http://schemas.openxmlformats.org/officeDocument/2006/relationships/image" Target="../media/image42.png"/><Relationship Id="rId23" Type="http://schemas.openxmlformats.org/officeDocument/2006/relationships/image" Target="../media/image43.png"/><Relationship Id="rId2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5.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49.png"/><Relationship Id="rId22" Type="http://schemas.openxmlformats.org/officeDocument/2006/relationships/image" Target="../media/image50.png"/><Relationship Id="rId23" Type="http://schemas.openxmlformats.org/officeDocument/2006/relationships/image" Target="../media/image51.png"/><Relationship Id="rId24" Type="http://schemas.openxmlformats.org/officeDocument/2006/relationships/image" Target="../media/image5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53.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40.png"/><Relationship Id="rId20" Type="http://schemas.openxmlformats.org/officeDocument/2006/relationships/image" Target="../media/image41.png"/><Relationship Id="rId21" Type="http://schemas.openxmlformats.org/officeDocument/2006/relationships/image" Target="../media/image42.png"/><Relationship Id="rId22" Type="http://schemas.openxmlformats.org/officeDocument/2006/relationships/image" Target="../media/image43.png"/><Relationship Id="rId23" Type="http://schemas.openxmlformats.org/officeDocument/2006/relationships/image" Target="../media/image2.png"/><Relationship Id="rId2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40.png"/><Relationship Id="rId20" Type="http://schemas.openxmlformats.org/officeDocument/2006/relationships/image" Target="../media/image41.png"/><Relationship Id="rId21" Type="http://schemas.openxmlformats.org/officeDocument/2006/relationships/image" Target="../media/image42.png"/><Relationship Id="rId22" Type="http://schemas.openxmlformats.org/officeDocument/2006/relationships/image" Target="../media/image43.png"/><Relationship Id="rId23" Type="http://schemas.openxmlformats.org/officeDocument/2006/relationships/image" Target="../media/image2.png"/><Relationship Id="rId2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1.xml"/><Relationship Id="rId8" Type="http://schemas.openxmlformats.org/officeDocument/2006/relationships/image" Target="../media/image55.png"/><Relationship Id="rId9" Type="http://schemas.openxmlformats.org/officeDocument/2006/relationships/image" Target="../media/image44.png"/><Relationship Id="rId10" Type="http://schemas.openxmlformats.org/officeDocument/2006/relationships/image" Target="../media/image4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3.png"/><Relationship Id="rId7" Type="http://schemas.openxmlformats.org/officeDocument/2006/relationships/image" Target="../media/image28.png"/><Relationship Id="rId8"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22.png"/><Relationship Id="rId8" Type="http://schemas.openxmlformats.org/officeDocument/2006/relationships/image" Target="../media/image33.png"/><Relationship Id="rId9" Type="http://schemas.openxmlformats.org/officeDocument/2006/relationships/image" Target="../media/image10.png"/><Relationship Id="rId10"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4.png"/><Relationship Id="rId8" Type="http://schemas.openxmlformats.org/officeDocument/2006/relationships/image" Target="../media/image35.png"/><Relationship Id="rId9" Type="http://schemas.openxmlformats.org/officeDocument/2006/relationships/image" Target="../media/image36.png"/><Relationship Id="rId10" Type="http://schemas.openxmlformats.org/officeDocument/2006/relationships/image" Target="../media/image37.png"/><Relationship Id="rId11" Type="http://schemas.openxmlformats.org/officeDocument/2006/relationships/image" Target="../media/image38.png"/><Relationship Id="rId1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39.png"/><Relationship Id="rId4" Type="http://schemas.openxmlformats.org/officeDocument/2006/relationships/image" Target="../media/image29.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 Id="rId3" Type="http://schemas.openxmlformats.org/officeDocument/2006/relationships/image" Target="../media/image39.png"/><Relationship Id="rId4" Type="http://schemas.openxmlformats.org/officeDocument/2006/relationships/image" Target="../media/image29.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39.png"/><Relationship Id="rId4" Type="http://schemas.openxmlformats.org/officeDocument/2006/relationships/image" Target="../media/image29.png"/><Relationship Id="rId5" Type="http://schemas.openxmlformats.org/officeDocument/2006/relationships/notesSlide" Target="../notesSlides/notesSlide9.xml"/></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B070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1463040"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is a </a:t>
            </a:r>
            <a:r>
              <a:rPr b="1">
                <a:solidFill>
                  <a:srgbClr val="7030A0"/>
                </a:solidFill>
              </a:rPr>
              <a:t>descendant</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descendant</a:t>
            </a:r>
            <a:r>
              <a:t> is…</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B238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are </a:t>
            </a:r>
            <a:r>
              <a:rPr b="1">
                <a:solidFill>
                  <a:srgbClr val="7030A0"/>
                </a:solidFill>
              </a:rPr>
              <a:t>species</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Species</a:t>
            </a:r>
            <a:r>
              <a:t> are…</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841248"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65192"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7004304"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689336"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B238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B070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 </a:t>
            </a:r>
            <a:r>
              <a:rPr b="1">
                <a:solidFill>
                  <a:srgbClr val="7030A0"/>
                </a:solidFill>
              </a:rPr>
              <a:t>descendant</a:t>
            </a:r>
            <a:r>
              <a:t> related to </a:t>
            </a:r>
            <a:r>
              <a:rPr b="1">
                <a:solidFill>
                  <a:srgbClr val="7030A0"/>
                </a:solidFill>
              </a:rPr>
              <a:t>species</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A </a:t>
            </a:r>
            <a:r>
              <a:rPr b="1">
                <a:solidFill>
                  <a:srgbClr val="7030A0"/>
                </a:solidFill>
              </a:rPr>
              <a:t>descendant</a:t>
            </a:r>
            <a:r>
              <a:t> is related to </a:t>
            </a:r>
            <a:r>
              <a:rPr b="1">
                <a:solidFill>
                  <a:srgbClr val="7030A0"/>
                </a:solidFill>
              </a:rPr>
              <a:t>species</a:t>
            </a:r>
            <a:r>
              <a:t> because..</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show="0">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B070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purpl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purpl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purpl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purpl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Relational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is a </a:t>
            </a:r>
            <a:r>
              <a:rPr b="1">
                <a:solidFill>
                  <a:srgbClr val="7030A0"/>
                </a:solidFill>
              </a:rPr>
              <a:t>descendant</a:t>
            </a:r>
            <a:r>
              <a:t> related to </a:t>
            </a:r>
            <a:r>
              <a:rPr b="1">
                <a:solidFill>
                  <a:srgbClr val="7030A0"/>
                </a:solidFill>
              </a:rPr>
              <a:t>species</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descendant</a:t>
            </a:r>
            <a:r>
              <a:t> is related to </a:t>
            </a:r>
            <a:r>
              <a:rPr b="1">
                <a:solidFill>
                  <a:srgbClr val="7030A0"/>
                </a:solidFill>
              </a:rPr>
              <a:t>species</a:t>
            </a:r>
            <a:r>
              <a:t> because..</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B011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an </a:t>
            </a:r>
            <a:r>
              <a:rPr b="1">
                <a:solidFill>
                  <a:srgbClr val="7030A0"/>
                </a:solidFill>
              </a:rPr>
              <a:t>ancestor</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An </a:t>
            </a:r>
            <a:r>
              <a:rPr b="1">
                <a:solidFill>
                  <a:srgbClr val="7030A0"/>
                </a:solidFill>
              </a:rPr>
              <a:t>ancestor</a:t>
            </a:r>
            <a:r>
              <a:t> is…</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B070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does the process of </a:t>
            </a:r>
            <a:r>
              <a:rPr b="1">
                <a:solidFill>
                  <a:srgbClr val="7030A0"/>
                </a:solidFill>
              </a:rPr>
              <a:t>descent</a:t>
            </a:r>
            <a:r>
              <a:t> contribute to the diversity of </a:t>
            </a:r>
            <a:r>
              <a:rPr b="1">
                <a:solidFill>
                  <a:srgbClr val="7030A0"/>
                </a:solidFill>
              </a:rPr>
              <a:t>species</a:t>
            </a:r>
            <a:r>
              <a:t> over time?</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The process of </a:t>
            </a:r>
            <a:r>
              <a:rPr b="1">
                <a:solidFill>
                  <a:srgbClr val="7030A0"/>
                </a:solidFill>
              </a:rPr>
              <a:t>descent</a:t>
            </a:r>
            <a:r>
              <a:t> contributes to the diversity of </a:t>
            </a:r>
            <a:r>
              <a:rPr b="1">
                <a:solidFill>
                  <a:srgbClr val="7030A0"/>
                </a:solidFill>
              </a:rPr>
              <a:t>species</a:t>
            </a:r>
            <a:r>
              <a:t> over time because…</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sz="2000"/>
              <a:t/>
            </a:r>
            <a:r>
              <a:rPr b="1" sz="2000"/>
              <a:t>•   Complete the Picture</a:t>
            </a:r>
            <a:r>
              <a:rPr sz="2000"/>
              <a:t> 
Do this before showing the complete visual for a prediction activity, or after showing the visual for a recall exercise.
</a:t>
            </a:r>
            <a:r>
              <a:rPr b="1" sz="2000"/>
              <a:t>•   Fill It In</a:t>
            </a:r>
            <a:r>
              <a:rPr sz="2000"/>
              <a:t>
Like “Complete the Picture”, this activity is also excellent as either a preview or a review.
</a:t>
            </a:r>
            <a:r>
              <a:rPr b="1" sz="2000"/>
              <a:t>•   Questioning Conversation</a:t>
            </a:r>
            <a:r>
              <a:rPr sz="2000"/>
              <a:t>
Encourage open-ended dialogue about the visual with question-asking and prediction-making
</a:t>
            </a:r>
            <a:r>
              <a:rPr b="1" sz="2000"/>
              <a:t>•   Vocab Connection Web</a:t>
            </a:r>
            <a:r>
              <a:rPr sz="2000"/>
              <a:t>
Have students make connections to other words in this unit, or other words in previous units. Excellent as a unit review!</a:t>
            </a:r>
          </a:p>
        </p:txBody>
      </p:sp>
      <p:sp>
        <p:nvSpPr>
          <p:cNvPr id="7" name="TextBox 6"/>
          <p:cNvSpPr txBox="1"/>
          <p:nvPr/>
        </p:nvSpPr>
        <p:spPr>
          <a:xfrm>
            <a:off x="6099048" y="1737360"/>
            <a:ext cx="5678424" cy="3474720"/>
          </a:xfrm>
          <a:prstGeom prst="rect">
            <a:avLst/>
          </a:prstGeom>
          <a:noFill/>
        </p:spPr>
        <p:txBody>
          <a:bodyPr wrap="square" anchor="ctr">
            <a:spAutoFit/>
          </a:bodyPr>
          <a:lstStyle/>
          <a:p>
            <a:pPr algn="l"/>
            <a:r>
              <a:rPr sz="2000"/>
              <a:t/>
            </a:r>
            <a:r>
              <a:rPr b="1" sz="2000"/>
              <a:t>•   Roving Paragraph</a:t>
            </a:r>
            <a:r>
              <a:rPr sz="2000"/>
              <a:t> 
Get students moving, and writing! Can be done at any point in the lesson, but it makes an excellent review at the end of the lesson.
</a:t>
            </a:r>
            <a:r>
              <a:rPr b="1" sz="2000"/>
              <a:t>•   Open Writing</a:t>
            </a:r>
            <a:r>
              <a:rPr sz="2000"/>
              <a:t>
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07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descend/descendant/descent.</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070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B070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question:</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B070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070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descend/descendant/descent</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B238i.png"/>
          <p:cNvPicPr>
            <a:picLocks noChangeAspect="1"/>
          </p:cNvPicPr>
          <p:nvPr/>
        </p:nvPicPr>
        <p:blipFill>
          <a:blip r:embed="rId9"/>
          <a:stretch>
            <a:fillRect/>
          </a:stretch>
        </p:blipFill>
        <p:spPr>
          <a:xfrm>
            <a:off x="4873752" y="658368"/>
            <a:ext cx="1438656" cy="1078992"/>
          </a:xfrm>
          <a:prstGeom prst="rect">
            <a:avLst/>
          </a:prstGeom>
        </p:spPr>
      </p:pic>
      <p:pic>
        <p:nvPicPr>
          <p:cNvPr id="21" name="Picture 20" descr="SB011i.png"/>
          <p:cNvPicPr>
            <a:picLocks noChangeAspect="1"/>
          </p:cNvPicPr>
          <p:nvPr/>
        </p:nvPicPr>
        <p:blipFill>
          <a:blip r:embed="rId10"/>
          <a:stretch>
            <a:fillRect/>
          </a:stretch>
        </p:blipFill>
        <p:spPr>
          <a:xfrm>
            <a:off x="9537192" y="658368"/>
            <a:ext cx="1438656" cy="1078992"/>
          </a:xfrm>
          <a:prstGeom prst="rect">
            <a:avLst/>
          </a:prstGeom>
        </p:spPr>
      </p:pic>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07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descend/descendant/descent...</a:t>
            </a:r>
            <a:r>
              <a:rPr i="1"/>
              <a:t>
From this visual, I can infer… </a:t>
            </a:r>
            <a:r>
              <a:rPr i="0"/>
              <a:t>(use </a:t>
            </a:r>
            <a:r>
              <a:rPr b="1">
                <a:solidFill>
                  <a:srgbClr val="7030A0"/>
                </a:solidFill>
              </a:rPr>
              <a:t>descend/descendant/descent</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07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07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descend/descendant/descent</a:t>
            </a:r>
            <a:r>
              <a:t>.
Include 3-5 other vocabulary words in your paragraph. You may include the following stems:​
</a:t>
            </a:r>
            <a:r>
              <a:rPr i="1"/>
              <a:t>•   A </a:t>
            </a:r>
            <a:r>
              <a:rPr i="1" b="1">
                <a:solidFill>
                  <a:srgbClr val="7030A0"/>
                </a:solidFill>
              </a:rPr>
              <a:t>descendant</a:t>
            </a:r>
            <a:r>
              <a:rPr i="1"/>
              <a:t> is…
</a:t>
            </a:r>
            <a:r>
              <a:rPr i="1"/>
              <a:t>•   A </a:t>
            </a:r>
            <a:r>
              <a:rPr i="1" b="1">
                <a:solidFill>
                  <a:srgbClr val="7030A0"/>
                </a:solidFill>
              </a:rPr>
              <a:t>descendant</a:t>
            </a:r>
            <a:r>
              <a:rPr i="1"/>
              <a:t> is related to </a:t>
            </a:r>
            <a:r>
              <a:rPr i="1" b="1">
                <a:solidFill>
                  <a:srgbClr val="7030A0"/>
                </a:solidFill>
              </a:rPr>
              <a:t>species</a:t>
            </a:r>
            <a:r>
              <a:rPr i="1"/>
              <a:t> because..
</a:t>
            </a:r>
            <a:r>
              <a:rPr i="1"/>
              <a:t>•   The process of </a:t>
            </a:r>
            <a:r>
              <a:rPr i="1" b="1">
                <a:solidFill>
                  <a:srgbClr val="7030A0"/>
                </a:solidFill>
              </a:rPr>
              <a:t>descent</a:t>
            </a:r>
            <a:r>
              <a:rPr i="1"/>
              <a:t> contributes to the diversity of </a:t>
            </a:r>
            <a:r>
              <a:rPr i="1" b="1">
                <a:solidFill>
                  <a:srgbClr val="7030A0"/>
                </a:solidFill>
              </a:rPr>
              <a:t>species</a:t>
            </a:r>
            <a:r>
              <a:rPr i="1"/>
              <a:t> over time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sz="4000"/>
              <a:t/>
            </a:r>
            <a:r>
              <a:rPr b="1" sz="4000"/>
              <a:t>Accommodations for Newcomer/Beginner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399032"/>
            <a:ext cx="5916168" cy="1197864"/>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sz="1800"/>
              <a:t/>
            </a:r>
            <a:r>
              <a:rPr b="1" sz="1800"/>
              <a:t>Seat beginners next to students who follow instruction well</a:t>
            </a:r>
            <a:r>
              <a:rPr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sz="1800"/>
              <a:t>Always </a:t>
            </a:r>
            <a:r>
              <a:rPr b="1" sz="1800"/>
              <a:t>pronounce new vocabulary words together as a class</a:t>
            </a:r>
            <a:r>
              <a:rPr sz="1800"/>
              <a:t>. It’s even more effective for beginners if you </a:t>
            </a:r>
            <a:r>
              <a:rPr b="1" sz="1800"/>
              <a:t>break up each syllable</a:t>
            </a:r>
            <a:r>
              <a:rPr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sz="1800"/>
              <a:t/>
            </a:r>
            <a:r>
              <a:rPr b="1" sz="1800"/>
              <a:t>Allow students to translanguage</a:t>
            </a:r>
            <a:r>
              <a:rPr sz="1800"/>
              <a:t>, or use multiple languages within a single sentence. </a:t>
            </a:r>
            <a:r>
              <a:rPr b="1" sz="1800"/>
              <a:t>Emphasize that they use the vocabulary word as it is presented</a:t>
            </a:r>
            <a:r>
              <a:rPr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sz="1800"/>
              <a:t>Have beginners participate in structured conversations, but </a:t>
            </a:r>
            <a:r>
              <a:rPr b="1" sz="1800"/>
              <a:t>make sure they’re ready before including them in the randomization pool </a:t>
            </a:r>
            <a:r>
              <a:rPr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sz="1800"/>
              <a:t/>
            </a:r>
            <a:r>
              <a:rPr b="1" sz="1800"/>
              <a:t>Share the visuals and sentence stems</a:t>
            </a:r>
            <a:r>
              <a:rPr sz="1800"/>
              <a:t> with beginners </a:t>
            </a:r>
            <a:r>
              <a:rPr sz="1800"/>
              <a:t> and have them write out their responses ahead of time. 
 Does your beginner read in Spanish? Try providing the Spanish visuals to your newcomer </a:t>
            </a:r>
            <a:r>
              <a:rPr b="1" sz="1800"/>
              <a:t>the day before</a:t>
            </a:r>
            <a:r>
              <a:rPr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sp>
        <p:nvSpPr>
          <p:cNvPr id="7" name="TextBox 6"/>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8" name="Picture 7" descr="se.png"/>
          <p:cNvPicPr>
            <a:picLocks noChangeAspect="1"/>
          </p:cNvPicPr>
          <p:nvPr/>
        </p:nvPicPr>
        <p:blipFill>
          <a:blip r:embed="rId6"/>
          <a:stretch>
            <a:fillRect/>
          </a:stretch>
        </p:blipFill>
        <p:spPr>
          <a:xfrm>
            <a:off x="2459736" y="6547104"/>
            <a:ext cx="565265" cy="310896"/>
          </a:xfrm>
          <a:prstGeom prst="rect">
            <a:avLst/>
          </a:prstGeom>
        </p:spPr>
      </p:pic>
      <p:pic>
        <p:nvPicPr>
          <p:cNvPr id="9" name="Picture 8" descr="SB070i.png"/>
          <p:cNvPicPr>
            <a:picLocks noChangeAspect="1"/>
          </p:cNvPicPr>
          <p:nvPr/>
        </p:nvPicPr>
        <p:blipFill>
          <a:blip r:embed="rId7"/>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8778240" cy="466344"/>
          </a:xfrm>
          <a:prstGeom prst="rect">
            <a:avLst/>
          </a:prstGeom>
          <a:noFill/>
        </p:spPr>
        <p:txBody>
          <a:bodyPr wrap="none">
            <a:spAutoFit/>
          </a:bodyPr>
          <a:lstStyle/>
          <a:p>
            <a:pPr>
              <a:defRPr sz="2400"/>
            </a:pPr>
            <a:r>
              <a:rPr>
                <a:solidFill>
                  <a:srgbClr val="000000"/>
                </a:solidFill>
              </a:rPr>
              <a:t>Today we will learn about the term </a:t>
            </a:r>
            <a:r>
              <a:rPr b="1">
                <a:solidFill>
                  <a:srgbClr val="800080"/>
                </a:solidFill>
              </a:rPr>
              <a:t>descend/descendant/descent.</a:t>
            </a:r>
          </a:p>
        </p:txBody>
      </p:sp>
      <p:sp>
        <p:nvSpPr>
          <p:cNvPr id="6" name="TextBox 5"/>
          <p:cNvSpPr txBox="1"/>
          <p:nvPr/>
        </p:nvSpPr>
        <p:spPr>
          <a:xfrm>
            <a:off x="365760" y="2670048"/>
            <a:ext cx="8778240" cy="3044952"/>
          </a:xfrm>
          <a:prstGeom prst="rect">
            <a:avLst/>
          </a:prstGeom>
          <a:noFill/>
        </p:spPr>
        <p:txBody>
          <a:bodyPr wrap="square">
            <a:spAutoFit/>
          </a:bodyPr>
          <a:lstStyle/>
          <a:p/>
          <a:p>
            <a:pPr>
              <a:defRPr sz="2400"/>
            </a:pPr>
            <a:r>
              <a:rPr>
                <a:solidFill>
                  <a:srgbClr val="000000"/>
                </a:solidFill>
              </a:rPr>
              <a:t>In complete sentences:</a:t>
            </a:r>
            <a:br/>
            <a:br/>
            <a:r>
              <a:rPr b="1"/>
              <a:t>How is a descendant related to species?</a:t>
            </a:r>
            <a:r>
              <a:t>
</a:t>
            </a:r>
            <a:r>
              <a:rPr i="1"/>
              <a:t>A descendant is related to species because..</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B070w.png"/>
          <p:cNvPicPr>
            <a:picLocks noChangeAspect="1"/>
          </p:cNvPicPr>
          <p:nvPr/>
        </p:nvPicPr>
        <p:blipFill>
          <a:blip r:embed="rId4"/>
          <a:stretch>
            <a:fillRect/>
          </a:stretch>
        </p:blipFill>
        <p:spPr>
          <a:xfrm>
            <a:off x="9144000" y="0"/>
            <a:ext cx="3054096" cy="2286000"/>
          </a:xfrm>
          <a:prstGeom prst="rect">
            <a:avLst/>
          </a:prstGeom>
        </p:spPr>
      </p:pic>
      <p:pic>
        <p:nvPicPr>
          <p:cNvPr id="9" name="Picture 8" descr="SB238w.png"/>
          <p:cNvPicPr>
            <a:picLocks noChangeAspect="1"/>
          </p:cNvPicPr>
          <p:nvPr/>
        </p:nvPicPr>
        <p:blipFill>
          <a:blip r:embed="rId5"/>
          <a:stretch>
            <a:fillRect/>
          </a:stretch>
        </p:blipFill>
        <p:spPr>
          <a:xfrm>
            <a:off x="9144000" y="2286000"/>
            <a:ext cx="3054096" cy="2286000"/>
          </a:xfrm>
          <a:prstGeom prst="rect">
            <a:avLst/>
          </a:prstGeom>
        </p:spPr>
      </p:pic>
      <p:pic>
        <p:nvPicPr>
          <p:cNvPr id="10" name="Picture 9" descr="SB011w.png"/>
          <p:cNvPicPr>
            <a:picLocks noChangeAspect="1"/>
          </p:cNvPicPr>
          <p:nvPr/>
        </p:nvPicPr>
        <p:blipFill>
          <a:blip r:embed="rId6"/>
          <a:stretch>
            <a:fillRect/>
          </a:stretch>
        </p:blipFill>
        <p:spPr>
          <a:xfrm>
            <a:off x="9144000" y="4572000"/>
            <a:ext cx="3054096" cy="2286000"/>
          </a:xfrm>
          <a:prstGeom prst="rect">
            <a:avLst/>
          </a:prstGeom>
        </p:spPr>
      </p:pic>
      <p:pic>
        <p:nvPicPr>
          <p:cNvPr id="11" name="Picture 10" descr="pacman.png"/>
          <p:cNvPicPr>
            <a:picLocks noChangeAspect="1"/>
          </p:cNvPicPr>
          <p:nvPr/>
        </p:nvPicPr>
        <p:blipFill>
          <a:blip r:embed="rId7"/>
          <a:stretch>
            <a:fillRect/>
          </a:stretch>
        </p:blipFill>
        <p:spPr>
          <a:xfrm>
            <a:off x="7360920" y="2075688"/>
            <a:ext cx="1199803" cy="689956"/>
          </a:xfrm>
          <a:prstGeom prst="rect">
            <a:avLst/>
          </a:prstGeom>
        </p:spPr>
      </p:pic>
      <p:pic>
        <p:nvPicPr>
          <p:cNvPr id="12" name="Picture 11" descr="bracket.png"/>
          <p:cNvPicPr>
            <a:picLocks noChangeAspect="1"/>
          </p:cNvPicPr>
          <p:nvPr/>
        </p:nvPicPr>
        <p:blipFill>
          <a:blip r:embed="rId8"/>
          <a:stretch>
            <a:fillRect/>
          </a:stretch>
        </p:blipFill>
        <p:spPr>
          <a:xfrm>
            <a:off x="5888736" y="2039112"/>
            <a:ext cx="969264" cy="758952"/>
          </a:xfrm>
          <a:prstGeom prst="rect">
            <a:avLst/>
          </a:prstGeom>
        </p:spPr>
      </p:pic>
      <p:pic>
        <p:nvPicPr>
          <p:cNvPr id="13" name="Picture 12" descr="noun-write-1439720.png"/>
          <p:cNvPicPr>
            <a:picLocks noChangeAspect="1"/>
          </p:cNvPicPr>
          <p:nvPr/>
        </p:nvPicPr>
        <p:blipFill>
          <a:blip r:embed="rId9"/>
          <a:stretch>
            <a:fillRect/>
          </a:stretch>
        </p:blipFill>
        <p:spPr>
          <a:xfrm>
            <a:off x="6062472" y="2075688"/>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8641080" cy="585216"/>
          </a:xfrm>
          <a:prstGeom prst="rect">
            <a:avLst/>
          </a:prstGeom>
          <a:noFill/>
        </p:spPr>
        <p:txBody>
          <a:bodyPr wrap="square">
            <a:spAutoFit/>
          </a:bodyPr>
          <a:lstStyle/>
          <a:p>
            <a:pPr>
              <a:defRPr sz="2800" b="1"/>
            </a:pPr>
            <a:r>
              <a:t>How does the process of descent contribute to the diversity of species over time?</a:t>
            </a:r>
          </a:p>
        </p:txBody>
      </p:sp>
      <p:sp>
        <p:nvSpPr>
          <p:cNvPr id="5" name="TextBox 4"/>
          <p:cNvSpPr txBox="1"/>
          <p:nvPr/>
        </p:nvSpPr>
        <p:spPr>
          <a:xfrm>
            <a:off x="374904" y="1874519"/>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28600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the word ____ is important to the question because...</a:t>
            </a:r>
          </a:p>
          <a:p>
            <a:pPr>
              <a:lnSpc>
                <a:spcPct val="150000"/>
              </a:lnSpc>
              <a:defRPr i="1" sz="2400">
                <a:solidFill>
                  <a:srgbClr val="548235"/>
                </a:solidFill>
              </a:defRPr>
            </a:pPr>
            <a:r>
              <a:t>•   The words ____ and ____ are related because...</a:t>
            </a:r>
          </a:p>
          <a:p>
            <a:pPr>
              <a:lnSpc>
                <a:spcPct val="150000"/>
              </a:lnSpc>
              <a:defRPr i="1" sz="2400"/>
            </a:pPr>
            <a:r>
              <a:t>•   I think that the word ____ means... because...</a:t>
            </a:r>
          </a:p>
          <a:p>
            <a:pPr>
              <a:lnSpc>
                <a:spcPct val="150000"/>
              </a:lnSpc>
              <a:defRPr i="1" sz="2400">
                <a:solidFill>
                  <a:srgbClr val="548235"/>
                </a:solidFill>
              </a:defRPr>
            </a:pPr>
            <a:r>
              <a:t>•   The picture makes me think of... because...</a:t>
            </a:r>
          </a:p>
        </p:txBody>
      </p:sp>
      <p:pic>
        <p:nvPicPr>
          <p:cNvPr id="7" name="Picture 6" descr="SB070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B238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B011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signal_horizontal.png"/>
          <p:cNvPicPr>
            <a:picLocks noChangeAspect="1"/>
          </p:cNvPicPr>
          <p:nvPr/>
        </p:nvPicPr>
        <p:blipFill>
          <a:blip r:embed="rId7"/>
          <a:stretch>
            <a:fillRect/>
          </a:stretch>
        </p:blipFill>
        <p:spPr>
          <a:xfrm>
            <a:off x="2441448" y="5486400"/>
            <a:ext cx="6633556" cy="1277389"/>
          </a:xfrm>
          <a:prstGeom prst="rect">
            <a:avLst/>
          </a:prstGeom>
        </p:spPr>
      </p:pic>
      <p:pic>
        <p:nvPicPr>
          <p:cNvPr id="11" name="Picture 10" descr="green_b_1.png"/>
          <p:cNvPicPr>
            <a:picLocks noChangeAspect="1"/>
          </p:cNvPicPr>
          <p:nvPr/>
        </p:nvPicPr>
        <p:blipFill>
          <a:blip r:embed="rId8"/>
          <a:stretch>
            <a:fillRect/>
          </a:stretch>
        </p:blipFill>
        <p:spPr>
          <a:xfrm>
            <a:off x="3328416" y="5495544"/>
            <a:ext cx="498763" cy="404552"/>
          </a:xfrm>
          <a:prstGeom prst="rect">
            <a:avLst/>
          </a:prstGeom>
        </p:spPr>
      </p:pic>
      <p:pic>
        <p:nvPicPr>
          <p:cNvPr id="12" name="Picture 11" descr="green_b_2.png"/>
          <p:cNvPicPr>
            <a:picLocks noChangeAspect="1"/>
          </p:cNvPicPr>
          <p:nvPr/>
        </p:nvPicPr>
        <p:blipFill>
          <a:blip r:embed="rId9"/>
          <a:stretch>
            <a:fillRect/>
          </a:stretch>
        </p:blipFill>
        <p:spPr>
          <a:xfrm>
            <a:off x="6995160" y="5541264"/>
            <a:ext cx="313112" cy="313112"/>
          </a:xfrm>
          <a:prstGeom prst="rect">
            <a:avLst/>
          </a:prstGeom>
        </p:spPr>
      </p:pic>
      <p:pic>
        <p:nvPicPr>
          <p:cNvPr id="13" name="Picture 12" descr="green_b_3.png"/>
          <p:cNvPicPr>
            <a:picLocks noChangeAspect="1"/>
          </p:cNvPicPr>
          <p:nvPr/>
        </p:nvPicPr>
        <p:blipFill>
          <a:blip r:embed="rId10"/>
          <a:stretch>
            <a:fillRect/>
          </a:stretch>
        </p:blipFill>
        <p:spPr>
          <a:xfrm>
            <a:off x="3346704" y="6208776"/>
            <a:ext cx="795250" cy="543098"/>
          </a:xfrm>
          <a:prstGeom prst="rect">
            <a:avLst/>
          </a:prstGeom>
        </p:spPr>
      </p:pic>
      <p:pic>
        <p:nvPicPr>
          <p:cNvPr id="14" name="Picture 13" descr="green_b_4.png"/>
          <p:cNvPicPr>
            <a:picLocks noChangeAspect="1"/>
          </p:cNvPicPr>
          <p:nvPr/>
        </p:nvPicPr>
        <p:blipFill>
          <a:blip r:embed="rId11"/>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B070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B238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B011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