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refers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p>
            <a:br/>
            <a:r>
              <a:t>ELPS</a:t>
            </a:r>
            <a:br/>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image" Target="../media/image42.png"/><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4.png"/><Relationship Id="rId6" Type="http://schemas.openxmlformats.org/officeDocument/2006/relationships/image" Target="../media/image45.png"/><Relationship Id="rId7" Type="http://schemas.openxmlformats.org/officeDocument/2006/relationships/image" Target="../media/image46.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3.png"/><Relationship Id="rId24" Type="http://schemas.openxmlformats.org/officeDocument/2006/relationships/image" Target="../media/image28.png"/><Relationship Id="rId2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2.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27.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image" Target="../media/image4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7.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image" Target="../media/image42.png"/><Relationship Id="rId2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4.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48.png"/><Relationship Id="rId22" Type="http://schemas.openxmlformats.org/officeDocument/2006/relationships/image" Target="../media/image49.png"/><Relationship Id="rId23" Type="http://schemas.openxmlformats.org/officeDocument/2006/relationships/image" Target="../media/image50.png"/><Relationship Id="rId24" Type="http://schemas.openxmlformats.org/officeDocument/2006/relationships/image" Target="../media/image5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52.png"/><Relationship Id="rId7"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39.png"/><Relationship Id="rId20" Type="http://schemas.openxmlformats.org/officeDocument/2006/relationships/image" Target="../media/image40.png"/><Relationship Id="rId21" Type="http://schemas.openxmlformats.org/officeDocument/2006/relationships/image" Target="../media/image41.png"/><Relationship Id="rId22" Type="http://schemas.openxmlformats.org/officeDocument/2006/relationships/image" Target="../media/image42.png"/><Relationship Id="rId23" Type="http://schemas.openxmlformats.org/officeDocument/2006/relationships/image" Target="../media/image2.png"/><Relationship Id="rId2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39.png"/><Relationship Id="rId20" Type="http://schemas.openxmlformats.org/officeDocument/2006/relationships/image" Target="../media/image40.png"/><Relationship Id="rId21" Type="http://schemas.openxmlformats.org/officeDocument/2006/relationships/image" Target="../media/image41.png"/><Relationship Id="rId22" Type="http://schemas.openxmlformats.org/officeDocument/2006/relationships/image" Target="../media/image42.png"/><Relationship Id="rId23" Type="http://schemas.openxmlformats.org/officeDocument/2006/relationships/image" Target="../media/image2.png"/><Relationship Id="rId2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18.xml"/><Relationship Id="rId8" Type="http://schemas.openxmlformats.org/officeDocument/2006/relationships/image" Target="../media/image53.png"/><Relationship Id="rId9" Type="http://schemas.openxmlformats.org/officeDocument/2006/relationships/image" Target="../media/image4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3.png"/><Relationship Id="rId7" Type="http://schemas.openxmlformats.org/officeDocument/2006/relationships/image" Target="../media/image28.png"/><Relationship Id="rId8"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22.png"/><Relationship Id="rId7" Type="http://schemas.openxmlformats.org/officeDocument/2006/relationships/image" Target="../media/image32.png"/><Relationship Id="rId8" Type="http://schemas.openxmlformats.org/officeDocument/2006/relationships/image" Target="../media/image10.png"/><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3.png"/><Relationship Id="rId7" Type="http://schemas.openxmlformats.org/officeDocument/2006/relationships/image" Target="../media/image34.png"/><Relationship Id="rId8" Type="http://schemas.openxmlformats.org/officeDocument/2006/relationships/image" Target="../media/image35.png"/><Relationship Id="rId9" Type="http://schemas.openxmlformats.org/officeDocument/2006/relationships/image" Target="../media/image36.png"/><Relationship Id="rId10" Type="http://schemas.openxmlformats.org/officeDocument/2006/relationships/image" Target="../media/image37.png"/><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38.png"/><Relationship Id="rId4" Type="http://schemas.openxmlformats.org/officeDocument/2006/relationships/image" Target="../media/image29.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 Id="rId3" Type="http://schemas.openxmlformats.org/officeDocument/2006/relationships/image" Target="../media/image38.png"/><Relationship Id="rId4" Type="http://schemas.openxmlformats.org/officeDocument/2006/relationships/image" Target="../media/image29.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8.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39.png"/><Relationship Id="rId20" Type="http://schemas.openxmlformats.org/officeDocument/2006/relationships/image" Target="../media/image40.png"/><Relationship Id="rId21" Type="http://schemas.openxmlformats.org/officeDocument/2006/relationships/image" Target="../media/image41.png"/><Relationship Id="rId22" Type="http://schemas.openxmlformats.org/officeDocument/2006/relationships/image" Target="../media/image42.png"/><Relationship Id="rId23" Type="http://schemas.openxmlformats.org/officeDocument/2006/relationships/notesSlide" Target="../notesSlides/notesSlide9.xml"/><Relationship Id="rId24" Type="http://schemas.openxmlformats.org/officeDocument/2006/relationships/image" Target="../media/image3.png"/></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0"/>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4), and that students interact with these objectives in some way (such as in Slide 5).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6061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0"/>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Hetero- means “different.”  What does “different” have to do with how heterotrophs get their energy?</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Heterotrophs get their energy by…​</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841248"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65192"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7004304"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689336"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6061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6009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are </a:t>
            </a:r>
            <a:r>
              <a:rPr b="1">
                <a:solidFill>
                  <a:srgbClr val="7030A0"/>
                </a:solidFill>
              </a:rPr>
              <a:t>autotroph</a:t>
            </a:r>
            <a:r>
              <a:t>s different from heterotrophs?</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Autotrophs are different from heterotrophs because…</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show="0">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6009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purpl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purpl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purpl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purpl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0"/>
          </a:xfrm>
          <a:prstGeom prst="rect">
            <a:avLst/>
          </a:prstGeom>
          <a:noFill/>
        </p:spPr>
        <p:txBody>
          <a:bodyPr wrap="none">
            <a:spAutoFit/>
          </a:bodyPr>
          <a:lstStyle/>
          <a:p>
            <a:pPr>
              <a:defRPr sz="1800" b="1" u="sng"/>
            </a:pPr>
            <a:r>
              <a:t>Relational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are </a:t>
            </a:r>
            <a:r>
              <a:rPr b="1">
                <a:solidFill>
                  <a:srgbClr val="7030A0"/>
                </a:solidFill>
              </a:rPr>
              <a:t>autotroph</a:t>
            </a:r>
            <a:r>
              <a:t>s different from heterotrophs?</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Autotrophs are different from heterotrophs because…</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6094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0"/>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do all organisms have in common?</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All organisms…</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6009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0"/>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could you identify an organism as an </a:t>
            </a:r>
            <a:r>
              <a:rPr b="1">
                <a:solidFill>
                  <a:srgbClr val="7030A0"/>
                </a:solidFill>
              </a:rPr>
              <a:t>autotroph</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 could identify an organism as an </a:t>
            </a:r>
            <a:r>
              <a:rPr b="1">
                <a:solidFill>
                  <a:srgbClr val="7030A0"/>
                </a:solidFill>
              </a:rPr>
              <a:t>autotroph</a:t>
            </a:r>
            <a:r>
              <a:t> by…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600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a:t>
            </a:r>
            <a:r>
              <a:rPr b="1">
                <a:solidFill>
                  <a:srgbClr val="7030A0"/>
                </a:solidFill>
              </a:rPr>
              <a:t>autotroph</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6009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question:</a:t>
            </a:r>
          </a:p>
        </p:txBody>
      </p:sp>
      <p:sp>
        <p:nvSpPr>
          <p:cNvPr id="25" name="TextBox 24"/>
          <p:cNvSpPr txBox="1"/>
          <p:nvPr/>
        </p:nvSpPr>
        <p:spPr>
          <a:xfrm>
            <a:off x="0" y="0"/>
            <a:ext cx="3044952" cy="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6009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hypothesis:</a:t>
            </a:r>
          </a:p>
        </p:txBody>
      </p:sp>
      <p:sp>
        <p:nvSpPr>
          <p:cNvPr id="25" name="TextBox 24"/>
          <p:cNvSpPr txBox="1"/>
          <p:nvPr/>
        </p:nvSpPr>
        <p:spPr>
          <a:xfrm>
            <a:off x="0" y="0"/>
            <a:ext cx="3044952" cy="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6009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0"/>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autotroph</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21" name="Picture 20"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22" name="Picture 21"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23" name="Picture 22"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4" name="Picture 23" descr="S6061i.png"/>
          <p:cNvPicPr>
            <a:picLocks noChangeAspect="1"/>
          </p:cNvPicPr>
          <p:nvPr/>
        </p:nvPicPr>
        <p:blipFill>
          <a:blip r:embed="rId9"/>
          <a:stretch>
            <a:fillRect/>
          </a:stretch>
        </p:blipFill>
        <p:spPr>
          <a:xfrm>
            <a:off x="4873752" y="658368"/>
            <a:ext cx="1438656" cy="1078992"/>
          </a:xfrm>
          <a:prstGeom prst="rect">
            <a:avLst/>
          </a:prstGeom>
        </p:spPr>
      </p:pic>
      <p:sp>
        <p:nvSpPr>
          <p:cNvPr id="25" name="Oval 24"/>
          <p:cNvSpPr/>
          <p:nvPr/>
        </p:nvSpPr>
        <p:spPr>
          <a:xfrm>
            <a:off x="9537192" y="658368"/>
            <a:ext cx="1837943" cy="960120"/>
          </a:xfrm>
          <a:prstGeom prst="ellipse">
            <a:avLst/>
          </a:prstGeom>
          <a:solidFill>
            <a:srgbClr val="FFC9C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6" name="Oval 25"/>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7" name="Oval 26"/>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600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b="1">
                <a:solidFill>
                  <a:srgbClr val="7030A0"/>
                </a:solidFill>
              </a:rPr>
              <a:t>
autotroph...</a:t>
            </a:r>
            <a:r>
              <a:t>
From this visual, I can infer… (use </a:t>
            </a:r>
            <a:r>
              <a:rPr b="1">
                <a:solidFill>
                  <a:srgbClr val="7030A0"/>
                </a:solidFill>
              </a:rPr>
              <a:t>autotroph</a:t>
            </a:r>
            <a:r>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l">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l">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l">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l">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l">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l">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l">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l">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l">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l">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l">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l">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l">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l">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l">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l">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600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a:t>Also, …</a:t>
            </a:r>
            <a:r>
              <a:rPr sz="1600"/>
              <a:t>
• </a:t>
            </a:r>
            <a:r>
              <a:rPr sz="2400"/>
              <a:t>Additionally, …</a:t>
            </a:r>
            <a:r>
              <a:rPr sz="1600"/>
              <a:t>
• </a:t>
            </a:r>
            <a:r>
              <a:rPr sz="2400"/>
              <a:t>Furthermore, …</a:t>
            </a:r>
            <a:r>
              <a:rPr sz="1600"/>
              <a:t>
• </a:t>
            </a:r>
            <a:r>
              <a:rPr sz="2400"/>
              <a:t>Next, …</a:t>
            </a:r>
            <a:r>
              <a:rPr sz="1600"/>
              <a:t>
• </a:t>
            </a:r>
            <a:r>
              <a:rPr sz="2400"/>
              <a:t>For example, …</a:t>
            </a:r>
            <a:r>
              <a:rPr sz="1600"/>
              <a:t>
• </a:t>
            </a:r>
            <a:r>
              <a:rPr sz="2400"/>
              <a:t>Lastly, …</a:t>
            </a:r>
            <a:r>
              <a:rPr sz="1600"/>
              <a:t>
• </a:t>
            </a:r>
            <a:r>
              <a:rPr sz="2400"/>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600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Writing</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paragraph describing </a:t>
            </a:r>
            <a:r>
              <a:rPr b="1">
                <a:solidFill>
                  <a:srgbClr val="7030A0"/>
                </a:solidFill>
              </a:rPr>
              <a:t>autotroph</a:t>
            </a:r>
            <a:r>
              <a:t>.
Include 3-5 other vocabulary words in your paragraph.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l"/>
            <a:r>
              <a:rPr sz="4000"/>
              <a:t/>
            </a:r>
            <a:r>
              <a:rPr b="1" sz="4000"/>
              <a:t>Accommodations for Newcomer/Beginner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399032"/>
            <a:ext cx="5916168" cy="1197864"/>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sz="1800"/>
              <a:t/>
            </a:r>
            <a:r>
              <a:rPr b="1" sz="1800"/>
              <a:t>Seat beginners next to students who follow instruction well</a:t>
            </a:r>
            <a:r>
              <a:rPr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sz="1800"/>
              <a:t>Always </a:t>
            </a:r>
            <a:r>
              <a:rPr b="1" sz="1800"/>
              <a:t>pronounce new vocabulary words together as a class</a:t>
            </a:r>
            <a:r>
              <a:rPr sz="1800"/>
              <a:t>. It’s even more effective for beginners if you </a:t>
            </a:r>
            <a:r>
              <a:rPr b="1" sz="1800"/>
              <a:t>break up each syllable</a:t>
            </a:r>
            <a:r>
              <a:rPr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sz="1800"/>
              <a:t/>
            </a:r>
            <a:r>
              <a:rPr b="1" sz="1800"/>
              <a:t>Allow students to translanguage</a:t>
            </a:r>
            <a:r>
              <a:rPr sz="1800"/>
              <a:t>, or use multiple languages within a single sentence. </a:t>
            </a:r>
            <a:r>
              <a:rPr b="1" sz="1800"/>
              <a:t>Emphasize that they use the vocabulary word as it is presented</a:t>
            </a:r>
            <a:r>
              <a:rPr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sz="1800"/>
              <a:t>Have beginners participate in structured conversations, but </a:t>
            </a:r>
            <a:r>
              <a:rPr b="1" sz="1800"/>
              <a:t>make sure they’re ready before including them in the randomization pool </a:t>
            </a:r>
            <a:r>
              <a:rPr sz="1800"/>
              <a:t>to be called on whole-class.</a:t>
            </a:r>
          </a:p>
        </p:txBody>
      </p:sp>
      <p:sp>
        <p:nvSpPr>
          <p:cNvPr id="13" name="TextBox 12"/>
          <p:cNvSpPr txBox="1"/>
          <p:nvPr/>
        </p:nvSpPr>
        <p:spPr>
          <a:xfrm>
            <a:off x="137160" y="5074920"/>
            <a:ext cx="5184648" cy="1353312"/>
          </a:xfrm>
          <a:prstGeom prst="rect">
            <a:avLst/>
          </a:prstGeom>
          <a:noFill/>
        </p:spPr>
        <p:txBody>
          <a:bodyPr wrap="square" anchor="ctr">
            <a:spAutoFit/>
          </a:bodyPr>
          <a:lstStyle/>
          <a:p>
            <a:pPr algn="l"/>
            <a:r>
              <a:rPr sz="1800"/>
              <a:t/>
            </a:r>
            <a:r>
              <a:rPr b="1" sz="1800"/>
              <a:t>Share the visuals and sentence stems</a:t>
            </a:r>
            <a:r>
              <a:rPr sz="1800"/>
              <a:t> with beginners </a:t>
            </a:r>
            <a:r>
              <a:rPr sz="1800"/>
              <a:t> and have them write out their responses. 
 Does your beginner read in Spanish? Try providing the Spanish visuals to your newcomer </a:t>
            </a:r>
            <a:r>
              <a:rPr b="1" sz="1800"/>
              <a:t>the day before</a:t>
            </a:r>
            <a:r>
              <a:rPr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0"/>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sp>
        <p:nvSpPr>
          <p:cNvPr id="7" name="TextBox 6"/>
          <p:cNvSpPr txBox="1"/>
          <p:nvPr/>
        </p:nvSpPr>
        <p:spPr>
          <a:xfrm>
            <a:off x="-18288" y="1645920"/>
            <a:ext cx="3063240" cy="3785615"/>
          </a:xfrm>
          <a:prstGeom prst="rect">
            <a:avLst/>
          </a:prstGeom>
          <a:noFill/>
        </p:spPr>
        <p:txBody>
          <a:bodyPr wrap="square" anchor="ctr">
            <a:spAutoFit/>
          </a:bodyPr>
          <a:lstStyle/>
          <a:p>
            <a:pPr algn="l"/>
            <a:r>
              <a:rPr sz="2400"/>
              <a:t/>
            </a:r>
            <a:r>
              <a:rPr b="1" sz="2400"/>
              <a:t>5 things you notice in this image.</a:t>
            </a:r>
            <a:r>
              <a:rPr sz="2400"/>
              <a:t>
I notice…
</a:t>
            </a:r>
            <a:r>
              <a:rPr b="1" sz="2400"/>
              <a:t>1 thing you wonder about in this image.</a:t>
            </a:r>
            <a:r>
              <a:rPr sz="2400"/>
              <a:t>
I wonder…</a:t>
            </a:r>
          </a:p>
        </p:txBody>
      </p:sp>
      <p:pic>
        <p:nvPicPr>
          <p:cNvPr id="8" name="Picture 7" descr="se.png"/>
          <p:cNvPicPr>
            <a:picLocks noChangeAspect="1"/>
          </p:cNvPicPr>
          <p:nvPr/>
        </p:nvPicPr>
        <p:blipFill>
          <a:blip r:embed="rId6"/>
          <a:stretch>
            <a:fillRect/>
          </a:stretch>
        </p:blipFill>
        <p:spPr>
          <a:xfrm>
            <a:off x="2459736" y="6547104"/>
            <a:ext cx="565265" cy="310896"/>
          </a:xfrm>
          <a:prstGeom prst="rect">
            <a:avLst/>
          </a:prstGeom>
        </p:spPr>
      </p:pic>
      <p:pic>
        <p:nvPicPr>
          <p:cNvPr id="9" name="Picture 8" descr="S6009i.png"/>
          <p:cNvPicPr>
            <a:picLocks noChangeAspect="1"/>
          </p:cNvPicPr>
          <p:nvPr/>
        </p:nvPicPr>
        <p:blipFill>
          <a:blip r:embed="rId7"/>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8778240" cy="466344"/>
          </a:xfrm>
          <a:prstGeom prst="rect">
            <a:avLst/>
          </a:prstGeom>
          <a:noFill/>
        </p:spPr>
        <p:txBody>
          <a:bodyPr wrap="none">
            <a:spAutoFit/>
          </a:bodyPr>
          <a:lstStyle/>
          <a:p>
            <a:pPr>
              <a:defRPr sz="2400"/>
            </a:pPr>
            <a:r>
              <a:rPr>
                <a:solidFill>
                  <a:srgbClr val="000000"/>
                </a:solidFill>
              </a:rPr>
              <a:t>Today we will learn about </a:t>
            </a:r>
            <a:r>
              <a:rPr b="1">
                <a:solidFill>
                  <a:srgbClr val="800080"/>
                </a:solidFill>
              </a:rPr>
              <a:t>autotroph.</a:t>
            </a:r>
          </a:p>
        </p:txBody>
      </p:sp>
      <p:sp>
        <p:nvSpPr>
          <p:cNvPr id="6" name="TextBox 5"/>
          <p:cNvSpPr txBox="1"/>
          <p:nvPr/>
        </p:nvSpPr>
        <p:spPr>
          <a:xfrm>
            <a:off x="365760" y="2670048"/>
            <a:ext cx="8778240" cy="3044952"/>
          </a:xfrm>
          <a:prstGeom prst="rect">
            <a:avLst/>
          </a:prstGeom>
          <a:noFill/>
        </p:spPr>
        <p:txBody>
          <a:bodyPr wrap="square">
            <a:spAutoFit/>
          </a:bodyPr>
          <a:lstStyle/>
          <a:p/>
          <a:p>
            <a:pPr>
              <a:defRPr sz="2400"/>
            </a:pPr>
            <a:r>
              <a:rPr>
                <a:solidFill>
                  <a:srgbClr val="000000"/>
                </a:solidFill>
              </a:rPr>
              <a:t>In complete sentences:</a:t>
            </a:r>
            <a:br/>
            <a:br/>
            <a:r>
              <a:rPr b="1"/>
              <a:t>How could you identify an organism as an autotroph?</a:t>
            </a:r>
            <a:r>
              <a:t>
</a:t>
            </a:r>
            <a:r>
              <a:rPr i="1"/>
              <a:t>I could identify an organism as an autotroph by…</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6009w.png"/>
          <p:cNvPicPr>
            <a:picLocks noChangeAspect="1"/>
          </p:cNvPicPr>
          <p:nvPr/>
        </p:nvPicPr>
        <p:blipFill>
          <a:blip r:embed="rId4"/>
          <a:stretch>
            <a:fillRect/>
          </a:stretch>
        </p:blipFill>
        <p:spPr>
          <a:xfrm>
            <a:off x="9144000" y="1133856"/>
            <a:ext cx="3054096" cy="2286000"/>
          </a:xfrm>
          <a:prstGeom prst="rect">
            <a:avLst/>
          </a:prstGeom>
        </p:spPr>
      </p:pic>
      <p:pic>
        <p:nvPicPr>
          <p:cNvPr id="9" name="Picture 8" descr="S6061w.png"/>
          <p:cNvPicPr>
            <a:picLocks noChangeAspect="1"/>
          </p:cNvPicPr>
          <p:nvPr/>
        </p:nvPicPr>
        <p:blipFill>
          <a:blip r:embed="rId5"/>
          <a:stretch>
            <a:fillRect/>
          </a:stretch>
        </p:blipFill>
        <p:spPr>
          <a:xfrm>
            <a:off x="9144000" y="3438144"/>
            <a:ext cx="3054096" cy="2286000"/>
          </a:xfrm>
          <a:prstGeom prst="rect">
            <a:avLst/>
          </a:prstGeom>
        </p:spPr>
      </p:pic>
      <p:pic>
        <p:nvPicPr>
          <p:cNvPr id="10" name="Picture 9" descr="pacman.png"/>
          <p:cNvPicPr>
            <a:picLocks noChangeAspect="1"/>
          </p:cNvPicPr>
          <p:nvPr/>
        </p:nvPicPr>
        <p:blipFill>
          <a:blip r:embed="rId6"/>
          <a:stretch>
            <a:fillRect/>
          </a:stretch>
        </p:blipFill>
        <p:spPr>
          <a:xfrm>
            <a:off x="7360920" y="2075688"/>
            <a:ext cx="1199803" cy="689956"/>
          </a:xfrm>
          <a:prstGeom prst="rect">
            <a:avLst/>
          </a:prstGeom>
        </p:spPr>
      </p:pic>
      <p:pic>
        <p:nvPicPr>
          <p:cNvPr id="11" name="Picture 10" descr="bracket.png"/>
          <p:cNvPicPr>
            <a:picLocks noChangeAspect="1"/>
          </p:cNvPicPr>
          <p:nvPr/>
        </p:nvPicPr>
        <p:blipFill>
          <a:blip r:embed="rId7"/>
          <a:stretch>
            <a:fillRect/>
          </a:stretch>
        </p:blipFill>
        <p:spPr>
          <a:xfrm>
            <a:off x="5888736" y="2039112"/>
            <a:ext cx="969264" cy="758952"/>
          </a:xfrm>
          <a:prstGeom prst="rect">
            <a:avLst/>
          </a:prstGeom>
        </p:spPr>
      </p:pic>
      <p:pic>
        <p:nvPicPr>
          <p:cNvPr id="12" name="Picture 11" descr="noun-write-1439720.png"/>
          <p:cNvPicPr>
            <a:picLocks noChangeAspect="1"/>
          </p:cNvPicPr>
          <p:nvPr/>
        </p:nvPicPr>
        <p:blipFill>
          <a:blip r:embed="rId8"/>
          <a:stretch>
            <a:fillRect/>
          </a:stretch>
        </p:blipFill>
        <p:spPr>
          <a:xfrm>
            <a:off x="6062472" y="2075688"/>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8641080" cy="585216"/>
          </a:xfrm>
          <a:prstGeom prst="rect">
            <a:avLst/>
          </a:prstGeom>
          <a:noFill/>
        </p:spPr>
        <p:txBody>
          <a:bodyPr wrap="square">
            <a:spAutoFit/>
          </a:bodyPr>
          <a:lstStyle/>
          <a:p>
            <a:pPr>
              <a:defRPr sz="2800" b="1"/>
            </a:pPr>
            <a:r>
              <a:t>How could you identify an organism as an autotroph?</a:t>
            </a:r>
          </a:p>
        </p:txBody>
      </p:sp>
      <p:sp>
        <p:nvSpPr>
          <p:cNvPr id="5" name="TextBox 4"/>
          <p:cNvSpPr txBox="1"/>
          <p:nvPr/>
        </p:nvSpPr>
        <p:spPr>
          <a:xfrm>
            <a:off x="374904" y="1874519"/>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28600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word ____ means... because...</a:t>
            </a:r>
          </a:p>
          <a:p>
            <a:pPr>
              <a:lnSpc>
                <a:spcPct val="150000"/>
              </a:lnSpc>
              <a:defRPr i="1" sz="2400">
                <a:solidFill>
                  <a:srgbClr val="548235"/>
                </a:solidFill>
              </a:defRPr>
            </a:pPr>
            <a:r>
              <a:t>•   The picture makes me think of... because...</a:t>
            </a:r>
          </a:p>
        </p:txBody>
      </p:sp>
      <p:pic>
        <p:nvPicPr>
          <p:cNvPr id="7" name="Picture 6" descr="S6009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6061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signal_horizontal.png"/>
          <p:cNvPicPr>
            <a:picLocks noChangeAspect="1"/>
          </p:cNvPicPr>
          <p:nvPr/>
        </p:nvPicPr>
        <p:blipFill>
          <a:blip r:embed="rId6"/>
          <a:stretch>
            <a:fillRect/>
          </a:stretch>
        </p:blipFill>
        <p:spPr>
          <a:xfrm>
            <a:off x="2441448" y="5486400"/>
            <a:ext cx="6633556" cy="1277389"/>
          </a:xfrm>
          <a:prstGeom prst="rect">
            <a:avLst/>
          </a:prstGeom>
        </p:spPr>
      </p:pic>
      <p:pic>
        <p:nvPicPr>
          <p:cNvPr id="10" name="Picture 9" descr="green_b_1.png"/>
          <p:cNvPicPr>
            <a:picLocks noChangeAspect="1"/>
          </p:cNvPicPr>
          <p:nvPr/>
        </p:nvPicPr>
        <p:blipFill>
          <a:blip r:embed="rId7"/>
          <a:stretch>
            <a:fillRect/>
          </a:stretch>
        </p:blipFill>
        <p:spPr>
          <a:xfrm>
            <a:off x="3328416" y="5495544"/>
            <a:ext cx="498763" cy="404552"/>
          </a:xfrm>
          <a:prstGeom prst="rect">
            <a:avLst/>
          </a:prstGeom>
        </p:spPr>
      </p:pic>
      <p:pic>
        <p:nvPicPr>
          <p:cNvPr id="11" name="Picture 10" descr="green_b_2.png"/>
          <p:cNvPicPr>
            <a:picLocks noChangeAspect="1"/>
          </p:cNvPicPr>
          <p:nvPr/>
        </p:nvPicPr>
        <p:blipFill>
          <a:blip r:embed="rId8"/>
          <a:stretch>
            <a:fillRect/>
          </a:stretch>
        </p:blipFill>
        <p:spPr>
          <a:xfrm>
            <a:off x="6995160" y="5541264"/>
            <a:ext cx="313112" cy="313112"/>
          </a:xfrm>
          <a:prstGeom prst="rect">
            <a:avLst/>
          </a:prstGeom>
        </p:spPr>
      </p:pic>
      <p:pic>
        <p:nvPicPr>
          <p:cNvPr id="12" name="Picture 11" descr="green_b_3.png"/>
          <p:cNvPicPr>
            <a:picLocks noChangeAspect="1"/>
          </p:cNvPicPr>
          <p:nvPr/>
        </p:nvPicPr>
        <p:blipFill>
          <a:blip r:embed="rId9"/>
          <a:stretch>
            <a:fillRect/>
          </a:stretch>
        </p:blipFill>
        <p:spPr>
          <a:xfrm>
            <a:off x="3346704" y="6208776"/>
            <a:ext cx="795250" cy="543098"/>
          </a:xfrm>
          <a:prstGeom prst="rect">
            <a:avLst/>
          </a:prstGeom>
        </p:spPr>
      </p:pic>
      <p:pic>
        <p:nvPicPr>
          <p:cNvPr id="13" name="Picture 12" descr="green_b_4.png"/>
          <p:cNvPicPr>
            <a:picLocks noChangeAspect="1"/>
          </p:cNvPicPr>
          <p:nvPr/>
        </p:nvPicPr>
        <p:blipFill>
          <a:blip r:embed="rId10"/>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6009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6061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6009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1463040" y="5943600"/>
            <a:ext cx="786384" cy="548640"/>
          </a:xfrm>
          <a:prstGeom prst="rect">
            <a:avLst/>
          </a:prstGeom>
        </p:spPr>
      </p:pic>
      <p:sp>
        <p:nvSpPr>
          <p:cNvPr id="29" name="TextBox 28"/>
          <p:cNvSpPr txBox="1"/>
          <p:nvPr/>
        </p:nvSpPr>
        <p:spPr>
          <a:xfrm>
            <a:off x="1" y="0"/>
            <a:ext cx="3044952" cy="0"/>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kinds of species are </a:t>
            </a:r>
            <a:r>
              <a:rPr b="1">
                <a:solidFill>
                  <a:srgbClr val="7030A0"/>
                </a:solidFill>
              </a:rPr>
              <a:t>autotroph</a:t>
            </a:r>
            <a:r>
              <a:t>s?</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Autotrophs are…</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