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42.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4.png"/><Relationship Id="rId6" Type="http://schemas.openxmlformats.org/officeDocument/2006/relationships/image" Target="../media/image45.png"/><Relationship Id="rId7" Type="http://schemas.openxmlformats.org/officeDocument/2006/relationships/image" Target="../media/image46.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3.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4.png"/><Relationship Id="rId23" Type="http://schemas.openxmlformats.org/officeDocument/2006/relationships/image" Target="../media/image45.png"/><Relationship Id="rId24" Type="http://schemas.openxmlformats.org/officeDocument/2006/relationships/image" Target="../media/image4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7.png"/><Relationship Id="rId22" Type="http://schemas.openxmlformats.org/officeDocument/2006/relationships/image" Target="../media/image48.png"/><Relationship Id="rId23" Type="http://schemas.openxmlformats.org/officeDocument/2006/relationships/image" Target="../media/image49.png"/><Relationship Id="rId24" Type="http://schemas.openxmlformats.org/officeDocument/2006/relationships/image" Target="../media/image5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1.png"/><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image" Target="../media/image2.png"/><Relationship Id="rId2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7.xml"/><Relationship Id="rId8" Type="http://schemas.openxmlformats.org/officeDocument/2006/relationships/image" Target="../media/image52.png"/><Relationship Id="rId9" Type="http://schemas.openxmlformats.org/officeDocument/2006/relationships/image" Target="../media/image4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22.png"/><Relationship Id="rId7" Type="http://schemas.openxmlformats.org/officeDocument/2006/relationships/image" Target="../media/image32.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0.png"/><Relationship Id="rId5" Type="http://schemas.openxmlformats.org/officeDocument/2006/relationships/image" Target="../media/image31.png"/><Relationship Id="rId6" Type="http://schemas.openxmlformats.org/officeDocument/2006/relationships/image" Target="../media/image33.png"/><Relationship Id="rId7" Type="http://schemas.openxmlformats.org/officeDocument/2006/relationships/image" Target="../media/image34.png"/><Relationship Id="rId8" Type="http://schemas.openxmlformats.org/officeDocument/2006/relationships/image" Target="../media/image35.png"/><Relationship Id="rId9" Type="http://schemas.openxmlformats.org/officeDocument/2006/relationships/image" Target="../media/image36.png"/><Relationship Id="rId10" Type="http://schemas.openxmlformats.org/officeDocument/2006/relationships/image" Target="../media/image37.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 Id="rId3" Type="http://schemas.openxmlformats.org/officeDocument/2006/relationships/image" Target="../media/image38.png"/><Relationship Id="rId4" Type="http://schemas.openxmlformats.org/officeDocument/2006/relationships/image" Target="../media/image29.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9.png"/><Relationship Id="rId20" Type="http://schemas.openxmlformats.org/officeDocument/2006/relationships/image" Target="../media/image40.png"/><Relationship Id="rId21" Type="http://schemas.openxmlformats.org/officeDocument/2006/relationships/image" Target="../media/image41.png"/><Relationship Id="rId22" Type="http://schemas.openxmlformats.org/officeDocument/2006/relationships/image" Target="../media/image42.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0"/>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4), and that students interact with these objectives in some way (such as in Slide 5).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8062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noun-hair-1505498.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noun-hair-1505494.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was the purpose of the Gettysburg Address?</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purpose of the Gettysburg Address was...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noun-hair-1505498.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noun-hair-1505494.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oc8062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oc8013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was the </a:t>
            </a:r>
            <a:r>
              <a:rPr b="1">
                <a:solidFill>
                  <a:srgbClr val="7030A0"/>
                </a:solidFill>
              </a:rPr>
              <a:t>Battle of Gettysburg</a:t>
            </a:r>
            <a:r>
              <a:t> related to the Gettysburg Address?</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The </a:t>
            </a:r>
            <a:r>
              <a:rPr b="1">
                <a:solidFill>
                  <a:srgbClr val="7030A0"/>
                </a:solidFill>
              </a:rPr>
              <a:t>Battle of Gettysburg</a:t>
            </a:r>
            <a:r>
              <a:t> is related to the Gettysburg Address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8013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noun-hair-1505498.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noun-hair-1505494.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was the </a:t>
            </a:r>
            <a:r>
              <a:rPr b="1">
                <a:solidFill>
                  <a:srgbClr val="7030A0"/>
                </a:solidFill>
              </a:rPr>
              <a:t>Battle of Gettysburg</a:t>
            </a:r>
            <a:r>
              <a:t> related to the Gettysburg Address?</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The </a:t>
            </a:r>
            <a:r>
              <a:rPr b="1">
                <a:solidFill>
                  <a:srgbClr val="7030A0"/>
                </a:solidFill>
              </a:rPr>
              <a:t>Battle of Gettysburg</a:t>
            </a:r>
            <a:r>
              <a:t> is related to the Gettysburg Address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oc8013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noun-hair-1505498.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noun-hair-1505494.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0"/>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do you think the </a:t>
            </a:r>
            <a:r>
              <a:rPr b="1">
                <a:solidFill>
                  <a:srgbClr val="7030A0"/>
                </a:solidFill>
              </a:rPr>
              <a:t>Battle of Gettysburg</a:t>
            </a:r>
            <a:r>
              <a:t> affected the Union during the Civil War?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the </a:t>
            </a:r>
            <a:r>
              <a:rPr b="1">
                <a:solidFill>
                  <a:srgbClr val="7030A0"/>
                </a:solidFill>
              </a:rPr>
              <a:t>Battle of Gettysburg</a:t>
            </a:r>
            <a:r>
              <a:t> affected the Union during the Civil War by…</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1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a:t>
            </a:r>
            <a:r>
              <a:rPr b="1">
                <a:solidFill>
                  <a:srgbClr val="7030A0"/>
                </a:solidFill>
              </a:rPr>
              <a:t>Battle of Gettysburg</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noun-hair-1505498.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noun-hair-1505494.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8013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noun-hair-1505498.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noun-hair-1505494.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oc8013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13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0"/>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Battle of Gettysburg</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Soc8062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1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b="1">
                <a:solidFill>
                  <a:srgbClr val="7030A0"/>
                </a:solidFill>
              </a:rPr>
              <a:t>
Battle of Gettysburg...</a:t>
            </a:r>
            <a:r>
              <a:t>
From this visual, I can infer… (use </a:t>
            </a:r>
            <a:r>
              <a:rPr b="1">
                <a:solidFill>
                  <a:srgbClr val="7030A0"/>
                </a:solidFill>
              </a:rPr>
              <a:t>Battle of Gettysburg</a:t>
            </a:r>
            <a:r>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1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a:t>Also, …</a:t>
            </a:r>
            <a:r>
              <a:rPr sz="1600"/>
              <a:t>
• </a:t>
            </a:r>
            <a:r>
              <a:rPr sz="2400"/>
              <a:t>Additionally, …</a:t>
            </a:r>
            <a:r>
              <a:rPr sz="1600"/>
              <a:t>
• </a:t>
            </a:r>
            <a:r>
              <a:rPr sz="2400"/>
              <a:t>Furthermore, …</a:t>
            </a:r>
            <a:r>
              <a:rPr sz="1600"/>
              <a:t>
• </a:t>
            </a:r>
            <a:r>
              <a:rPr sz="2400"/>
              <a:t>Next, …</a:t>
            </a:r>
            <a:r>
              <a:rPr sz="1600"/>
              <a:t>
• </a:t>
            </a:r>
            <a:r>
              <a:rPr sz="2400"/>
              <a:t>For example, …</a:t>
            </a:r>
            <a:r>
              <a:rPr sz="1600"/>
              <a:t>
• </a:t>
            </a:r>
            <a:r>
              <a:rPr sz="2400"/>
              <a:t>Lastly, …</a:t>
            </a:r>
            <a:r>
              <a:rPr sz="1600"/>
              <a:t>
• </a:t>
            </a:r>
            <a:r>
              <a:rPr sz="2400"/>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noun-hair-1505498.png"/>
          <p:cNvPicPr>
            <a:picLocks noChangeAspect="1"/>
          </p:cNvPicPr>
          <p:nvPr/>
        </p:nvPicPr>
        <p:blipFill>
          <a:blip r:embed="rId13"/>
          <a:stretch>
            <a:fillRect/>
          </a:stretch>
        </p:blipFill>
        <p:spPr>
          <a:xfrm>
            <a:off x="6519672" y="4389120"/>
            <a:ext cx="594360" cy="594360"/>
          </a:xfrm>
          <a:prstGeom prst="rect">
            <a:avLst/>
          </a:prstGeom>
        </p:spPr>
      </p:pic>
      <p:pic>
        <p:nvPicPr>
          <p:cNvPr id="14" name="Picture 13" descr="noun-hair-1505494.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Access: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l">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l">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l">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l">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l">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l">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l">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l">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l">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l">
              <a:defRPr sz="1400">
                <a:latin typeface="Calibri"/>
              </a:defRPr>
            </a:pPr>
            <a:r>
              <a:t>longest hair</a:t>
            </a:r>
          </a:p>
        </p:txBody>
      </p:sp>
      <p:sp>
        <p:nvSpPr>
          <p:cNvPr id="35" name="TextBox 34"/>
          <p:cNvSpPr txBox="1"/>
          <p:nvPr/>
        </p:nvSpPr>
        <p:spPr>
          <a:xfrm>
            <a:off x="7004304" y="5038344"/>
            <a:ext cx="804672" cy="521207"/>
          </a:xfrm>
          <a:prstGeom prst="rect">
            <a:avLst/>
          </a:prstGeom>
          <a:noFill/>
        </p:spPr>
        <p:txBody>
          <a:bodyPr wrap="square">
            <a:spAutoFit/>
          </a:bodyPr>
          <a:lstStyle/>
          <a:p>
            <a:pPr algn="l">
              <a:defRPr sz="1400">
                <a:latin typeface="Calibri"/>
              </a:defRPr>
            </a:pPr>
            <a:r>
              <a:t>shortest hair</a:t>
            </a:r>
          </a:p>
        </p:txBody>
      </p:sp>
      <p:sp>
        <p:nvSpPr>
          <p:cNvPr id="36" name="TextBox 35"/>
          <p:cNvSpPr txBox="1"/>
          <p:nvPr/>
        </p:nvSpPr>
        <p:spPr>
          <a:xfrm>
            <a:off x="7644383" y="5038344"/>
            <a:ext cx="841248" cy="521207"/>
          </a:xfrm>
          <a:prstGeom prst="rect">
            <a:avLst/>
          </a:prstGeom>
          <a:noFill/>
        </p:spPr>
        <p:txBody>
          <a:bodyPr wrap="square">
            <a:spAutoFit/>
          </a:bodyPr>
          <a:lstStyle/>
          <a:p>
            <a:pPr algn="l">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l">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l">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l">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l">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oc801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Writing</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paragraph describing </a:t>
            </a:r>
            <a:r>
              <a:rPr b="1">
                <a:solidFill>
                  <a:srgbClr val="7030A0"/>
                </a:solidFill>
              </a:rPr>
              <a:t>Battle of Gettysburg</a:t>
            </a:r>
            <a:r>
              <a:t>.
Include 3-5 other vocabulary words in your paragraph.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l"/>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074920"/>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0"/>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nchor="ctr">
            <a:spAutoFit/>
          </a:bodyPr>
          <a:lstStyle/>
          <a:p>
            <a:pPr algn="l"/>
            <a:r>
              <a:rPr sz="2400"/>
              <a:t/>
            </a:r>
            <a:r>
              <a:rPr b="1" sz="2400"/>
              <a:t>5 things you notice in this image.</a:t>
            </a:r>
            <a:r>
              <a:rPr sz="2400"/>
              <a:t>
I notice…
</a:t>
            </a:r>
            <a:r>
              <a:rPr b="1" sz="2400"/>
              <a:t>1 thing you wonder about in this image.</a:t>
            </a:r>
            <a:r>
              <a:rPr sz="2400"/>
              <a:t>
I wonder…</a:t>
            </a:r>
          </a:p>
        </p:txBody>
      </p:sp>
      <p:pic>
        <p:nvPicPr>
          <p:cNvPr id="8" name="Picture 7" descr="se.png"/>
          <p:cNvPicPr>
            <a:picLocks noChangeAspect="1"/>
          </p:cNvPicPr>
          <p:nvPr/>
        </p:nvPicPr>
        <p:blipFill>
          <a:blip r:embed="rId6"/>
          <a:stretch>
            <a:fillRect/>
          </a:stretch>
        </p:blipFill>
        <p:spPr>
          <a:xfrm>
            <a:off x="2459736" y="6547104"/>
            <a:ext cx="565265" cy="310896"/>
          </a:xfrm>
          <a:prstGeom prst="rect">
            <a:avLst/>
          </a:prstGeom>
        </p:spPr>
      </p:pic>
      <p:pic>
        <p:nvPicPr>
          <p:cNvPr id="9" name="Picture 8" descr="Soc8013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a:t>
            </a:r>
            <a:r>
              <a:rPr b="1">
                <a:solidFill>
                  <a:srgbClr val="800080"/>
                </a:solidFill>
              </a:rPr>
              <a:t>Battle of Gettysburg.</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do you think the Battle of Gettysburg affected the Union during the Civil War? </a:t>
            </a:r>
            <a:r>
              <a:t>
</a:t>
            </a:r>
            <a:r>
              <a:rPr i="1"/>
              <a:t>I think the Battle of Gettysburg affected the Union during the Civil War by…</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oc8013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oc8062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How do you think the Battle of Gettysburg affected the Union during the Civil War? </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word ____ means... because...</a:t>
            </a:r>
          </a:p>
          <a:p>
            <a:pPr>
              <a:lnSpc>
                <a:spcPct val="150000"/>
              </a:lnSpc>
              <a:defRPr i="1" sz="2400">
                <a:solidFill>
                  <a:srgbClr val="548235"/>
                </a:solidFill>
              </a:defRPr>
            </a:pPr>
            <a:r>
              <a:t>•   The picture makes me think of... because...</a:t>
            </a:r>
          </a:p>
        </p:txBody>
      </p:sp>
      <p:pic>
        <p:nvPicPr>
          <p:cNvPr id="7" name="Picture 6" descr="Soc8013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oc8062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801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oc8062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oc8013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noun-hair-1505498.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noun-hair-1505494.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0"/>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occurred in the </a:t>
            </a:r>
            <a:r>
              <a:rPr b="1">
                <a:solidFill>
                  <a:srgbClr val="7030A0"/>
                </a:solidFill>
              </a:rPr>
              <a:t>Battle of Gettysburg</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In the </a:t>
            </a:r>
            <a:r>
              <a:rPr b="1">
                <a:solidFill>
                  <a:srgbClr val="7030A0"/>
                </a:solidFill>
              </a:rPr>
              <a:t>Battle of Gettysburg</a:t>
            </a:r>
            <a:r>
              <a:t>, ...</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