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notesMaster" Target="notesMasters/notesMaster1.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 Type="http://schemas.openxmlformats.org/officeDocument/2006/relationships/printerSettings" Target="printerSettings/printerSettings1.bin"/><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pPr>
              <a:defRPr b="1" u="sng"/>
            </a:pPr>
            <a:r>
              <a:t>Script:</a:t>
            </a:r>
          </a:p>
          <a:p>
            <a:pPr/>
            <a:r>
              <a:t>•   Class, let’s pronounce this word out loud: </a:t>
            </a:r>
            <a:r>
              <a:rPr b="1"/>
              <a:t>(read vocabulary word out loud slowly).
</a:t>
            </a:r>
            <a:r>
              <a:t>•   Can everyone </a:t>
            </a:r>
            <a:r>
              <a:rPr b="1"/>
              <a:t>(raise a thumb/stand up/raise your hand/put your hand on your head)</a:t>
            </a:r>
            <a:r>
              <a:t>? Think about this question, when you are ready to answer this question, </a:t>
            </a:r>
            <a:r>
              <a:rPr b="1"/>
              <a:t>(lower your hand/sit down).
</a:t>
            </a:r>
            <a:r>
              <a:t>•   You are going to share with </a:t>
            </a:r>
            <a:r>
              <a:rPr b="1"/>
              <a:t>(shoulder partner/table group/away partner)</a:t>
            </a:r>
            <a:r>
              <a:t> The person in your group that will go first is the person </a:t>
            </a:r>
            <a:r>
              <a:rPr b="1"/>
              <a:t>(with the longest hair/with the shortest hair/with the brightest shirt/with the darkest
     shirt/</a:t>
            </a:r>
            <a:r>
              <a:rPr i="1" b="1"/>
              <a:t>[letter designation within the table group]</a:t>
            </a:r>
            <a:r>
              <a:rPr b="1"/>
              <a:t>/closest to the door/closest to the window).
</a:t>
            </a:r>
            <a:r>
              <a:rPr i="1"/>
              <a:t>•   [Students share with their partners/groups. When ~50% of the class is no longer discussing the content, bring everyone back together.]
</a:t>
            </a:r>
            <a:r>
              <a:t>•   I’m going to </a:t>
            </a:r>
            <a:r>
              <a:rPr b="1"/>
              <a:t>(call on some students randomly/call on one person with each group </a:t>
            </a:r>
            <a:r>
              <a:rPr b="1" i="1"/>
              <a:t>[perhaps using one of the “Goes 1ˢᵗ” designations]/</a:t>
            </a:r>
            <a:r>
              <a:rPr b="1"/>
              <a:t>have everyone write down their response).
</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pPr>
              <a:defRPr b="1" u="sng"/>
            </a:pPr>
            <a:r>
              <a:t>Script:</a:t>
            </a:r>
          </a:p>
          <a:p>
            <a:pPr/>
            <a:r>
              <a:t>•   Can everyone </a:t>
            </a:r>
            <a:r>
              <a:rPr b="1"/>
              <a:t>(raise a thumb/stand up/raise your hand/put your hand on your head)</a:t>
            </a:r>
            <a:r>
              <a:t>? Think about this question, when you are ready to answer this question, </a:t>
            </a:r>
            <a:r>
              <a:rPr b="1"/>
              <a:t>(lower your hand/sit down).
</a:t>
            </a:r>
            <a:r>
              <a:t>•   You are going to share with </a:t>
            </a:r>
            <a:r>
              <a:rPr b="1"/>
              <a:t>(shoulder partner/table group/away partner)</a:t>
            </a:r>
            <a:r>
              <a:t> The person in your group that will go first is the person </a:t>
            </a:r>
            <a:r>
              <a:rPr b="1"/>
              <a:t>(with the longest hair/with the shortest hair/with the brightest shirt/with the darkest
     shirt/</a:t>
            </a:r>
            <a:r>
              <a:rPr i="1" b="1"/>
              <a:t>[letter designation within the table group]</a:t>
            </a:r>
            <a:r>
              <a:rPr b="1"/>
              <a:t>/closest to the door/closest to the window).
</a:t>
            </a:r>
            <a:r>
              <a:rPr i="1"/>
              <a:t>•   [Students share with their partners/groups. When ~50% of the class is no longer discussing the content, bring everyone back together.]
</a:t>
            </a:r>
            <a:r>
              <a:t>•   I’m going to </a:t>
            </a:r>
            <a:r>
              <a:rPr b="1"/>
              <a:t>(call on some students randomly/call on one person with each group </a:t>
            </a:r>
            <a:r>
              <a:rPr b="1" i="1"/>
              <a:t>[perhaps using one of the “Goes 1ˢᵗ” designations]/</a:t>
            </a:r>
            <a:r>
              <a:rPr b="1"/>
              <a:t>have everyone write down their response).
</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 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
</a:t>
            </a:r>
            <a:r>
              <a:t>•   Make a connection to “molecule” and write “atoms make up molecules” next to the connecting line.
</a:t>
            </a:r>
            <a:r>
              <a:t>•   Make a connection to “matter” and write “atoms are the smallest units of matter” next to the connecting line.
</a:t>
            </a:r>
            <a:r>
              <a:t>•   Make a connection to “nucleus” and write “the center of an atom is the nucleus” next to the connecting line.
</a:t>
            </a:r>
            <a:r>
              <a:t>Alternatively, students can create a Vocab Connection Web (Teaching Science to English Learners by Fleenor and Beene, 2019, p.53) in which any connection can be made between any two words – there does not have a to a “central” word.
</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pPr/>
            <a:r>
              <a:t>This activity is called Gearing Up for the Guiding Question and is described in more detail in Teaching Science to English Learners by Stephen Fleenor and Tina Beene (p.24-25).</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pPr>
              <a:defRPr b="1" u="sng"/>
            </a:pPr>
            <a:r>
              <a:t>Script:</a:t>
            </a:r>
          </a:p>
          <a:p>
            <a:pPr/>
            <a:r>
              <a:t>•   Class, let’s pronounce this word out loud: </a:t>
            </a:r>
            <a:r>
              <a:rPr b="1"/>
              <a:t>(read vocabulary word out loud slowly).
</a:t>
            </a:r>
            <a:r>
              <a:t>•   Can everyone </a:t>
            </a:r>
            <a:r>
              <a:rPr b="1"/>
              <a:t>(raise a thumb/stand up/raise your hand/put your hand on your head)</a:t>
            </a:r>
            <a:r>
              <a:t>? Think about this question, when you are ready to answer this question, </a:t>
            </a:r>
            <a:r>
              <a:rPr b="1"/>
              <a:t>(lower your hand/sit down).
</a:t>
            </a:r>
            <a:r>
              <a:t>•   You are going to share with </a:t>
            </a:r>
            <a:r>
              <a:rPr b="1"/>
              <a:t>(shoulder partner/table group/away partner)</a:t>
            </a:r>
            <a:r>
              <a:t> The person in your group that will go first is the person </a:t>
            </a:r>
            <a:r>
              <a:rPr b="1"/>
              <a:t>(with the longest hair/with the shortest hair/with the brightest shirt/with the darkest
     shirt/</a:t>
            </a:r>
            <a:r>
              <a:rPr i="1" b="1"/>
              <a:t>[letter designation within the table group]</a:t>
            </a:r>
            <a:r>
              <a:rPr b="1"/>
              <a:t>/closest to the door/closest to the window).
</a:t>
            </a:r>
            <a:r>
              <a:rPr i="1"/>
              <a:t>•   [Students share with their partners/groups. When ~50% of the class is no longer discussing the content, bring everyone back together.]
</a:t>
            </a:r>
            <a:r>
              <a:t>•   I’m going to </a:t>
            </a:r>
            <a:r>
              <a:rPr b="1"/>
              <a:t>(call on some students randomly/call on one person with each group </a:t>
            </a:r>
            <a:r>
              <a:rPr b="1" i="1"/>
              <a:t>[perhaps using one of the “Goes 1ˢᵗ” designations]/</a:t>
            </a:r>
            <a:r>
              <a:rPr b="1"/>
              <a:t>have everyone write down their response).
</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pPr>
              <a:defRPr b="1" u="sng"/>
            </a:pPr>
            <a:r>
              <a:t>Script:</a:t>
            </a:r>
          </a:p>
          <a:p>
            <a:pPr/>
            <a:r>
              <a:t>•   Class, let’s pronounce this word out loud: </a:t>
            </a:r>
            <a:r>
              <a:rPr b="1"/>
              <a:t>(read vocabulary word out loud slowly).
</a:t>
            </a:r>
            <a:r>
              <a:t>•   Can everyone </a:t>
            </a:r>
            <a:r>
              <a:rPr b="1"/>
              <a:t>(raise a thumb/stand up/raise your hand/put your hand on your head)</a:t>
            </a:r>
            <a:r>
              <a:t>? Think about this question, when you are ready to answer this question, </a:t>
            </a:r>
            <a:r>
              <a:rPr b="1"/>
              <a:t>(lower your hand/sit down).
</a:t>
            </a:r>
            <a:r>
              <a:t>•   You are going to share with </a:t>
            </a:r>
            <a:r>
              <a:rPr b="1"/>
              <a:t>(shoulder partner/table group/away partner)</a:t>
            </a:r>
            <a:r>
              <a:t> The person in your group that will go first is the person </a:t>
            </a:r>
            <a:r>
              <a:rPr b="1"/>
              <a:t>(with the longest hair/with the shortest hair/with the brightest shirt/with the darkest
     shirt/</a:t>
            </a:r>
            <a:r>
              <a:rPr i="1" b="1"/>
              <a:t>[letter designation within the table group]</a:t>
            </a:r>
            <a:r>
              <a:rPr b="1"/>
              <a:t>/closest to the door/closest to the window).
</a:t>
            </a:r>
            <a:r>
              <a:rPr i="1"/>
              <a:t>•   [Students share with their partners/groups. When ~50% of the class is no longer discussing the content, bring everyone back together.]
</a:t>
            </a:r>
            <a:r>
              <a:t>•   I’m going to </a:t>
            </a:r>
            <a:r>
              <a:rPr b="1"/>
              <a:t>(call on some students randomly/call on one person with each group </a:t>
            </a:r>
            <a:r>
              <a:rPr b="1" i="1"/>
              <a:t>[perhaps using one of the “Goes 1ˢᵗ” designations]/</a:t>
            </a:r>
            <a:r>
              <a:rPr b="1"/>
              <a:t>have everyone write down their response).
</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pPr>
              <a:defRPr b="1" u="sng"/>
            </a:pPr>
            <a:r>
              <a:t>Script:</a:t>
            </a:r>
          </a:p>
          <a:p>
            <a:pPr/>
            <a:r>
              <a:t>•   Can everyone </a:t>
            </a:r>
            <a:r>
              <a:rPr b="1"/>
              <a:t>(raise a thumb/stand up/raise your hand/put your hand on your head)</a:t>
            </a:r>
            <a:r>
              <a:t>? Think about this question, when you are ready to answer this question, </a:t>
            </a:r>
            <a:r>
              <a:rPr b="1"/>
              <a:t>(lower your hand/sit down).
</a:t>
            </a:r>
            <a:r>
              <a:t>•   You are going to share with </a:t>
            </a:r>
            <a:r>
              <a:rPr b="1"/>
              <a:t>(shoulder partner/table group/away partner)</a:t>
            </a:r>
            <a:r>
              <a:t> The person in your group that will go first is the person </a:t>
            </a:r>
            <a:r>
              <a:rPr b="1"/>
              <a:t>(with the longest hair/with the shortest hair/with the brightest shirt/with the darkest
     shirt/</a:t>
            </a:r>
            <a:r>
              <a:rPr i="1" b="1"/>
              <a:t>[letter designation within the table group]</a:t>
            </a:r>
            <a:r>
              <a:rPr b="1"/>
              <a:t>/closest to the door/closest to the window).
</a:t>
            </a:r>
            <a:r>
              <a:rPr i="1"/>
              <a:t>•   [Students share with their partners/groups. When ~50% of the class is no longer discussing the content, bring everyone back together.]
</a:t>
            </a:r>
            <a:r>
              <a:t>•   I’m going to </a:t>
            </a:r>
            <a:r>
              <a:rPr b="1"/>
              <a:t>(call on some students randomly/call on one person with each group </a:t>
            </a:r>
            <a:r>
              <a:rPr b="1" i="1"/>
              <a:t>[perhaps using one of the “Goes 1ˢᵗ” designations]/</a:t>
            </a:r>
            <a:r>
              <a:rPr b="1"/>
              <a:t>have everyone write down their response).
</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pPr>
              <a:defRPr b="1" u="sng"/>
            </a:pPr>
            <a:r>
              <a:t>Script:</a:t>
            </a:r>
          </a:p>
          <a:p>
            <a:pPr/>
            <a:r>
              <a:t>•   Can everyone </a:t>
            </a:r>
            <a:r>
              <a:rPr b="1"/>
              <a:t>(raise a thumb/stand up/raise your hand/put your hand on your head)</a:t>
            </a:r>
            <a:r>
              <a:t>? Think about this question, when you are ready to answer this question, </a:t>
            </a:r>
            <a:r>
              <a:rPr b="1"/>
              <a:t>(lower your hand/sit down).
</a:t>
            </a:r>
            <a:r>
              <a:t>•   You are going to share with </a:t>
            </a:r>
            <a:r>
              <a:rPr b="1"/>
              <a:t>(shoulder partner/table group/away partner)</a:t>
            </a:r>
            <a:r>
              <a:t> The person in your group that will go first is the person </a:t>
            </a:r>
            <a:r>
              <a:rPr b="1"/>
              <a:t>(with the longest hair/with the shortest hair/with the brightest shirt/with the darkest
     shirt/</a:t>
            </a:r>
            <a:r>
              <a:rPr i="1" b="1"/>
              <a:t>[letter designation within the table group]</a:t>
            </a:r>
            <a:r>
              <a:rPr b="1"/>
              <a:t>/closest to the door/closest to the window).
</a:t>
            </a:r>
            <a:r>
              <a:rPr i="1"/>
              <a:t>•   [Students share with their partners/groups. When ~50% of the class is no longer discussing the content, bring everyone back together.]
</a:t>
            </a:r>
            <a:r>
              <a:t>•   I’m going to </a:t>
            </a:r>
            <a:r>
              <a:rPr b="1"/>
              <a:t>(call on some students randomly/call on one person with each group </a:t>
            </a:r>
            <a:r>
              <a:rPr b="1" i="1"/>
              <a:t>[perhaps using one of the “Goes 1ˢᵗ” designations]/</a:t>
            </a:r>
            <a:r>
              <a:rPr b="1"/>
              <a:t>have everyone write down their response).
</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7" Type="http://schemas.openxmlformats.org/officeDocument/2006/relationships/image" Target="../media/image27.png"/><Relationship Id="rId18" Type="http://schemas.openxmlformats.org/officeDocument/2006/relationships/image" Target="../media/image28.png"/><Relationship Id="rId19" Type="http://schemas.openxmlformats.org/officeDocument/2006/relationships/image" Target="../media/image29.png"/><Relationship Id="rId2" Type="http://schemas.openxmlformats.org/officeDocument/2006/relationships/image" Target="../media/image2.png"/><Relationship Id="rId20" Type="http://schemas.openxmlformats.org/officeDocument/2006/relationships/image" Target="../media/image30.png"/><Relationship Id="rId21" Type="http://schemas.openxmlformats.org/officeDocument/2006/relationships/image" Target="../media/image10.png"/><Relationship Id="rId22" Type="http://schemas.openxmlformats.org/officeDocument/2006/relationships/image" Target="../media/image35.png"/><Relationship Id="rId23" Type="http://schemas.openxmlformats.org/officeDocument/2006/relationships/image" Target="../media/image5.png"/><Relationship Id="rId24" Type="http://schemas.openxmlformats.org/officeDocument/2006/relationships/notesSlide" Target="../notesSlides/notesSlide8.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22.png"/><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10.png"/><Relationship Id="rId2" Type="http://schemas.openxmlformats.org/officeDocument/2006/relationships/image" Target="../media/image2.png"/><Relationship Id="rId20" Type="http://schemas.openxmlformats.org/officeDocument/2006/relationships/image" Target="../media/image36.png"/><Relationship Id="rId21" Type="http://schemas.openxmlformats.org/officeDocument/2006/relationships/image" Target="../media/image37.png"/><Relationship Id="rId22" Type="http://schemas.openxmlformats.org/officeDocument/2006/relationships/image" Target="../media/image38.png"/><Relationship Id="rId23" Type="http://schemas.openxmlformats.org/officeDocument/2006/relationships/image" Target="../media/image39.png"/><Relationship Id="rId3" Type="http://schemas.openxmlformats.org/officeDocument/2006/relationships/notesSlide" Target="../notesSlides/notesSlide9.xml"/><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23.png"/><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10.png"/><Relationship Id="rId19" Type="http://schemas.openxmlformats.org/officeDocument/2006/relationships/image" Target="../media/image31.png"/><Relationship Id="rId2" Type="http://schemas.openxmlformats.org/officeDocument/2006/relationships/image" Target="../media/image2.png"/><Relationship Id="rId20" Type="http://schemas.openxmlformats.org/officeDocument/2006/relationships/image" Target="../media/image32.png"/><Relationship Id="rId21" Type="http://schemas.openxmlformats.org/officeDocument/2006/relationships/image" Target="../media/image33.png"/><Relationship Id="rId22" Type="http://schemas.openxmlformats.org/officeDocument/2006/relationships/image" Target="../media/image34.png"/><Relationship Id="rId23" Type="http://schemas.openxmlformats.org/officeDocument/2006/relationships/notesSlide" Target="../notesSlides/notesSlide10.xml"/><Relationship Id="rId3" Type="http://schemas.openxmlformats.org/officeDocument/2006/relationships/image" Target="../media/image40.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22.png"/><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10.png"/><Relationship Id="rId2" Type="http://schemas.openxmlformats.org/officeDocument/2006/relationships/image" Target="../media/image2.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3" Type="http://schemas.openxmlformats.org/officeDocument/2006/relationships/notesSlide" Target="../notesSlides/notesSlide11.xml"/><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45.png"/><Relationship Id="rId6"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2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46.png"/><Relationship Id="rId7"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notesSlide" Target="../notesSlides/notesSlide3.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1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6.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23.png"/><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10.png"/><Relationship Id="rId19" Type="http://schemas.openxmlformats.org/officeDocument/2006/relationships/image" Target="../media/image31.png"/><Relationship Id="rId2" Type="http://schemas.openxmlformats.org/officeDocument/2006/relationships/image" Target="../media/image2.png"/><Relationship Id="rId20" Type="http://schemas.openxmlformats.org/officeDocument/2006/relationships/image" Target="../media/image32.png"/><Relationship Id="rId21" Type="http://schemas.openxmlformats.org/officeDocument/2006/relationships/image" Target="../media/image33.png"/><Relationship Id="rId22" Type="http://schemas.openxmlformats.org/officeDocument/2006/relationships/image" Target="../media/image34.png"/><Relationship Id="rId23"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23.png"/><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10.png"/><Relationship Id="rId19" Type="http://schemas.openxmlformats.org/officeDocument/2006/relationships/image" Target="../media/image31.png"/><Relationship Id="rId2" Type="http://schemas.openxmlformats.org/officeDocument/2006/relationships/image" Target="../media/image2.png"/><Relationship Id="rId20" Type="http://schemas.openxmlformats.org/officeDocument/2006/relationships/image" Target="../media/image32.png"/><Relationship Id="rId21" Type="http://schemas.openxmlformats.org/officeDocument/2006/relationships/image" Target="../media/image33.png"/><Relationship Id="rId22" Type="http://schemas.openxmlformats.org/officeDocument/2006/relationships/image" Target="../media/image34.png"/><Relationship Id="rId23" Type="http://schemas.openxmlformats.org/officeDocument/2006/relationships/notesSlide" Target="../notesSlides/notesSlide7.xml"/><Relationship Id="rId3" Type="http://schemas.openxmlformats.org/officeDocument/2006/relationships/image" Target="../media/image35.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882127" y="448056"/>
            <a:ext cx="3876675" cy="3876675"/>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sp>
        <p:nvSpPr>
          <p:cNvPr id="3" name="TextBox 2"/>
          <p:cNvSpPr txBox="1"/>
          <p:nvPr/>
        </p:nvSpPr>
        <p:spPr>
          <a:xfrm>
            <a:off x="0" y="1819656"/>
            <a:ext cx="886968" cy="365760"/>
          </a:xfrm>
          <a:prstGeom prst="rect">
            <a:avLst/>
          </a:prstGeom>
          <a:noFill/>
        </p:spPr>
        <p:txBody>
          <a:bodyPr wrap="none">
            <a:spAutoFit/>
          </a:bodyPr>
          <a:lstStyle/>
          <a:p>
            <a:pPr>
              <a:defRPr sz="1800" b="1"/>
            </a:pPr>
            <a:r>
              <a:t>Signal:</a:t>
            </a:r>
          </a:p>
        </p:txBody>
      </p:sp>
      <p:sp>
        <p:nvSpPr>
          <p:cNvPr id="4" name="TextBox 3"/>
          <p:cNvSpPr txBox="1"/>
          <p:nvPr/>
        </p:nvSpPr>
        <p:spPr>
          <a:xfrm>
            <a:off x="8202168" y="1819656"/>
            <a:ext cx="347472" cy="365760"/>
          </a:xfrm>
          <a:prstGeom prst="rect">
            <a:avLst/>
          </a:prstGeom>
          <a:noFill/>
        </p:spPr>
        <p:txBody>
          <a:bodyPr wrap="none">
            <a:spAutoFit/>
          </a:bodyPr>
          <a:lstStyle/>
          <a:p>
            <a:pPr>
              <a:defRPr sz="1800" b="1"/>
            </a:pPr>
            <a:r>
              <a:t>A</a:t>
            </a:r>
          </a:p>
        </p:txBody>
      </p:sp>
      <p:sp>
        <p:nvSpPr>
          <p:cNvPr id="5" name="TextBox 4"/>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6" name="TextBox 5"/>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7" name="TextBox 6"/>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8" name="Connector 7"/>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9" name="Picture 8" descr="bracket1_purple.png"/>
          <p:cNvPicPr>
            <a:picLocks noChangeAspect="1"/>
          </p:cNvPicPr>
          <p:nvPr/>
        </p:nvPicPr>
        <p:blipFill>
          <a:blip r:embed="rId3"/>
          <a:stretch>
            <a:fillRect/>
          </a:stretch>
        </p:blipFill>
        <p:spPr>
          <a:xfrm>
            <a:off x="841248" y="1828800"/>
            <a:ext cx="466344" cy="365760"/>
          </a:xfrm>
          <a:prstGeom prst="rect">
            <a:avLst/>
          </a:prstGeom>
        </p:spPr>
      </p:pic>
      <p:pic>
        <p:nvPicPr>
          <p:cNvPr id="10" name="Picture 9" descr="bracket2_purple.png"/>
          <p:cNvPicPr>
            <a:picLocks noChangeAspect="1"/>
          </p:cNvPicPr>
          <p:nvPr/>
        </p:nvPicPr>
        <p:blipFill>
          <a:blip r:embed="rId4"/>
          <a:stretch>
            <a:fillRect/>
          </a:stretch>
        </p:blipFill>
        <p:spPr>
          <a:xfrm>
            <a:off x="4965192" y="1755648"/>
            <a:ext cx="795528" cy="502920"/>
          </a:xfrm>
          <a:prstGeom prst="rect">
            <a:avLst/>
          </a:prstGeom>
        </p:spPr>
      </p:pic>
      <p:pic>
        <p:nvPicPr>
          <p:cNvPr id="11" name="Picture 10" descr="bracket3_purple.png"/>
          <p:cNvPicPr>
            <a:picLocks noChangeAspect="1"/>
          </p:cNvPicPr>
          <p:nvPr/>
        </p:nvPicPr>
        <p:blipFill>
          <a:blip r:embed="rId5"/>
          <a:stretch>
            <a:fillRect/>
          </a:stretch>
        </p:blipFill>
        <p:spPr>
          <a:xfrm>
            <a:off x="7004304" y="1865376"/>
            <a:ext cx="274320" cy="274320"/>
          </a:xfrm>
          <a:prstGeom prst="rect">
            <a:avLst/>
          </a:prstGeom>
        </p:spPr>
      </p:pic>
      <p:pic>
        <p:nvPicPr>
          <p:cNvPr id="12" name="Picture 11" descr="bracket4_purple.png"/>
          <p:cNvPicPr>
            <a:picLocks noChangeAspect="1"/>
          </p:cNvPicPr>
          <p:nvPr/>
        </p:nvPicPr>
        <p:blipFill>
          <a:blip r:embed="rId6"/>
          <a:stretch>
            <a:fillRect/>
          </a:stretch>
        </p:blipFill>
        <p:spPr>
          <a:xfrm>
            <a:off x="10689336" y="1728216"/>
            <a:ext cx="786384" cy="548640"/>
          </a:xfrm>
          <a:prstGeom prst="rect">
            <a:avLst/>
          </a:prstGeom>
        </p:spPr>
      </p:pic>
      <p:pic>
        <p:nvPicPr>
          <p:cNvPr id="13" name="Picture 12" descr="noun-thumbs-up-2169240.png"/>
          <p:cNvPicPr>
            <a:picLocks noChangeAspect="1"/>
          </p:cNvPicPr>
          <p:nvPr/>
        </p:nvPicPr>
        <p:blipFill>
          <a:blip r:embed="rId7"/>
          <a:stretch>
            <a:fillRect/>
          </a:stretch>
        </p:blipFill>
        <p:spPr>
          <a:xfrm>
            <a:off x="886968" y="1819656"/>
            <a:ext cx="365760" cy="365760"/>
          </a:xfrm>
          <a:prstGeom prst="rect">
            <a:avLst/>
          </a:prstGeom>
        </p:spPr>
      </p:pic>
      <p:pic>
        <p:nvPicPr>
          <p:cNvPr id="14" name="Picture 13" descr="noun-stand-up-4058566.png"/>
          <p:cNvPicPr>
            <a:picLocks noChangeAspect="1"/>
          </p:cNvPicPr>
          <p:nvPr/>
        </p:nvPicPr>
        <p:blipFill>
          <a:blip r:embed="rId8"/>
          <a:stretch>
            <a:fillRect/>
          </a:stretch>
        </p:blipFill>
        <p:spPr>
          <a:xfrm>
            <a:off x="1463040" y="1819656"/>
            <a:ext cx="365760" cy="365760"/>
          </a:xfrm>
          <a:prstGeom prst="rect">
            <a:avLst/>
          </a:prstGeom>
        </p:spPr>
      </p:pic>
      <p:pic>
        <p:nvPicPr>
          <p:cNvPr id="15" name="Picture 14" descr="noun-raise-hand-1471169.png"/>
          <p:cNvPicPr>
            <a:picLocks noChangeAspect="1"/>
          </p:cNvPicPr>
          <p:nvPr/>
        </p:nvPicPr>
        <p:blipFill>
          <a:blip r:embed="rId9"/>
          <a:stretch>
            <a:fillRect/>
          </a:stretch>
        </p:blipFill>
        <p:spPr>
          <a:xfrm>
            <a:off x="2039112" y="1819656"/>
            <a:ext cx="365760" cy="365760"/>
          </a:xfrm>
          <a:prstGeom prst="rect">
            <a:avLst/>
          </a:prstGeom>
        </p:spPr>
      </p:pic>
      <p:pic>
        <p:nvPicPr>
          <p:cNvPr id="16" name="Picture 15" descr="noun-think-1730977.png"/>
          <p:cNvPicPr>
            <a:picLocks noChangeAspect="1"/>
          </p:cNvPicPr>
          <p:nvPr/>
        </p:nvPicPr>
        <p:blipFill>
          <a:blip r:embed="rId10"/>
          <a:stretch>
            <a:fillRect/>
          </a:stretch>
        </p:blipFill>
        <p:spPr>
          <a:xfrm>
            <a:off x="2615184" y="1819656"/>
            <a:ext cx="365760" cy="365760"/>
          </a:xfrm>
          <a:prstGeom prst="rect">
            <a:avLst/>
          </a:prstGeom>
        </p:spPr>
      </p:pic>
      <p:pic>
        <p:nvPicPr>
          <p:cNvPr id="17" name="Picture 16" descr="partners.png"/>
          <p:cNvPicPr>
            <a:picLocks noChangeAspect="1"/>
          </p:cNvPicPr>
          <p:nvPr/>
        </p:nvPicPr>
        <p:blipFill>
          <a:blip r:embed="rId11"/>
          <a:stretch>
            <a:fillRect/>
          </a:stretch>
        </p:blipFill>
        <p:spPr>
          <a:xfrm>
            <a:off x="4005072" y="1865376"/>
            <a:ext cx="676656" cy="274320"/>
          </a:xfrm>
          <a:prstGeom prst="rect">
            <a:avLst/>
          </a:prstGeom>
        </p:spPr>
      </p:pic>
      <p:pic>
        <p:nvPicPr>
          <p:cNvPr id="18" name="Picture 17" descr="group.png"/>
          <p:cNvPicPr>
            <a:picLocks noChangeAspect="1"/>
          </p:cNvPicPr>
          <p:nvPr/>
        </p:nvPicPr>
        <p:blipFill>
          <a:blip r:embed="rId12"/>
          <a:stretch>
            <a:fillRect/>
          </a:stretch>
        </p:blipFill>
        <p:spPr>
          <a:xfrm>
            <a:off x="5065776" y="1755648"/>
            <a:ext cx="594360" cy="493776"/>
          </a:xfrm>
          <a:prstGeom prst="rect">
            <a:avLst/>
          </a:prstGeom>
        </p:spPr>
      </p:pic>
      <p:pic>
        <p:nvPicPr>
          <p:cNvPr id="19" name="Picture 18" descr="noun-hair-1505498.png"/>
          <p:cNvPicPr>
            <a:picLocks noChangeAspect="1"/>
          </p:cNvPicPr>
          <p:nvPr/>
        </p:nvPicPr>
        <p:blipFill>
          <a:blip r:embed="rId13"/>
          <a:stretch>
            <a:fillRect/>
          </a:stretch>
        </p:blipFill>
        <p:spPr>
          <a:xfrm>
            <a:off x="7004304" y="1865376"/>
            <a:ext cx="274320" cy="274320"/>
          </a:xfrm>
          <a:prstGeom prst="rect">
            <a:avLst/>
          </a:prstGeom>
        </p:spPr>
      </p:pic>
      <p:pic>
        <p:nvPicPr>
          <p:cNvPr id="20" name="Picture 19" descr="noun-hair-1505494.png"/>
          <p:cNvPicPr>
            <a:picLocks noChangeAspect="1"/>
          </p:cNvPicPr>
          <p:nvPr/>
        </p:nvPicPr>
        <p:blipFill>
          <a:blip r:embed="rId14"/>
          <a:stretch>
            <a:fillRect/>
          </a:stretch>
        </p:blipFill>
        <p:spPr>
          <a:xfrm>
            <a:off x="7333488" y="1892807"/>
            <a:ext cx="228600" cy="228600"/>
          </a:xfrm>
          <a:prstGeom prst="rect">
            <a:avLst/>
          </a:prstGeom>
        </p:spPr>
      </p:pic>
      <p:pic>
        <p:nvPicPr>
          <p:cNvPr id="21" name="Picture 20" descr="noun-tshirt-4464232.png"/>
          <p:cNvPicPr>
            <a:picLocks noChangeAspect="1"/>
          </p:cNvPicPr>
          <p:nvPr/>
        </p:nvPicPr>
        <p:blipFill>
          <a:blip r:embed="rId15"/>
          <a:stretch>
            <a:fillRect/>
          </a:stretch>
        </p:blipFill>
        <p:spPr>
          <a:xfrm>
            <a:off x="7635240" y="1865376"/>
            <a:ext cx="274320" cy="274320"/>
          </a:xfrm>
          <a:prstGeom prst="rect">
            <a:avLst/>
          </a:prstGeom>
        </p:spPr>
      </p:pic>
      <p:pic>
        <p:nvPicPr>
          <p:cNvPr id="22" name="Picture 21" descr="noun-tshirt-139533.png"/>
          <p:cNvPicPr>
            <a:picLocks noChangeAspect="1"/>
          </p:cNvPicPr>
          <p:nvPr/>
        </p:nvPicPr>
        <p:blipFill>
          <a:blip r:embed="rId16"/>
          <a:stretch>
            <a:fillRect/>
          </a:stretch>
        </p:blipFill>
        <p:spPr>
          <a:xfrm>
            <a:off x="7955279" y="1865376"/>
            <a:ext cx="274320" cy="274320"/>
          </a:xfrm>
          <a:prstGeom prst="rect">
            <a:avLst/>
          </a:prstGeom>
        </p:spPr>
      </p:pic>
      <p:pic>
        <p:nvPicPr>
          <p:cNvPr id="23" name="Picture 22" descr="noun-door-995125.png"/>
          <p:cNvPicPr>
            <a:picLocks noChangeAspect="1"/>
          </p:cNvPicPr>
          <p:nvPr/>
        </p:nvPicPr>
        <p:blipFill>
          <a:blip r:embed="rId17"/>
          <a:stretch>
            <a:fillRect/>
          </a:stretch>
        </p:blipFill>
        <p:spPr>
          <a:xfrm>
            <a:off x="8513064" y="1865376"/>
            <a:ext cx="274320" cy="274320"/>
          </a:xfrm>
          <a:prstGeom prst="rect">
            <a:avLst/>
          </a:prstGeom>
        </p:spPr>
      </p:pic>
      <p:pic>
        <p:nvPicPr>
          <p:cNvPr id="24" name="Picture 23" descr="noun-windows-1127615.png"/>
          <p:cNvPicPr>
            <a:picLocks noChangeAspect="1"/>
          </p:cNvPicPr>
          <p:nvPr/>
        </p:nvPicPr>
        <p:blipFill>
          <a:blip r:embed="rId18"/>
          <a:stretch>
            <a:fillRect/>
          </a:stretch>
        </p:blipFill>
        <p:spPr>
          <a:xfrm>
            <a:off x="8796528" y="1865376"/>
            <a:ext cx="274320" cy="274320"/>
          </a:xfrm>
          <a:prstGeom prst="rect">
            <a:avLst/>
          </a:prstGeom>
        </p:spPr>
      </p:pic>
      <p:pic>
        <p:nvPicPr>
          <p:cNvPr id="25" name="Picture 24" descr="noun-wheel-of-fortune-1454005.png"/>
          <p:cNvPicPr>
            <a:picLocks noChangeAspect="1"/>
          </p:cNvPicPr>
          <p:nvPr/>
        </p:nvPicPr>
        <p:blipFill>
          <a:blip r:embed="rId19"/>
          <a:stretch>
            <a:fillRect/>
          </a:stretch>
        </p:blipFill>
        <p:spPr>
          <a:xfrm>
            <a:off x="10104120" y="1773936"/>
            <a:ext cx="457200" cy="457200"/>
          </a:xfrm>
          <a:prstGeom prst="rect">
            <a:avLst/>
          </a:prstGeom>
        </p:spPr>
      </p:pic>
      <p:pic>
        <p:nvPicPr>
          <p:cNvPr id="26" name="Picture 25" descr="group_standup.png"/>
          <p:cNvPicPr>
            <a:picLocks noChangeAspect="1"/>
          </p:cNvPicPr>
          <p:nvPr/>
        </p:nvPicPr>
        <p:blipFill>
          <a:blip r:embed="rId20"/>
          <a:stretch>
            <a:fillRect/>
          </a:stretch>
        </p:blipFill>
        <p:spPr>
          <a:xfrm>
            <a:off x="10698480" y="1746504"/>
            <a:ext cx="713232" cy="512064"/>
          </a:xfrm>
          <a:prstGeom prst="rect">
            <a:avLst/>
          </a:prstGeom>
        </p:spPr>
      </p:pic>
      <p:pic>
        <p:nvPicPr>
          <p:cNvPr id="27" name="Picture 26" descr="noun-write-1439720.png"/>
          <p:cNvPicPr>
            <a:picLocks noChangeAspect="1"/>
          </p:cNvPicPr>
          <p:nvPr/>
        </p:nvPicPr>
        <p:blipFill>
          <a:blip r:embed="rId21"/>
          <a:stretch>
            <a:fillRect/>
          </a:stretch>
        </p:blipFill>
        <p:spPr>
          <a:xfrm>
            <a:off x="11631168" y="1773936"/>
            <a:ext cx="457200" cy="457200"/>
          </a:xfrm>
          <a:prstGeom prst="rect">
            <a:avLst/>
          </a:prstGeom>
        </p:spPr>
      </p:pic>
      <p:pic>
        <p:nvPicPr>
          <p:cNvPr id="28" name="Picture 27" descr="M2014i.png"/>
          <p:cNvPicPr>
            <a:picLocks noChangeAspect="1"/>
          </p:cNvPicPr>
          <p:nvPr/>
        </p:nvPicPr>
        <p:blipFill>
          <a:blip r:embed="rId22"/>
          <a:stretch>
            <a:fillRect/>
          </a:stretch>
        </p:blipFill>
        <p:spPr>
          <a:xfrm>
            <a:off x="6095984" y="2276856"/>
            <a:ext cx="6099048" cy="4572000"/>
          </a:xfrm>
          <a:prstGeom prst="rect">
            <a:avLst/>
          </a:prstGeom>
        </p:spPr>
      </p:pic>
      <p:pic>
        <p:nvPicPr>
          <p:cNvPr id="29" name="Picture 28" descr="M2016i.png"/>
          <p:cNvPicPr>
            <a:picLocks noChangeAspect="1"/>
          </p:cNvPicPr>
          <p:nvPr/>
        </p:nvPicPr>
        <p:blipFill>
          <a:blip r:embed="rId23"/>
          <a:stretch>
            <a:fillRect/>
          </a:stretch>
        </p:blipFill>
        <p:spPr>
          <a:xfrm>
            <a:off x="0" y="2276856"/>
            <a:ext cx="6099048" cy="4572000"/>
          </a:xfrm>
          <a:prstGeom prst="rect">
            <a:avLst/>
          </a:prstGeom>
        </p:spPr>
      </p:pic>
      <p:sp>
        <p:nvSpPr>
          <p:cNvPr id="30" name="TextBox 29"/>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cone</a:t>
            </a:r>
            <a:r>
              <a:t> related to a circle?</a:t>
            </a:r>
          </a:p>
        </p:txBody>
      </p:sp>
      <p:sp>
        <p:nvSpPr>
          <p:cNvPr id="32" name="TextBox 31"/>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cone</a:t>
            </a:r>
            <a:r>
              <a:t> is related to a circle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16i.png"/>
          <p:cNvPicPr>
            <a:picLocks noChangeAspect="1"/>
          </p:cNvPicPr>
          <p:nvPr/>
        </p:nvPicPr>
        <p:blipFill>
          <a:blip r:embed="rId4"/>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9"/>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10"/>
          <a:stretch>
            <a:fillRect/>
          </a:stretch>
        </p:blipFill>
        <p:spPr>
          <a:xfrm>
            <a:off x="1956816" y="4672584"/>
            <a:ext cx="594360" cy="493776"/>
          </a:xfrm>
          <a:prstGeom prst="rect">
            <a:avLst/>
          </a:prstGeom>
        </p:spPr>
      </p:pic>
      <p:pic>
        <p:nvPicPr>
          <p:cNvPr id="10" name="Picture 9" descr="noun-hair-1505498.png"/>
          <p:cNvPicPr>
            <a:picLocks noChangeAspect="1"/>
          </p:cNvPicPr>
          <p:nvPr/>
        </p:nvPicPr>
        <p:blipFill>
          <a:blip r:embed="rId11"/>
          <a:stretch>
            <a:fillRect/>
          </a:stretch>
        </p:blipFill>
        <p:spPr>
          <a:xfrm>
            <a:off x="914400" y="5404104"/>
            <a:ext cx="274320" cy="274320"/>
          </a:xfrm>
          <a:prstGeom prst="rect">
            <a:avLst/>
          </a:prstGeom>
        </p:spPr>
      </p:pic>
      <p:pic>
        <p:nvPicPr>
          <p:cNvPr id="11" name="Picture 10" descr="noun-hair-1505494.png"/>
          <p:cNvPicPr>
            <a:picLocks noChangeAspect="1"/>
          </p:cNvPicPr>
          <p:nvPr/>
        </p:nvPicPr>
        <p:blipFill>
          <a:blip r:embed="rId12"/>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purple.png"/>
          <p:cNvPicPr>
            <a:picLocks noChangeAspect="1"/>
          </p:cNvPicPr>
          <p:nvPr/>
        </p:nvPicPr>
        <p:blipFill>
          <a:blip r:embed="rId20"/>
          <a:stretch>
            <a:fillRect/>
          </a:stretch>
        </p:blipFill>
        <p:spPr>
          <a:xfrm>
            <a:off x="832104" y="4069080"/>
            <a:ext cx="466344" cy="365760"/>
          </a:xfrm>
          <a:prstGeom prst="rect">
            <a:avLst/>
          </a:prstGeom>
        </p:spPr>
      </p:pic>
      <p:pic>
        <p:nvPicPr>
          <p:cNvPr id="26" name="Picture 25" descr="bracket2_purple.png"/>
          <p:cNvPicPr>
            <a:picLocks noChangeAspect="1"/>
          </p:cNvPicPr>
          <p:nvPr/>
        </p:nvPicPr>
        <p:blipFill>
          <a:blip r:embed="rId21"/>
          <a:stretch>
            <a:fillRect/>
          </a:stretch>
        </p:blipFill>
        <p:spPr>
          <a:xfrm>
            <a:off x="1847088" y="4672584"/>
            <a:ext cx="795528" cy="502920"/>
          </a:xfrm>
          <a:prstGeom prst="rect">
            <a:avLst/>
          </a:prstGeom>
        </p:spPr>
      </p:pic>
      <p:pic>
        <p:nvPicPr>
          <p:cNvPr id="27" name="Picture 26" descr="bracket3_purple.png"/>
          <p:cNvPicPr>
            <a:picLocks noChangeAspect="1"/>
          </p:cNvPicPr>
          <p:nvPr/>
        </p:nvPicPr>
        <p:blipFill>
          <a:blip r:embed="rId22"/>
          <a:stretch>
            <a:fillRect/>
          </a:stretch>
        </p:blipFill>
        <p:spPr>
          <a:xfrm>
            <a:off x="914400" y="5413248"/>
            <a:ext cx="274320" cy="274320"/>
          </a:xfrm>
          <a:prstGeom prst="rect">
            <a:avLst/>
          </a:prstGeom>
        </p:spPr>
      </p:pic>
      <p:pic>
        <p:nvPicPr>
          <p:cNvPr id="28" name="Picture 27" descr="bracket4_purple.png"/>
          <p:cNvPicPr>
            <a:picLocks noChangeAspect="1"/>
          </p:cNvPicPr>
          <p:nvPr/>
        </p:nvPicPr>
        <p:blipFill>
          <a:blip r:embed="rId23"/>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cone</a:t>
            </a:r>
            <a:r>
              <a:t> related to a circle?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 related to a circle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10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noun-hair-1505498.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noun-hair-1505494.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vertex?</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vertex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16i.png"/>
          <p:cNvPicPr>
            <a:picLocks noChangeAspect="1"/>
          </p:cNvPicPr>
          <p:nvPr/>
        </p:nvPicPr>
        <p:blipFill>
          <a:blip r:embed="rId4"/>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9"/>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10"/>
          <a:stretch>
            <a:fillRect/>
          </a:stretch>
        </p:blipFill>
        <p:spPr>
          <a:xfrm>
            <a:off x="1956816" y="4672584"/>
            <a:ext cx="594360" cy="493776"/>
          </a:xfrm>
          <a:prstGeom prst="rect">
            <a:avLst/>
          </a:prstGeom>
        </p:spPr>
      </p:pic>
      <p:pic>
        <p:nvPicPr>
          <p:cNvPr id="10" name="Picture 9" descr="noun-hair-1505498.png"/>
          <p:cNvPicPr>
            <a:picLocks noChangeAspect="1"/>
          </p:cNvPicPr>
          <p:nvPr/>
        </p:nvPicPr>
        <p:blipFill>
          <a:blip r:embed="rId11"/>
          <a:stretch>
            <a:fillRect/>
          </a:stretch>
        </p:blipFill>
        <p:spPr>
          <a:xfrm>
            <a:off x="914400" y="5404104"/>
            <a:ext cx="274320" cy="274320"/>
          </a:xfrm>
          <a:prstGeom prst="rect">
            <a:avLst/>
          </a:prstGeom>
        </p:spPr>
      </p:pic>
      <p:pic>
        <p:nvPicPr>
          <p:cNvPr id="11" name="Picture 10" descr="noun-hair-1505494.png"/>
          <p:cNvPicPr>
            <a:picLocks noChangeAspect="1"/>
          </p:cNvPicPr>
          <p:nvPr/>
        </p:nvPicPr>
        <p:blipFill>
          <a:blip r:embed="rId12"/>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blue.png"/>
          <p:cNvPicPr>
            <a:picLocks noChangeAspect="1"/>
          </p:cNvPicPr>
          <p:nvPr/>
        </p:nvPicPr>
        <p:blipFill>
          <a:blip r:embed="rId20"/>
          <a:stretch>
            <a:fillRect/>
          </a:stretch>
        </p:blipFill>
        <p:spPr>
          <a:xfrm>
            <a:off x="832104" y="4069080"/>
            <a:ext cx="466344" cy="365760"/>
          </a:xfrm>
          <a:prstGeom prst="rect">
            <a:avLst/>
          </a:prstGeom>
        </p:spPr>
      </p:pic>
      <p:pic>
        <p:nvPicPr>
          <p:cNvPr id="26" name="Picture 25" descr="bracket2_blue.png"/>
          <p:cNvPicPr>
            <a:picLocks noChangeAspect="1"/>
          </p:cNvPicPr>
          <p:nvPr/>
        </p:nvPicPr>
        <p:blipFill>
          <a:blip r:embed="rId21"/>
          <a:stretch>
            <a:fillRect/>
          </a:stretch>
        </p:blipFill>
        <p:spPr>
          <a:xfrm>
            <a:off x="1847088" y="4672584"/>
            <a:ext cx="795528" cy="502920"/>
          </a:xfrm>
          <a:prstGeom prst="rect">
            <a:avLst/>
          </a:prstGeom>
        </p:spPr>
      </p:pic>
      <p:pic>
        <p:nvPicPr>
          <p:cNvPr id="27" name="Picture 26" descr="bracket3_blue.png"/>
          <p:cNvPicPr>
            <a:picLocks noChangeAspect="1"/>
          </p:cNvPicPr>
          <p:nvPr/>
        </p:nvPicPr>
        <p:blipFill>
          <a:blip r:embed="rId22"/>
          <a:stretch>
            <a:fillRect/>
          </a:stretch>
        </p:blipFill>
        <p:spPr>
          <a:xfrm>
            <a:off x="914400" y="5413248"/>
            <a:ext cx="274320" cy="274320"/>
          </a:xfrm>
          <a:prstGeom prst="rect">
            <a:avLst/>
          </a:prstGeom>
        </p:spPr>
      </p:pic>
      <p:pic>
        <p:nvPicPr>
          <p:cNvPr id="28" name="Picture 27" descr="bracket4_blue.png"/>
          <p:cNvPicPr>
            <a:picLocks noChangeAspect="1"/>
          </p:cNvPicPr>
          <p:nvPr/>
        </p:nvPicPr>
        <p:blipFill>
          <a:blip r:embed="rId23"/>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Why could someone say that a </a:t>
            </a:r>
            <a:r>
              <a:rPr b="1">
                <a:solidFill>
                  <a:srgbClr val="7030A0"/>
                </a:solidFill>
              </a:rPr>
              <a:t>cone</a:t>
            </a:r>
            <a:r>
              <a:t> does not have a vertex?</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Someone could say that a </a:t>
            </a:r>
            <a:r>
              <a:rPr b="1">
                <a:solidFill>
                  <a:srgbClr val="7030A0"/>
                </a:solidFill>
              </a:rPr>
              <a:t>cone</a:t>
            </a:r>
            <a:r>
              <a:t> does not have a vertex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Extension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cone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noun-write-1439720.png"/>
          <p:cNvPicPr>
            <a:picLocks noChangeAspect="1"/>
          </p:cNvPicPr>
          <p:nvPr/>
        </p:nvPicPr>
        <p:blipFill>
          <a:blip r:embed="rId4"/>
          <a:stretch>
            <a:fillRect/>
          </a:stretch>
        </p:blipFill>
        <p:spPr>
          <a:xfrm>
            <a:off x="338328" y="3922776"/>
            <a:ext cx="2368296" cy="2368296"/>
          </a:xfrm>
          <a:prstGeom prst="rect">
            <a:avLst/>
          </a:prstGeom>
        </p:spPr>
      </p:pic>
      <p:pic>
        <p:nvPicPr>
          <p:cNvPr id="7" name="Picture 6" descr="gray_box.png"/>
          <p:cNvPicPr>
            <a:picLocks noChangeAspect="1"/>
          </p:cNvPicPr>
          <p:nvPr/>
        </p:nvPicPr>
        <p:blipFill>
          <a:blip r:embed="rId5"/>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Extension</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cxnSp>
        <p:nvCxnSpPr>
          <p:cNvPr id="10" name="Connector 9"/>
          <p:cNvCxnSpPr/>
          <p:nvPr/>
        </p:nvCxnSpPr>
        <p:spPr>
          <a:xfrm flipH="1" flipV="1">
            <a:off x="5596128" y="1600200"/>
            <a:ext cx="950976" cy="969264"/>
          </a:xfrm>
          <a:prstGeom prst="line">
            <a:avLst/>
          </a:prstGeom>
          <a:ln w="889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Connector 10"/>
          <p:cNvCxnSpPr/>
          <p:nvPr/>
        </p:nvCxnSpPr>
        <p:spPr>
          <a:xfrm flipV="1">
            <a:off x="9299448" y="1600200"/>
            <a:ext cx="960120" cy="969264"/>
          </a:xfrm>
          <a:prstGeom prst="line">
            <a:avLst/>
          </a:prstGeom>
          <a:ln w="889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Connector 11"/>
          <p:cNvCxnSpPr/>
          <p:nvPr/>
        </p:nvCxnSpPr>
        <p:spPr>
          <a:xfrm flipV="1">
            <a:off x="5687568" y="4636008"/>
            <a:ext cx="859536" cy="969264"/>
          </a:xfrm>
          <a:prstGeom prst="line">
            <a:avLst/>
          </a:prstGeom>
          <a:ln w="889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H="1" flipV="1">
            <a:off x="9299448" y="4636008"/>
            <a:ext cx="923544" cy="969264"/>
          </a:xfrm>
          <a:prstGeom prst="line">
            <a:avLst/>
          </a:prstGeom>
          <a:ln w="8890">
            <a:solidFill>
              <a:srgbClr val="000000"/>
            </a:solidFill>
          </a:ln>
        </p:spPr>
        <p:style>
          <a:lnRef idx="2">
            <a:schemeClr val="accent1"/>
          </a:lnRef>
          <a:fillRef idx="0">
            <a:schemeClr val="accent1"/>
          </a:fillRef>
          <a:effectRef idx="1">
            <a:schemeClr val="accent1"/>
          </a:effectRef>
          <a:fontRef idx="minor">
            <a:schemeClr val="tx1"/>
          </a:fontRef>
        </p:style>
      </p:cxnSp>
      <p:pic>
        <p:nvPicPr>
          <p:cNvPr id="14" name="Picture 13" descr="extension.png"/>
          <p:cNvPicPr>
            <a:picLocks noChangeAspect="1"/>
          </p:cNvPicPr>
          <p:nvPr/>
        </p:nvPicPr>
        <p:blipFill>
          <a:blip r:embed="rId6"/>
          <a:stretch>
            <a:fillRect/>
          </a:stretch>
        </p:blipFill>
        <p:spPr>
          <a:xfrm>
            <a:off x="4663440" y="649224"/>
            <a:ext cx="6528261" cy="5924203"/>
          </a:xfrm>
          <a:prstGeom prst="rect">
            <a:avLst/>
          </a:prstGeom>
        </p:spPr>
      </p:pic>
      <p:sp>
        <p:nvSpPr>
          <p:cNvPr id="15" name="Rectangle 14"/>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Extension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cone</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noun-write-1439720.png"/>
          <p:cNvPicPr>
            <a:picLocks noChangeAspect="1"/>
          </p:cNvPicPr>
          <p:nvPr/>
        </p:nvPicPr>
        <p:blipFill>
          <a:blip r:embed="rId4"/>
          <a:stretch>
            <a:fillRect/>
          </a:stretch>
        </p:blipFill>
        <p:spPr>
          <a:xfrm>
            <a:off x="338328" y="3922776"/>
            <a:ext cx="2368296" cy="2368296"/>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secon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warmup.png"/>
          <p:cNvPicPr>
            <a:picLocks noChangeAspect="1"/>
          </p:cNvPicPr>
          <p:nvPr/>
        </p:nvPicPr>
        <p:blipFill>
          <a:blip r:embed="rId3"/>
          <a:stretch>
            <a:fillRect/>
          </a:stretch>
        </p:blipFill>
        <p:spPr>
          <a:xfrm>
            <a:off x="0" y="0"/>
            <a:ext cx="3156065" cy="5583381"/>
          </a:xfrm>
          <a:prstGeom prst="rect">
            <a:avLst/>
          </a:prstGeom>
        </p:spPr>
      </p:pic>
      <p:pic>
        <p:nvPicPr>
          <p:cNvPr id="4" name="Picture 3" descr="M2016i.png"/>
          <p:cNvPicPr>
            <a:picLocks noChangeAspect="1"/>
          </p:cNvPicPr>
          <p:nvPr/>
        </p:nvPicPr>
        <p:blipFill>
          <a:blip r:embed="rId4"/>
          <a:stretch>
            <a:fillRect/>
          </a:stretch>
        </p:blipFill>
        <p:spPr>
          <a:xfrm>
            <a:off x="3044952" y="0"/>
            <a:ext cx="9144000" cy="68580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are learning about </a:t>
            </a:r>
            <a:r>
              <a:rPr b="1">
                <a:solidFill>
                  <a:srgbClr val="800080"/>
                </a:solidFill>
              </a:rPr>
              <a:t>cone.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could someone say that a cone does not have a vertex?</a:t>
            </a:r>
            <a:r>
              <a:t>
</a:t>
            </a:r>
            <a:r>
              <a:rPr i="1"/>
              <a:t>Someone could say that a cone does not have a vertex because...</a:t>
            </a:r>
            <a:r>
              <a:t>
 Use the vocabulary words to the right in your response.</a:t>
            </a:r>
          </a:p>
        </p:txBody>
      </p:sp>
      <p:pic>
        <p:nvPicPr>
          <p:cNvPr id="7" name="Picture 6" descr="M2016w.png"/>
          <p:cNvPicPr>
            <a:picLocks noChangeAspect="1"/>
          </p:cNvPicPr>
          <p:nvPr/>
        </p:nvPicPr>
        <p:blipFill>
          <a:blip r:embed="rId3"/>
          <a:stretch>
            <a:fillRect/>
          </a:stretch>
        </p:blipFill>
        <p:spPr>
          <a:xfrm>
            <a:off x="9144000" y="1133856"/>
            <a:ext cx="3054096" cy="2286000"/>
          </a:xfrm>
          <a:prstGeom prst="rect">
            <a:avLst/>
          </a:prstGeom>
        </p:spPr>
      </p:pic>
      <p:pic>
        <p:nvPicPr>
          <p:cNvPr id="8" name="Picture 7" descr="M2014w.png"/>
          <p:cNvPicPr>
            <a:picLocks noChangeAspect="1"/>
          </p:cNvPicPr>
          <p:nvPr/>
        </p:nvPicPr>
        <p:blipFill>
          <a:blip r:embed="rId4"/>
          <a:stretch>
            <a:fillRect/>
          </a:stretch>
        </p:blipFill>
        <p:spPr>
          <a:xfrm>
            <a:off x="9144000" y="3438144"/>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075688"/>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039112"/>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075688"/>
            <a:ext cx="685800" cy="6858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8641080" cy="585216"/>
          </a:xfrm>
          <a:prstGeom prst="rect">
            <a:avLst/>
          </a:prstGeom>
          <a:noFill/>
        </p:spPr>
        <p:txBody>
          <a:bodyPr wrap="square">
            <a:spAutoFit/>
          </a:bodyPr>
          <a:lstStyle/>
          <a:p>
            <a:pPr>
              <a:defRPr sz="2800" b="1"/>
            </a:pPr>
            <a:r>
              <a:t>Why could someone say that a cone does not have a vertex?</a:t>
            </a:r>
          </a:p>
        </p:txBody>
      </p:sp>
      <p:sp>
        <p:nvSpPr>
          <p:cNvPr id="4" name="TextBox 3"/>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5" name="TextBox 4"/>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6" name="Picture 5" descr="M2016w.png"/>
          <p:cNvPicPr>
            <a:picLocks noChangeAspect="1"/>
          </p:cNvPicPr>
          <p:nvPr/>
        </p:nvPicPr>
        <p:blipFill>
          <a:blip r:embed="rId3"/>
          <a:stretch>
            <a:fillRect/>
          </a:stretch>
        </p:blipFill>
        <p:spPr>
          <a:xfrm>
            <a:off x="9144000" y="1133856"/>
            <a:ext cx="3054096" cy="2286000"/>
          </a:xfrm>
          <a:prstGeom prst="rect">
            <a:avLst/>
          </a:prstGeom>
        </p:spPr>
      </p:pic>
      <p:pic>
        <p:nvPicPr>
          <p:cNvPr id="7" name="Picture 6" descr="M2014w.png"/>
          <p:cNvPicPr>
            <a:picLocks noChangeAspect="1"/>
          </p:cNvPicPr>
          <p:nvPr/>
        </p:nvPicPr>
        <p:blipFill>
          <a:blip r:embed="rId4"/>
          <a:stretch>
            <a:fillRect/>
          </a:stretch>
        </p:blipFill>
        <p:spPr>
          <a:xfrm>
            <a:off x="9144000" y="3438144"/>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1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noun-hair-1505498.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noun-hair-1505494.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1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noun-hair-1505498.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noun-hair-1505494.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circle?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circle 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