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Delete or hide this slide if the relational question does not refer to two vocabulary words which each have a visual.</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de predicción antes de presentar la palabra, o como repaso al final de la lección. Esta actividad se puede realizar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mostrara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Por ejemplo, si la palabra central es “átomo”, un estudiante podría:</a:t>
            </a:r>
          </a:p>
          <a:p>
            <a:r>
              <a:t>•   Hacer una conexión con “protón” y escribir “los átomos contienen protones” al lado de la línea de conexión.</a:t>
            </a:r>
          </a:p>
          <a:p>
            <a:r>
              <a:t>•   Hacer una conexión con “molécula” y escribir “los átomos componen las moléculas” al lado de la línea de conexión.</a:t>
            </a:r>
          </a:p>
          <a:p>
            <a:r>
              <a:t>•   Hacer una conexión con “materia” y escribir “los átomos son las unidades más pequeñas de la materia” al lado de la línea de conexión.</a:t>
            </a:r>
          </a:p>
          <a:p>
            <a:r>
              <a:t>•   Hacer una conexión con “núcleo” y escribir “el centro de un átomo es el núcleo” al lado de la línea de conexión.</a:t>
            </a:r>
          </a:p>
          <a:p/>
          <a:p>
            <a:r>
              <a:t>Alternativamente, los estudiantes pueden crear una Red de Conexión de Vocabulario (Teaching Science to English Learners by Fleenor y Beene, 2019, p.53) en la cual se puede hacer cualquier conexión entre dos palabras – no tiene que haber una palabra “central”.</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a:p/>
          <a:p>
            <a:r>
              <a:t>Para un ejemplo modelado de apoyo a los estudiantes para prepararlos para la aleatorización, consulte 7 Steps to a Language-Rich Interactive Classroom de John Seidlitz y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Esto se puede hacer de forma independiente, con un compañero o los estudiantes pueden crear listas individuales y luego compartirlas con un compañero.</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Se recomienda que el objetivo del lenguaje sea la escritura (para los grados 2-12) con la conversación estructurada durante la clase.</a:t>
            </a:r>
          </a:p>
          <a:p/>
          <a:p/>
          <a:p>
            <a:pPr/>
            <a:r>
              <a:t>El objetivo de contenido puede modificarse para utilizar la terminología específica del estándar de aprendizaje.
</a:t>
            </a:r>
            <a:r>
              <a:t>Nota: estos objetivos se han simplificado para facilitar su implementación. Para obtener más información sobre los objetivos de contenido y lenguaje, consulte 7 Steps to a Language-Rich Interactive Classroom de John Seidlitz y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Delete or hide this slide if the relational question does not refer to two vocabulary words which each have a visual.</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9.xml"/><Relationship Id="rId34" Type="http://schemas.openxmlformats.org/officeDocument/2006/relationships/slide" Target="slide14.xml"/><Relationship Id="rId35" Type="http://schemas.openxmlformats.org/officeDocument/2006/relationships/slide" Target="slide15.xml"/><Relationship Id="rId36" Type="http://schemas.openxmlformats.org/officeDocument/2006/relationships/slide" Target="slide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7.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57.png"/><Relationship Id="rId24" Type="http://schemas.openxmlformats.org/officeDocument/2006/relationships/image" Target="../media/image2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61.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7.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4.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62.png"/><Relationship Id="rId22" Type="http://schemas.openxmlformats.org/officeDocument/2006/relationships/image" Target="../media/image63.png"/><Relationship Id="rId23" Type="http://schemas.openxmlformats.org/officeDocument/2006/relationships/image" Target="../media/image64.png"/><Relationship Id="rId24"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5.xml"/><Relationship Id="rId5" Type="http://schemas.openxmlformats.org/officeDocument/2006/relationships/slide" Target="slide16.xml"/><Relationship Id="rId6" Type="http://schemas.openxmlformats.org/officeDocument/2006/relationships/slide" Target="slide18.xml"/><Relationship Id="rId7" Type="http://schemas.openxmlformats.org/officeDocument/2006/relationships/slide" Target="slide19.xml"/><Relationship Id="rId8" Type="http://schemas.openxmlformats.org/officeDocument/2006/relationships/slide" Target="slide20.xml"/><Relationship Id="rId9" Type="http://schemas.openxmlformats.org/officeDocument/2006/relationships/slide" Target="slide24.xml"/><Relationship Id="rId10" Type="http://schemas.openxmlformats.org/officeDocument/2006/relationships/slide" Target="slide25.xml"/><Relationship Id="rId11" Type="http://schemas.openxmlformats.org/officeDocument/2006/relationships/slide" Target="slide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6.png"/><Relationship Id="rId6" Type="http://schemas.openxmlformats.org/officeDocument/2006/relationships/image" Target="../media/image3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6.png"/><Relationship Id="rId6" Type="http://schemas.openxmlformats.org/officeDocument/2006/relationships/image" Target="../media/image3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7.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24.xml"/><Relationship Id="rId8" Type="http://schemas.openxmlformats.org/officeDocument/2006/relationships/image" Target="../media/image73.png"/><Relationship Id="rId9" Type="http://schemas.openxmlformats.org/officeDocument/2006/relationships/image" Target="../media/image55.png"/><Relationship Id="rId10"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74.png"/><Relationship Id="rId4" Type="http://schemas.openxmlformats.org/officeDocument/2006/relationships/image" Target="../media/image2.png"/><Relationship Id="rId5"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74.png"/><Relationship Id="rId4" Type="http://schemas.openxmlformats.org/officeDocument/2006/relationships/image" Target="../media/image2.png"/><Relationship Id="rId5"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 Id="rId3" Type="http://schemas.openxmlformats.org/officeDocument/2006/relationships/image" Target="../media/image74.png"/><Relationship Id="rId4" Type="http://schemas.openxmlformats.org/officeDocument/2006/relationships/image" Target="../media/image2.png"/><Relationship Id="rId5"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image" Target="../media/image56.png"/><Relationship Id="rId2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7.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57.png"/><Relationship Id="rId24" Type="http://schemas.openxmlformats.org/officeDocument/2006/relationships/image" Target="../media/image20.png"/><Relationship Id="rId2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Navegando esta lección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Notas para el maestro</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Cómo estructurar conversaciones y hacer adaptaciones para estudiantes que están aprendiendo inglés.</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9" name="Picture 8" descr="intro-to-the-vng-slide-decks-16.png"/>
          <p:cNvPicPr>
            <a:picLocks noChangeAspect="1"/>
          </p:cNvPicPr>
          <p:nvPr/>
        </p:nvPicPr>
        <p:blipFill>
          <a:blip r:embed="rId5"/>
          <a:stretch>
            <a:fillRect/>
          </a:stretch>
        </p:blipFill>
        <p:spPr>
          <a:xfrm>
            <a:off x="4956048" y="685800"/>
            <a:ext cx="914400" cy="914400"/>
          </a:xfrm>
          <a:prstGeom prst="rect">
            <a:avLst/>
          </a:prstGeom>
        </p:spPr>
      </p:pic>
      <p:sp>
        <p:nvSpPr>
          <p:cNvPr id="10" name="TextBox 9">
            <a:hlinkClick r:id="rId6"/>
          </p:cNvPr>
          <p:cNvSpPr txBox="1"/>
          <p:nvPr/>
        </p:nvSpPr>
        <p:spPr>
          <a:xfrm>
            <a:off x="5010912" y="1600200"/>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Calentamiento</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Pida a los estudiantes que anoten y/o compartan con un compañero lo que observan en la imagen y las dudas o ideas que esta les provoca.</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15" name="Picture 14" descr="lesson-plan-warm-ups-7.png"/>
          <p:cNvPicPr>
            <a:picLocks noChangeAspect="1"/>
          </p:cNvPicPr>
          <p:nvPr/>
        </p:nvPicPr>
        <p:blipFill>
          <a:blip r:embed="rId8"/>
          <a:stretch>
            <a:fillRect/>
          </a:stretch>
        </p:blipFill>
        <p:spPr>
          <a:xfrm>
            <a:off x="4956048" y="1856232"/>
            <a:ext cx="914400" cy="914400"/>
          </a:xfrm>
          <a:prstGeom prst="rect">
            <a:avLst/>
          </a:prstGeom>
        </p:spPr>
      </p:pic>
      <p:sp>
        <p:nvSpPr>
          <p:cNvPr id="16" name="TextBox 15">
            <a:hlinkClick r:id="rId9"/>
          </p:cNvPr>
          <p:cNvSpPr txBox="1"/>
          <p:nvPr/>
        </p:nvSpPr>
        <p:spPr>
          <a:xfrm>
            <a:off x="5010912" y="2770632"/>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Conversación de Objetivos</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Pida a los estudiantes que utilicen el lenguaje de la lección y presente la pregunta del boleto de salida.</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1" name="Picture 20" descr="lesson-plan-objectives-8.png"/>
          <p:cNvPicPr>
            <a:picLocks noChangeAspect="1"/>
          </p:cNvPicPr>
          <p:nvPr/>
        </p:nvPicPr>
        <p:blipFill>
          <a:blip r:embed="rId11"/>
          <a:stretch>
            <a:fillRect/>
          </a:stretch>
        </p:blipFill>
        <p:spPr>
          <a:xfrm>
            <a:off x="4956048" y="3026664"/>
            <a:ext cx="914400" cy="914400"/>
          </a:xfrm>
          <a:prstGeom prst="rect">
            <a:avLst/>
          </a:prstGeom>
        </p:spPr>
      </p:pic>
      <p:sp>
        <p:nvSpPr>
          <p:cNvPr id="22" name="TextBox 21">
            <a:hlinkClick r:id="rId12"/>
          </p:cNvPr>
          <p:cNvSpPr txBox="1"/>
          <p:nvPr/>
        </p:nvSpPr>
        <p:spPr>
          <a:xfrm>
            <a:off x="5010912" y="3941064"/>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Conversación de Observación</a:t>
            </a:r>
          </a:p>
        </p:txBody>
      </p:sp>
      <p:sp>
        <p:nvSpPr>
          <p:cNvPr id="24" name="TextBox 23"/>
          <p:cNvSpPr txBox="1"/>
          <p:nvPr/>
        </p:nvSpPr>
        <p:spPr>
          <a:xfrm>
            <a:off x="457200" y="4681728"/>
            <a:ext cx="2761488" cy="603504"/>
          </a:xfrm>
          <a:prstGeom prst="rect">
            <a:avLst/>
          </a:prstGeom>
          <a:noFill/>
        </p:spPr>
        <p:txBody>
          <a:bodyPr wrap="square">
            <a:spAutoFit/>
          </a:bodyPr>
          <a:lstStyle/>
          <a:p>
            <a:pPr>
              <a:defRPr sz="1200" b="0" i="1" u="none">
                <a:solidFill>
                  <a:srgbClr val="C55A11"/>
                </a:solidFill>
              </a:defRPr>
            </a:pPr>
            <a:r>
              <a:t>Los estudiantes elaboran sus propias definiciones para construir, como grupo, una comprensión común del término.</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7" name="Picture 26" descr="lesson-plan-observational-9.png"/>
          <p:cNvPicPr>
            <a:picLocks noChangeAspect="1"/>
          </p:cNvPicPr>
          <p:nvPr/>
        </p:nvPicPr>
        <p:blipFill>
          <a:blip r:embed="rId14"/>
          <a:stretch>
            <a:fillRect/>
          </a:stretch>
        </p:blipFill>
        <p:spPr>
          <a:xfrm>
            <a:off x="4956048" y="4197096"/>
            <a:ext cx="914400" cy="914400"/>
          </a:xfrm>
          <a:prstGeom prst="rect">
            <a:avLst/>
          </a:prstGeom>
        </p:spPr>
      </p:pic>
      <p:sp>
        <p:nvSpPr>
          <p:cNvPr id="28" name="TextBox 27">
            <a:hlinkClick r:id="rId15"/>
          </p:cNvPr>
          <p:cNvSpPr txBox="1"/>
          <p:nvPr/>
        </p:nvSpPr>
        <p:spPr>
          <a:xfrm>
            <a:off x="5010912" y="5111496"/>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Conversación Relacional</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Los estudiantes explican cómo se relaciona este término con otro término clave.</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3"/>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3" name="Picture 32" descr="lesson-plan-relational-11.png"/>
          <p:cNvPicPr>
            <a:picLocks noChangeAspect="1"/>
          </p:cNvPicPr>
          <p:nvPr/>
        </p:nvPicPr>
        <p:blipFill>
          <a:blip r:embed="rId17"/>
          <a:stretch>
            <a:fillRect/>
          </a:stretch>
        </p:blipFill>
        <p:spPr>
          <a:xfrm>
            <a:off x="11210544" y="685800"/>
            <a:ext cx="914400" cy="914400"/>
          </a:xfrm>
          <a:prstGeom prst="rect">
            <a:avLst/>
          </a:prstGeom>
        </p:spPr>
      </p:pic>
      <p:sp>
        <p:nvSpPr>
          <p:cNvPr id="34" name="TextBox 33">
            <a:hlinkClick r:id="rId18"/>
          </p:cNvPr>
          <p:cNvSpPr txBox="1"/>
          <p:nvPr/>
        </p:nvSpPr>
        <p:spPr>
          <a:xfrm>
            <a:off x="11265408" y="1600200"/>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Conversación Inferencial + Ticket de Salida</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Los estudiantes conversan sobre la pregunta del boleto de salida y luego la responden por escrito (grados 2 al 12) o de forma oral (preescolar y 1.er grado).</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4"/>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9" name="Picture 38" descr="lesson-plan-inferential-12.png"/>
          <p:cNvPicPr>
            <a:picLocks noChangeAspect="1"/>
          </p:cNvPicPr>
          <p:nvPr/>
        </p:nvPicPr>
        <p:blipFill>
          <a:blip r:embed="rId20"/>
          <a:stretch>
            <a:fillRect/>
          </a:stretch>
        </p:blipFill>
        <p:spPr>
          <a:xfrm>
            <a:off x="11210544" y="1856232"/>
            <a:ext cx="914400" cy="914400"/>
          </a:xfrm>
          <a:prstGeom prst="rect">
            <a:avLst/>
          </a:prstGeom>
        </p:spPr>
      </p:pic>
      <p:sp>
        <p:nvSpPr>
          <p:cNvPr id="40" name="TextBox 39">
            <a:hlinkClick r:id="rId21"/>
          </p:cNvPr>
          <p:cNvSpPr txBox="1"/>
          <p:nvPr/>
        </p:nvSpPr>
        <p:spPr>
          <a:xfrm>
            <a:off x="11265408" y="2770632"/>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41" name="TextBox 40"/>
          <p:cNvSpPr txBox="1"/>
          <p:nvPr/>
        </p:nvSpPr>
        <p:spPr>
          <a:xfrm>
            <a:off x="6419088" y="3108960"/>
            <a:ext cx="2926080" cy="329184"/>
          </a:xfrm>
          <a:prstGeom prst="rect">
            <a:avLst/>
          </a:prstGeom>
          <a:noFill/>
        </p:spPr>
        <p:txBody>
          <a:bodyPr wrap="square">
            <a:spAutoFit/>
          </a:bodyPr>
          <a:lstStyle/>
          <a:p>
            <a:pPr marL="292608" indent="-201168">
              <a:buChar char="•"/>
              <a:defRPr sz="1600" b="1" i="0" u="none">
                <a:solidFill>
                  <a:srgbClr val="946F00"/>
                </a:solidFill>
              </a:defRPr>
            </a:pPr>
            <a:r>
              <a:t>Actividades de Extensión</a:t>
            </a:r>
          </a:p>
        </p:txBody>
      </p:sp>
      <p:sp>
        <p:nvSpPr>
          <p:cNvPr id="42" name="TextBox 41"/>
          <p:cNvSpPr txBox="1"/>
          <p:nvPr/>
        </p:nvSpPr>
        <p:spPr>
          <a:xfrm>
            <a:off x="6711696" y="3401568"/>
            <a:ext cx="2761488" cy="603504"/>
          </a:xfrm>
          <a:prstGeom prst="rect">
            <a:avLst/>
          </a:prstGeom>
          <a:noFill/>
        </p:spPr>
        <p:txBody>
          <a:bodyPr wrap="square">
            <a:spAutoFit/>
          </a:bodyPr>
          <a:lstStyle/>
          <a:p>
            <a:pPr>
              <a:defRPr sz="1200" b="0" i="1" u="none">
                <a:solidFill>
                  <a:srgbClr val="946F00"/>
                </a:solidFill>
              </a:defRPr>
            </a:pPr>
            <a:r>
              <a:t>Diversas actividades que pueden utilizarse al principio, durante o al final de la lección, o como repaso de la unidad.</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5"/>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45" name="Picture 44" descr="lesson-plan-extension-13.png"/>
          <p:cNvPicPr>
            <a:picLocks noChangeAspect="1"/>
          </p:cNvPicPr>
          <p:nvPr/>
        </p:nvPicPr>
        <p:blipFill>
          <a:blip r:embed="rId23"/>
          <a:stretch>
            <a:fillRect/>
          </a:stretch>
        </p:blipFill>
        <p:spPr>
          <a:xfrm>
            <a:off x="11210544" y="3026664"/>
            <a:ext cx="914400" cy="914400"/>
          </a:xfrm>
          <a:prstGeom prst="rect">
            <a:avLst/>
          </a:prstGeom>
        </p:spPr>
      </p:pic>
      <p:sp>
        <p:nvSpPr>
          <p:cNvPr id="46" name="TextBox 45">
            <a:hlinkClick r:id="rId24"/>
          </p:cNvPr>
          <p:cNvSpPr txBox="1"/>
          <p:nvPr/>
        </p:nvSpPr>
        <p:spPr>
          <a:xfrm>
            <a:off x="11265408" y="3941064"/>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Visuales del Muro de Palabras</a:t>
            </a:r>
          </a:p>
        </p:txBody>
      </p:sp>
      <p:sp>
        <p:nvSpPr>
          <p:cNvPr id="48" name="TextBox 47"/>
          <p:cNvSpPr txBox="1"/>
          <p:nvPr/>
        </p:nvSpPr>
        <p:spPr>
          <a:xfrm>
            <a:off x="6711696" y="4636008"/>
            <a:ext cx="2761488" cy="603504"/>
          </a:xfrm>
          <a:prstGeom prst="rect">
            <a:avLst/>
          </a:prstGeom>
          <a:noFill/>
        </p:spPr>
        <p:txBody>
          <a:bodyPr wrap="square">
            <a:spAutoFit/>
          </a:bodyPr>
          <a:lstStyle/>
          <a:p>
            <a:pPr>
              <a:defRPr sz="1200" b="0" i="1" u="none">
                <a:solidFill>
                  <a:srgbClr val="000000"/>
                </a:solidFill>
              </a:defRPr>
            </a:pPr>
            <a:r>
              <a:t>Imprima estos materiales y agréguelos al muro de palabras a medida que avance en la unidad.</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6"/>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51" name="Picture 50" descr="lesson-plan-word-wall-14.png"/>
          <p:cNvPicPr>
            <a:picLocks noChangeAspect="1"/>
          </p:cNvPicPr>
          <p:nvPr/>
        </p:nvPicPr>
        <p:blipFill>
          <a:blip r:embed="rId26"/>
          <a:stretch>
            <a:fillRect/>
          </a:stretch>
        </p:blipFill>
        <p:spPr>
          <a:xfrm>
            <a:off x="11210544" y="4197096"/>
            <a:ext cx="914400" cy="914400"/>
          </a:xfrm>
          <a:prstGeom prst="rect">
            <a:avLst/>
          </a:prstGeom>
        </p:spPr>
      </p:pic>
      <p:sp>
        <p:nvSpPr>
          <p:cNvPr id="52" name="TextBox 51">
            <a:hlinkClick r:id="rId27"/>
          </p:cNvPr>
          <p:cNvSpPr txBox="1"/>
          <p:nvPr/>
        </p:nvSpPr>
        <p:spPr>
          <a:xfrm>
            <a:off x="11265408" y="5111496"/>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e02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124712"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¿Qué son las </a:t>
            </a:r>
            <a:r>
              <a:rPr sz="1800" b="1">
                <a:solidFill>
                  <a:srgbClr val="7030A0"/>
                </a:solidFill>
              </a:rPr>
              <a:t>rectas paralelas</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Las </a:t>
            </a:r>
            <a:r>
              <a:rPr sz="1800" i="1" b="1">
                <a:solidFill>
                  <a:srgbClr val="7030A0"/>
                </a:solidFill>
              </a:rPr>
              <a:t>rectas paralelas</a:t>
            </a:r>
            <a:r>
              <a:rPr sz="1800" i="1"/>
              <a:t> son…</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D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cl.png"/>
          <p:cNvPicPr>
            <a:picLocks noChangeAspect="1"/>
          </p:cNvPicPr>
          <p:nvPr/>
        </p:nvPicPr>
        <p:blipFill>
          <a:blip r:embed="rId3"/>
          <a:stretch>
            <a:fillRect/>
          </a:stretch>
        </p:blipFill>
        <p:spPr>
          <a:xfrm>
            <a:off x="9500616" y="45720"/>
            <a:ext cx="704088" cy="192024"/>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Señal: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Comparte: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Va 1.º:</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Evalúa:</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51937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242816"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303520"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Ge02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Ge05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i="0" u="sng"/>
            </a:pPr>
            <a:r>
              <a:t>Pregunta de Relación</a:t>
            </a:r>
          </a:p>
        </p:txBody>
      </p:sp>
      <p:sp>
        <p:nvSpPr>
          <p:cNvPr id="32" name="__dynamic_autofit__TextBox 31"/>
          <p:cNvSpPr txBox="1"/>
          <p:nvPr/>
        </p:nvSpPr>
        <p:spPr>
          <a:xfrm>
            <a:off x="1" y="365760"/>
            <a:ext cx="12188952" cy="365760"/>
          </a:xfrm>
          <a:prstGeom prst="rect">
            <a:avLst/>
          </a:prstGeom>
          <a:noFill/>
        </p:spPr>
        <p:txBody>
          <a:bodyPr wrap="square">
            <a:noAutofit/>
          </a:bodyPr>
          <a:lstStyle/>
          <a:p>
            <a:pPr>
              <a:defRPr sz="1800"/>
            </a:pPr>
            <a:r>
              <a:rPr sz="1800"/>
              <a:t>¿Cómo se relaciona el </a:t>
            </a:r>
            <a:r>
              <a:rPr sz="1800" b="1">
                <a:solidFill>
                  <a:srgbClr val="7030A0"/>
                </a:solidFill>
              </a:rPr>
              <a:t>Teorema de Proporcionalidad en Triángulos</a:t>
            </a:r>
            <a:r>
              <a:rPr sz="1800"/>
              <a:t> con las </a:t>
            </a:r>
            <a:r>
              <a:rPr sz="1800" b="1">
                <a:solidFill>
                  <a:srgbClr val="7030A0"/>
                </a:solidFill>
              </a:rPr>
              <a:t>rectas paralelas</a:t>
            </a:r>
            <a:r>
              <a:rPr sz="1800"/>
              <a:t>?</a:t>
            </a:r>
          </a:p>
        </p:txBody>
      </p:sp>
      <p:sp>
        <p:nvSpPr>
          <p:cNvPr id="33" name="__dynamic_autofit__TextBox 32"/>
          <p:cNvSpPr txBox="1"/>
          <p:nvPr/>
        </p:nvSpPr>
        <p:spPr>
          <a:xfrm>
            <a:off x="1" y="1005840"/>
            <a:ext cx="12188952" cy="365760"/>
          </a:xfrm>
          <a:prstGeom prst="rect">
            <a:avLst/>
          </a:prstGeom>
          <a:noFill/>
        </p:spPr>
        <p:txBody>
          <a:bodyPr wrap="square">
            <a:noAutofit/>
          </a:bodyPr>
          <a:lstStyle/>
          <a:p>
            <a:pPr>
              <a:defRPr sz="1800" i="1"/>
            </a:pPr>
            <a:r>
              <a:rPr sz="1800" i="1"/>
              <a:t>El </a:t>
            </a:r>
            <a:r>
              <a:rPr sz="1800" i="1" b="1">
                <a:solidFill>
                  <a:srgbClr val="7030A0"/>
                </a:solidFill>
              </a:rPr>
              <a:t>Teorema de Proporcionalidad en Triángulos</a:t>
            </a:r>
            <a:r>
              <a:rPr sz="1800" i="1"/>
              <a:t> se relaciona con las </a:t>
            </a:r>
            <a:r>
              <a:rPr sz="1800" i="1" b="1">
                <a:solidFill>
                  <a:srgbClr val="7030A0"/>
                </a:solidFill>
              </a:rPr>
              <a:t>rectas paralelas</a:t>
            </a:r>
            <a:r>
              <a:rPr sz="1800" i="1"/>
              <a:t> porque…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e02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124712"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¿Qué es un </a:t>
            </a:r>
            <a:r>
              <a:rPr sz="1800" b="1">
                <a:solidFill>
                  <a:srgbClr val="7030A0"/>
                </a:solidFill>
              </a:rPr>
              <a:t>segmento de recta</a:t>
            </a:r>
            <a:r>
              <a:rPr sz="1800"/>
              <a:t>? </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Un </a:t>
            </a:r>
            <a:r>
              <a:rPr sz="1800" i="1" b="1">
                <a:solidFill>
                  <a:srgbClr val="7030A0"/>
                </a:solidFill>
              </a:rPr>
              <a:t>segmento de recta</a:t>
            </a:r>
            <a:r>
              <a:rPr sz="1800" i="1"/>
              <a:t> es…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e02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124712"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¿Qué son las </a:t>
            </a:r>
            <a:r>
              <a:rPr sz="1800" b="1">
                <a:solidFill>
                  <a:srgbClr val="7030A0"/>
                </a:solidFill>
              </a:rPr>
              <a:t>rectas paralelas</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Las </a:t>
            </a:r>
            <a:r>
              <a:rPr sz="1800" i="1" b="1">
                <a:solidFill>
                  <a:srgbClr val="7030A0"/>
                </a:solidFill>
              </a:rPr>
              <a:t>rectas paralelas</a:t>
            </a:r>
            <a:r>
              <a:rPr sz="1800" i="1"/>
              <a:t> son…</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e05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2148840"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Inferencial</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600"/>
            </a:pPr>
            <a:r>
              <a:rPr sz="1600"/>
              <a:t>¿Por qué crees que el </a:t>
            </a:r>
            <a:r>
              <a:rPr sz="1600" b="1">
                <a:solidFill>
                  <a:srgbClr val="7030A0"/>
                </a:solidFill>
              </a:rPr>
              <a:t>segmento de recta</a:t>
            </a:r>
            <a:r>
              <a:rPr sz="1600"/>
              <a:t> dentro del triángulo debe ser </a:t>
            </a:r>
            <a:r>
              <a:rPr sz="1600" b="1">
                <a:solidFill>
                  <a:srgbClr val="7030A0"/>
                </a:solidFill>
              </a:rPr>
              <a:t>paralelo</a:t>
            </a:r>
            <a:r>
              <a:rPr sz="1600"/>
              <a:t> a uno de sus lados para que funcione el </a:t>
            </a:r>
            <a:r>
              <a:rPr sz="1600" b="1">
                <a:solidFill>
                  <a:srgbClr val="7030A0"/>
                </a:solidFill>
              </a:rPr>
              <a:t>Teorema de Proporcionalidad en Triángulos</a:t>
            </a:r>
            <a:r>
              <a:rPr sz="16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600" i="1"/>
            </a:pPr>
            <a:r>
              <a:rPr sz="1600" i="1"/>
              <a:t>Creo que el </a:t>
            </a:r>
            <a:r>
              <a:rPr sz="1600" i="1" b="1">
                <a:solidFill>
                  <a:srgbClr val="7030A0"/>
                </a:solidFill>
              </a:rPr>
              <a:t>segmento de recta</a:t>
            </a:r>
            <a:r>
              <a:rPr sz="1600" i="1"/>
              <a:t> dentro del triángulo debe ser </a:t>
            </a:r>
            <a:r>
              <a:rPr sz="1600" i="1" b="1">
                <a:solidFill>
                  <a:srgbClr val="7030A0"/>
                </a:solidFill>
              </a:rPr>
              <a:t>paralelo</a:t>
            </a:r>
            <a:r>
              <a:rPr sz="1600" i="1"/>
              <a:t> a uno de sus lados para que funcione el </a:t>
            </a:r>
            <a:r>
              <a:rPr sz="1600" i="1" b="1">
                <a:solidFill>
                  <a:srgbClr val="7030A0"/>
                </a:solidFill>
              </a:rPr>
              <a:t>Teorema de Proporcionalidad en Triángulos</a:t>
            </a:r>
            <a:r>
              <a:rPr sz="1600" i="1"/>
              <a:t> porque..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actividades de Extensión</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100"/>
              <a:t>Use cualquiera o todas las actividades en las siguientes diapositivas entre conversaciones estructuradas o después de que los estudiantes hayan completado todas las conversaciones estructuradas.</a:t>
            </a:r>
          </a:p>
        </p:txBody>
      </p:sp>
      <p:sp>
        <p:nvSpPr>
          <p:cNvPr id="6" name="TextBox 5"/>
          <p:cNvSpPr txBox="1"/>
          <p:nvPr/>
        </p:nvSpPr>
        <p:spPr>
          <a:xfrm>
            <a:off x="420624" y="1673352"/>
            <a:ext cx="5678424" cy="4800600"/>
          </a:xfrm>
          <a:prstGeom prst="rect">
            <a:avLst/>
          </a:prstGeom>
          <a:noFill/>
        </p:spPr>
        <p:txBody>
          <a:bodyPr wrap="square" anchor="ctr">
            <a:spAutoFit/>
          </a:bodyPr>
          <a:lstStyle/>
          <a:p>
            <a:pPr algn="l"/>
            <a:r>
              <a:rPr b="1" i="0" sz="2000"/>
              <a:t>•   Dibuja y escribe</a:t>
            </a:r>
          </a:p>
          <a:p>
            <a:pPr algn="l"/>
            <a:r>
              <a:rPr b="0" i="1" sz="2000"/>
              <a:t>Invite al grupo a dibujar la palabra de vocabulario, colocar etiquetas con los conceptos clave de la lección y, después, explicar por escrito cómo ese dibujo y esas etiquetas muestran lo que entienden de la palabra.</a:t>
            </a:r>
          </a:p>
          <a:p>
            <a:pPr algn="l"/>
            <a:r>
              <a:rPr b="1" i="0" sz="2000"/>
              <a:t>•   Completa la imagen</a:t>
            </a:r>
            <a:r>
              <a:rPr b="0" i="0" sz="2000"/>
              <a:t> </a:t>
            </a:r>
          </a:p>
          <a:p>
            <a:pPr algn="l"/>
            <a:r>
              <a:rPr b="0" i="1" sz="2000"/>
              <a:t>Haz esto antes de mostrar la imagen completa para una actividad de predicción, o después de mostrar la imagen para un ejercicio de recordación.</a:t>
            </a:r>
          </a:p>
          <a:p>
            <a:pPr algn="l"/>
            <a:r>
              <a:rPr b="1" i="0" sz="2000"/>
              <a:t>•   Rellénalo</a:t>
            </a:r>
          </a:p>
          <a:p>
            <a:pPr algn="l"/>
            <a:r>
              <a:rPr b="0" i="1" sz="2000"/>
              <a:t>Al igual que “Completa la imagen”, esta actividad también es excelente como vista previa o revisión.</a:t>
            </a:r>
          </a:p>
          <a:p>
            <a:pPr algn="l"/>
            <a:r>
              <a:rPr b="1" i="0" sz="2000"/>
              <a:t>•   Evidencia-Afirmación-Razonamiento</a:t>
            </a:r>
          </a:p>
          <a:p>
            <a:pPr algn="l"/>
            <a:r>
              <a:rPr b="0" i="1" sz="2000"/>
              <a:t>Haga que los estudiantes formulen una pregunta y luego la respondan con una afirmación y un razonamiento basado en evidencias.</a:t>
            </a:r>
          </a:p>
        </p:txBody>
      </p:sp>
      <p:sp>
        <p:nvSpPr>
          <p:cNvPr id="7" name="TextBox 6"/>
          <p:cNvSpPr txBox="1"/>
          <p:nvPr/>
        </p:nvSpPr>
        <p:spPr>
          <a:xfrm>
            <a:off x="6099048" y="2404872"/>
            <a:ext cx="5678424" cy="3474720"/>
          </a:xfrm>
          <a:prstGeom prst="rect">
            <a:avLst/>
          </a:prstGeom>
          <a:noFill/>
        </p:spPr>
        <p:txBody>
          <a:bodyPr wrap="square" anchor="ctr">
            <a:spAutoFit/>
          </a:bodyPr>
          <a:lstStyle/>
          <a:p>
            <a:pPr algn="l"/>
            <a:r>
              <a:rPr b="1" i="0" sz="2000"/>
              <a:t>•   Mapa de palabras</a:t>
            </a:r>
          </a:p>
          <a:p>
            <a:pPr algn="l"/>
            <a:r>
              <a:rPr b="0" i="1" sz="2000"/>
              <a:t>Haga que los estudiantes hagan conexiones con otras palabras en esta unidad, o con otras palabras en unidades anteriores. Esta actividad es excelente como revisión de la unidad!</a:t>
            </a:r>
          </a:p>
          <a:p>
            <a:pPr algn="l"/>
            <a:r>
              <a:rPr b="1" i="0" sz="2000"/>
              <a:t>•   Párrafo ambulante</a:t>
            </a:r>
            <a:r>
              <a:rPr b="0" i="0" sz="2000"/>
              <a:t> </a:t>
            </a:r>
          </a:p>
          <a:p>
            <a:pPr algn="l"/>
            <a:r>
              <a:rPr b="0" i="1" sz="2000"/>
              <a:t>¡Haga que los estudiantes se muevan y escriban! Se puede hacer en cualquier momento de la lección, pero es una excelente revisión al final de la lección.</a:t>
            </a:r>
          </a:p>
          <a:p>
            <a:pPr algn="l"/>
            <a:r>
              <a:rPr b="1" i="0" sz="2000"/>
              <a:t>•   Escritura</a:t>
            </a:r>
          </a:p>
          <a:p>
            <a:pPr algn="l"/>
            <a:r>
              <a:rPr b="0" i="1" sz="2000"/>
              <a:t>Esto es muy recomendable después de completar las conversaciones estructuradas, como una actividad de cierre o una alternativa al ticket de salida de la lección. Pida a los estudiantes que escriban todo lo que han aprendido sobre la palabra de vocabulario, estructurándolo con los inicios de oración de sus conversaciones estructuradas y el vocabulario clave.</a:t>
            </a:r>
          </a:p>
        </p:txBody>
      </p:sp>
      <p:sp>
        <p:nvSpPr>
          <p:cNvPr id="8" name="TextBox 7">
            <a:hlinkClick action="ppaction://hlinksldjump" r:id="rId5"/>
          </p:cNvPr>
          <p:cNvSpPr txBox="1"/>
          <p:nvPr/>
        </p:nvSpPr>
        <p:spPr>
          <a:xfrm>
            <a:off x="4663440" y="152704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9" name="TextBox 8">
            <a:hlinkClick action="ppaction://hlinksldjump" r:id="rId6"/>
          </p:cNvPr>
          <p:cNvSpPr txBox="1"/>
          <p:nvPr/>
        </p:nvSpPr>
        <p:spPr>
          <a:xfrm>
            <a:off x="4663440" y="331012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0" name="TextBox 9">
            <a:hlinkClick action="ppaction://hlinksldjump" r:id="rId7"/>
          </p:cNvPr>
          <p:cNvSpPr txBox="1"/>
          <p:nvPr/>
        </p:nvSpPr>
        <p:spPr>
          <a:xfrm>
            <a:off x="4663440" y="4572000"/>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1" name="TextBox 10">
            <a:hlinkClick action="ppaction://hlinksldjump" r:id="rId8"/>
          </p:cNvPr>
          <p:cNvSpPr txBox="1"/>
          <p:nvPr/>
        </p:nvSpPr>
        <p:spPr>
          <a:xfrm>
            <a:off x="4663440" y="5486400"/>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2" name="TextBox 11">
            <a:hlinkClick action="ppaction://hlinksldjump" r:id="rId9"/>
          </p:cNvPr>
          <p:cNvSpPr txBox="1"/>
          <p:nvPr/>
        </p:nvSpPr>
        <p:spPr>
          <a:xfrm>
            <a:off x="10689336" y="152704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3" name="TextBox 12">
            <a:hlinkClick action="ppaction://hlinksldjump" r:id="rId10"/>
          </p:cNvPr>
          <p:cNvSpPr txBox="1"/>
          <p:nvPr/>
        </p:nvSpPr>
        <p:spPr>
          <a:xfrm>
            <a:off x="10689336" y="3154680"/>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4" name="TextBox 13">
            <a:hlinkClick action="ppaction://hlinksldjump" r:id="rId11"/>
          </p:cNvPr>
          <p:cNvSpPr txBox="1"/>
          <p:nvPr/>
        </p:nvSpPr>
        <p:spPr>
          <a:xfrm>
            <a:off x="10689336" y="4379976"/>
            <a:ext cx="1737360" cy="274320"/>
          </a:xfrm>
          <a:prstGeom prst="rect">
            <a:avLst/>
          </a:prstGeom>
          <a:noFill/>
        </p:spPr>
        <p:txBody>
          <a:bodyPr wrap="none">
            <a:spAutoFit/>
          </a:bodyPr>
          <a:lstStyle/>
          <a:p>
            <a:pPr algn="l">
              <a:defRPr sz="1200" b="1" i="0" u="sng">
                <a:solidFill>
                  <a:srgbClr val="0070C0"/>
                </a:solidFill>
              </a:defRPr>
            </a:pPr>
            <a:r>
              <a:t>Ir a esta diapositiva</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una representación para el término </a:t>
            </a:r>
            <a:r>
              <a:rPr b="1">
                <a:solidFill>
                  <a:srgbClr val="7030A0"/>
                </a:solidFill>
              </a:rPr>
              <a:t>Teorema de Proporcionalidad en Triángulos</a:t>
            </a:r>
            <a:r>
              <a:t>. Etiqueta tu elemento visual con los términos: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3000">
                <a:solidFill>
                  <a:srgbClr val="7030A0"/>
                </a:solidFill>
              </a:defRPr>
            </a:pPr>
            <a:r>
              <a:t>Teorema de Proporcionalidad en Triángulos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Explica cómo se relaciona tu elemento visual con lo que has aprendido sobre </a:t>
            </a:r>
            <a:r>
              <a:rPr b="1">
                <a:solidFill>
                  <a:srgbClr val="7030A0"/>
                </a:solidFill>
              </a:rPr>
              <a:t>Teorema de Proporcionalidad en Triángulos</a:t>
            </a:r>
            <a:r>
              <a:rPr sz="2000" i="1"/>
              <a:t>
• Mi visual es…
• Mi visual se relaciona con lo que he aprendido acerca de </a:t>
            </a:r>
            <a:r>
              <a:rPr b="1" i="1" sz="2000">
                <a:solidFill>
                  <a:srgbClr val="7030A0"/>
                </a:solidFill>
              </a:rPr>
              <a:t>Teorema de Proporcionalidad en Triángulos</a:t>
            </a:r>
            <a:r>
              <a:rPr sz="2000" i="1"/>
              <a:t> porque...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3000">
                <a:solidFill>
                  <a:srgbClr val="7030A0"/>
                </a:solidFill>
              </a:defRPr>
            </a:pPr>
            <a:r>
              <a:t>Teorema de Proporcionalidad en Triángulos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Completa la imagen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cómo crees que el resto de la imagen se ve para el término </a:t>
            </a:r>
            <a:r>
              <a:rPr b="1">
                <a:solidFill>
                  <a:srgbClr val="7030A0"/>
                </a:solidFill>
              </a:rPr>
              <a:t>Teorema de Proporcionalidad en Triángulos.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5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Rellénalo</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Rellena las cajas grises en este visual lo mejor que puedas.
Trabaja con un compañero o comparte tu visual completada con un compañero cuando termines.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Estructurar Conversaciones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Esto puede sonar asi...</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¿Qué es el </a:t>
            </a:r>
            <a:r>
              <a:rPr sz="1100" b="1">
                <a:solidFill>
                  <a:srgbClr val="7030A0"/>
                </a:solidFill>
              </a:rPr>
              <a:t>Teorema de Proporcionalidad en Triángulos</a:t>
            </a:r>
            <a:r>
              <a:rPr sz="1100"/>
              <a:t>?</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a:t>El </a:t>
            </a:r>
            <a:r>
              <a:rPr sz="1100" i="1" b="1">
                <a:solidFill>
                  <a:srgbClr val="7030A0"/>
                </a:solidFill>
              </a:rPr>
              <a:t>Teorema de Proporcionalidad en Triángulos</a:t>
            </a:r>
            <a:r>
              <a:rPr sz="1100" i="1"/>
              <a:t> es…</a:t>
            </a:r>
          </a:p>
        </p:txBody>
      </p:sp>
      <p:pic>
        <p:nvPicPr>
          <p:cNvPr id="9" name="Picture 8" descr="MGe050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Clase, pronunciemos esta palabra en voz alta: (lee </a:t>
            </a:r>
            <a:r>
              <a:rPr sz="1600" b="1" i="0" u="none">
                <a:solidFill>
                  <a:srgbClr val="7030A0"/>
                </a:solidFill>
              </a:rPr>
              <a:t>Teorema de Proporcionalidad en Triángulos</a:t>
            </a:r>
            <a:r>
              <a:rPr sz="1600" b="1" i="0" u="none"/>
              <a:t> en voz alta lentamente).</a:t>
            </a:r>
          </a:p>
          <a:p>
            <a:pPr marL="283464" indent="-201168">
              <a:spcAft>
                <a:spcPts val="600"/>
              </a:spcAft>
              <a:buAutoNum type="arabicPeriod" startAt="2"/>
            </a:pPr>
            <a:r>
              <a:rPr sz="1600" b="1" i="0" u="none"/>
              <a:t>Puede todo el mundo </a:t>
            </a:r>
            <a:r>
              <a:rPr sz="1600" b="1" i="0" u="none">
                <a:solidFill>
                  <a:srgbClr val="0070C0"/>
                </a:solidFill>
              </a:rPr>
              <a:t>_______ </a:t>
            </a:r>
            <a:r>
              <a:rPr sz="1600" b="1" i="0" u="none">
                <a:solidFill>
                  <a:srgbClr val="0070C0"/>
                </a:solidFill>
              </a:rPr>
              <a:t>(senal)</a:t>
            </a:r>
            <a:r>
              <a:rPr sz="1600" b="1" i="0" u="none"/>
              <a:t>? Piensa en esta pregunta. Cuando estes listo para terminar esta frase, </a:t>
            </a:r>
            <a:r>
              <a:rPr sz="1600" b="1" i="0" u="none">
                <a:solidFill>
                  <a:srgbClr val="009999"/>
                </a:solidFill>
              </a:rPr>
              <a:t>_______ </a:t>
            </a:r>
            <a:r>
              <a:rPr sz="1600" b="1" i="0" u="none">
                <a:solidFill>
                  <a:srgbClr val="009999"/>
                </a:solidFill>
              </a:rPr>
              <a:t>(inicio)</a:t>
            </a:r>
            <a:r>
              <a:rPr sz="1600" b="1" i="0" u="none"/>
              <a:t>, muestrame haciendo </a:t>
            </a:r>
            <a:r>
              <a:rPr sz="1600" b="1" i="0" u="none">
                <a:solidFill>
                  <a:srgbClr val="0070C0"/>
                </a:solidFill>
              </a:rPr>
              <a:t>_______ </a:t>
            </a:r>
            <a:r>
              <a:rPr sz="1600" b="1" i="0" u="none">
                <a:solidFill>
                  <a:srgbClr val="0070C0"/>
                </a:solidFill>
              </a:rPr>
              <a:t>(desactiva la senal).</a:t>
            </a:r>
          </a:p>
          <a:p>
            <a:pPr marL="283464" indent="-201168">
              <a:spcAft>
                <a:spcPts val="600"/>
              </a:spcAft>
              <a:buAutoNum type="arabicPeriod" startAt="3"/>
            </a:pPr>
            <a:r>
              <a:rPr sz="1600" b="1" i="0" u="none"/>
              <a:t>Vas a compartir con </a:t>
            </a:r>
            <a:r>
              <a:rPr sz="1600" b="1" i="0" u="none">
                <a:solidFill>
                  <a:srgbClr val="548235"/>
                </a:solidFill>
              </a:rPr>
              <a:t>_______ </a:t>
            </a:r>
            <a:r>
              <a:rPr sz="1600" b="1" i="0" u="none">
                <a:solidFill>
                  <a:srgbClr val="548235"/>
                </a:solidFill>
              </a:rPr>
              <a:t>(compartir)</a:t>
            </a:r>
            <a:r>
              <a:rPr sz="1600" b="1" i="0" u="none"/>
              <a:t>. La persona en tu grupo que ira primero es </a:t>
            </a:r>
            <a:r>
              <a:rPr sz="1600" b="1" i="0" u="none">
                <a:solidFill>
                  <a:srgbClr val="BF9000"/>
                </a:solidFill>
              </a:rPr>
              <a:t>_______.</a:t>
            </a:r>
          </a:p>
          <a:p>
            <a:pPr marL="283464" indent="-201168">
              <a:spcAft>
                <a:spcPts val="600"/>
              </a:spcAft>
              <a:buAutoNum type="arabicPeriod" startAt="4"/>
            </a:pPr>
            <a:r>
              <a:rPr sz="1600" b="1" i="0" u="none"/>
              <a:t>Voy a </a:t>
            </a:r>
            <a:r>
              <a:rPr sz="1600" b="1" i="0" u="none">
                <a:solidFill>
                  <a:srgbClr val="C00000"/>
                </a:solidFill>
              </a:rPr>
              <a:t>_______ </a:t>
            </a:r>
            <a:r>
              <a:rPr sz="1600" b="1" i="0" u="none">
                <a:solidFill>
                  <a:srgbClr val="C00000"/>
                </a:solidFill>
              </a:rPr>
              <a:t>(evaluar)</a:t>
            </a:r>
            <a:r>
              <a:rPr sz="1600" b="1" i="0" u="none"/>
              <a:t>. Esta bien si compartes tu idea o la de tu companero, siempre y cuando uses </a:t>
            </a:r>
            <a:r>
              <a:rPr sz="1600" b="1" i="0" u="none">
                <a:solidFill>
                  <a:srgbClr val="7030A0"/>
                </a:solidFill>
              </a:rPr>
              <a:t>________ </a:t>
            </a:r>
            <a:r>
              <a:rPr sz="1600" b="1" i="0" u="none">
                <a:solidFill>
                  <a:srgbClr val="7030A0"/>
                </a:solidFill>
              </a:rPr>
              <a:t>(palabra del vocabulario)</a:t>
            </a:r>
            <a:r>
              <a:rPr sz="1600" b="1" i="0" u="none"/>
              <a:t> en una oracion completa. Te recomiendo usar el inicio de oracion, </a:t>
            </a:r>
            <a:r>
              <a:rPr sz="1600" b="1" i="0" u="none">
                <a:solidFill>
                  <a:srgbClr val="009999"/>
                </a:solidFill>
              </a:rPr>
              <a:t>________ </a:t>
            </a:r>
            <a:r>
              <a:rPr sz="1600" b="1" i="0" u="none">
                <a:solidFill>
                  <a:srgbClr val="009999"/>
                </a:solidFill>
              </a:rPr>
              <a:t>(inicio).</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Como se ve esto?</a:t>
            </a:r>
          </a:p>
        </p:txBody>
      </p:sp>
      <p:sp>
        <p:nvSpPr>
          <p:cNvPr id="14" name="TextBox 13"/>
          <p:cNvSpPr txBox="1"/>
          <p:nvPr/>
        </p:nvSpPr>
        <p:spPr>
          <a:xfrm>
            <a:off x="9144000" y="4837176"/>
            <a:ext cx="1911095" cy="365760"/>
          </a:xfrm>
          <a:prstGeom prst="rect">
            <a:avLst/>
          </a:prstGeom>
          <a:noFill/>
        </p:spPr>
        <p:txBody>
          <a:bodyPr wrap="square">
            <a:spAutoFit/>
          </a:bodyPr>
          <a:lstStyle/>
          <a:p>
            <a:pPr algn="ctr">
              <a:defRPr sz="1800" b="0" i="0" u="sng">
                <a:solidFill>
                  <a:srgbClr val="FFFFFF"/>
                </a:solidFill>
              </a:defRPr>
            </a:pPr>
            <a:r>
              <a:t>Recordatorio!</a:t>
            </a:r>
          </a:p>
        </p:txBody>
      </p:sp>
      <p:sp>
        <p:nvSpPr>
          <p:cNvPr id="15" name="__dynamic_autofit__TextBox 14"/>
          <p:cNvSpPr txBox="1"/>
          <p:nvPr/>
        </p:nvSpPr>
        <p:spPr>
          <a:xfrm>
            <a:off x="8906256" y="5148072"/>
            <a:ext cx="2286000" cy="1197864"/>
          </a:xfrm>
          <a:prstGeom prst="rect">
            <a:avLst/>
          </a:prstGeom>
          <a:noFill/>
        </p:spPr>
        <p:txBody>
          <a:bodyPr wrap="square" tIns="0" bIns="0" lIns="0" rIns="0">
            <a:noAutofit/>
          </a:bodyPr>
          <a:lstStyle/>
          <a:p>
            <a:pPr algn="ctr">
              <a:defRPr sz="1600"/>
            </a:pPr>
            <a:r>
              <a:rPr sz="1600" b="0">
                <a:solidFill>
                  <a:srgbClr val="FFFFFF"/>
                </a:solidFill>
              </a:rPr>
              <a:t>Esta lección solo debe ser utilizada por docentes que tengan una </a:t>
            </a:r>
            <a:r>
              <a:rPr sz="1600" b="1">
                <a:solidFill>
                  <a:srgbClr val="FFFFFF"/>
                </a:solidFill>
              </a:rPr>
              <a:t>licencia VNG activa.</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649224"/>
            <a:ext cx="2743200" cy="274320"/>
          </a:xfrm>
          <a:prstGeom prst="rect">
            <a:avLst/>
          </a:prstGeom>
          <a:noFill/>
        </p:spPr>
        <p:txBody>
          <a:bodyPr wrap="none">
            <a:spAutoFit/>
          </a:bodyPr>
          <a:lstStyle/>
          <a:p>
            <a:pPr>
              <a:defRPr sz="1800" b="0" i="0" u="none">
                <a:solidFill>
                  <a:srgbClr val="000000"/>
                </a:solidFill>
              </a:defRPr>
            </a:pPr>
            <a:r>
              <a:t>Elige una pregunta:</a:t>
            </a:r>
          </a:p>
        </p:txBody>
      </p:sp>
      <p:sp>
        <p:nvSpPr>
          <p:cNvPr id="5" name="TextBox 4"/>
          <p:cNvSpPr txBox="1"/>
          <p:nvPr/>
        </p:nvSpPr>
        <p:spPr>
          <a:xfrm>
            <a:off x="0" y="1033271"/>
            <a:ext cx="3026664" cy="2414016"/>
          </a:xfrm>
          <a:prstGeom prst="rect">
            <a:avLst/>
          </a:prstGeom>
          <a:noFill/>
        </p:spPr>
        <p:txBody>
          <a:bodyPr wrap="square">
            <a:spAutoFit/>
          </a:bodyPr>
          <a:lstStyle/>
          <a:p>
            <a:pPr marL="256032" indent="-155448">
              <a:spcAft>
                <a:spcPts val="1000"/>
              </a:spcAft>
              <a:buChar char="•"/>
              <a:defRPr sz="1800" i="1"/>
            </a:pPr>
            <a:r>
              <a:rPr sz="1800" i="1"/>
              <a:t>Algo que no se es...</a:t>
            </a:r>
          </a:p>
          <a:p>
            <a:pPr marL="256032" indent="-155448">
              <a:spcAft>
                <a:spcPts val="1000"/>
              </a:spcAft>
              <a:buChar char="•"/>
              <a:defRPr sz="1800" i="1"/>
            </a:pPr>
            <a:r>
              <a:rPr sz="1800" i="1"/>
              <a:t>Algo que me pregunto es...</a:t>
            </a:r>
          </a:p>
          <a:p>
            <a:pPr marL="256032" indent="-155448">
              <a:spcAft>
                <a:spcPts val="1000"/>
              </a:spcAft>
              <a:buChar char="•"/>
              <a:defRPr sz="1800" i="1"/>
            </a:pPr>
            <a:r>
              <a:rPr sz="1800" i="1"/>
              <a:t>No entendi cuando hablamos acerca de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1188720"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2258568"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Señal: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Va 1.º:</a:t>
            </a:r>
          </a:p>
        </p:txBody>
      </p:sp>
      <p:sp>
        <p:nvSpPr>
          <p:cNvPr id="25" name="TextBox 24"/>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630936"/>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950976"/>
            <a:ext cx="2697480" cy="1380744"/>
          </a:xfrm>
          <a:prstGeom prst="rect">
            <a:avLst/>
          </a:prstGeom>
          <a:noFill/>
        </p:spPr>
        <p:txBody>
          <a:bodyPr wrap="square">
            <a:noAutofit/>
          </a:bodyPr>
          <a:lstStyle/>
          <a:p>
            <a:pPr>
              <a:defRPr sz="1400"/>
            </a:pPr>
            <a:r>
              <a:rPr sz="1400" i="0"/>
              <a:t>¿Por qué crees que el </a:t>
            </a:r>
            <a:r>
              <a:rPr sz="1400" i="0" b="1">
                <a:solidFill>
                  <a:srgbClr val="7030A0"/>
                </a:solidFill>
              </a:rPr>
              <a:t>segmento de recta</a:t>
            </a:r>
            <a:r>
              <a:rPr sz="1400" i="0"/>
              <a:t> dentro del triángulo debe ser </a:t>
            </a:r>
            <a:r>
              <a:rPr sz="1400" i="0" b="1">
                <a:solidFill>
                  <a:srgbClr val="7030A0"/>
                </a:solidFill>
              </a:rPr>
              <a:t>paralelo</a:t>
            </a:r>
            <a:r>
              <a:rPr sz="1400" i="0"/>
              <a:t> a uno de sus lados para que funcione el </a:t>
            </a:r>
            <a:r>
              <a:rPr sz="1400" i="0" b="1">
                <a:solidFill>
                  <a:srgbClr val="7030A0"/>
                </a:solidFill>
              </a:rPr>
              <a:t>Teorema de Proporcionalidad en Triángulos</a:t>
            </a:r>
            <a:r>
              <a:rPr sz="1400" i="0"/>
              <a:t>?</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Proporciona </a:t>
            </a:r>
            <a:r>
              <a:rPr sz="1800" b="1" u="sng">
                <a:solidFill>
                  <a:srgbClr val="C55A11"/>
                </a:solidFill>
              </a:rPr>
              <a:t>Evidencia:</a:t>
            </a:r>
          </a:p>
          <a:p>
            <a:pPr marL="256032" indent="-155448">
              <a:spcAft>
                <a:spcPts val="0"/>
              </a:spcAft>
              <a:buChar char="•"/>
              <a:defRPr sz="1800" i="1">
                <a:solidFill>
                  <a:srgbClr val="C55A11"/>
                </a:solidFill>
              </a:defRPr>
            </a:pPr>
            <a:r>
              <a:rPr sz="1800" i="1">
                <a:solidFill>
                  <a:srgbClr val="C55A11"/>
                </a:solidFill>
              </a:rPr>
              <a:t>Veo que...</a:t>
            </a:r>
          </a:p>
          <a:p>
            <a:pPr marL="256032" indent="-155448">
              <a:spcAft>
                <a:spcPts val="0"/>
              </a:spcAft>
              <a:buChar char="•"/>
              <a:defRPr sz="1800" i="1">
                <a:solidFill>
                  <a:srgbClr val="C55A11"/>
                </a:solidFill>
              </a:defRPr>
            </a:pPr>
            <a:r>
              <a:rPr sz="1800" i="1">
                <a:solidFill>
                  <a:srgbClr val="C55A11"/>
                </a:solidFill>
              </a:rPr>
              <a:t>Se que...</a:t>
            </a:r>
          </a:p>
          <a:p>
            <a:pPr marL="256032" indent="-155448">
              <a:spcAft>
                <a:spcPts val="0"/>
              </a:spcAft>
              <a:buChar char="•"/>
              <a:defRPr sz="1800" i="1">
                <a:solidFill>
                  <a:srgbClr val="C55A11"/>
                </a:solidFill>
              </a:defRPr>
            </a:pPr>
            <a:r>
              <a:rPr sz="1800" i="1">
                <a:solidFill>
                  <a:srgbClr val="C55A11"/>
                </a:solidFill>
              </a:rPr>
              <a:t>Lei 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978407"/>
            <a:ext cx="2697480" cy="1490472"/>
          </a:xfrm>
          <a:prstGeom prst="rect">
            <a:avLst/>
          </a:prstGeom>
          <a:noFill/>
        </p:spPr>
        <p:txBody>
          <a:bodyPr wrap="square">
            <a:noAutofit/>
          </a:bodyPr>
          <a:lstStyle/>
          <a:p>
            <a:pPr>
              <a:defRPr sz="1400"/>
            </a:pPr>
            <a:r>
              <a:rPr sz="1400" i="0"/>
              <a:t>¿Por qué crees que el </a:t>
            </a:r>
            <a:r>
              <a:rPr sz="1400" i="0" b="1">
                <a:solidFill>
                  <a:srgbClr val="7030A0"/>
                </a:solidFill>
              </a:rPr>
              <a:t>segmento de recta</a:t>
            </a:r>
            <a:r>
              <a:rPr sz="1400" i="0"/>
              <a:t> dentro del triángulo debe ser </a:t>
            </a:r>
            <a:r>
              <a:rPr sz="1400" i="0" b="1">
                <a:solidFill>
                  <a:srgbClr val="7030A0"/>
                </a:solidFill>
              </a:rPr>
              <a:t>paralelo</a:t>
            </a:r>
            <a:r>
              <a:rPr sz="1400" i="0"/>
              <a:t> a uno de sus lados para que funcione el </a:t>
            </a:r>
            <a:r>
              <a:rPr sz="1400" i="0" b="1">
                <a:solidFill>
                  <a:srgbClr val="7030A0"/>
                </a:solidFill>
              </a:rPr>
              <a:t>Teorema de Proporcionalidad en Triángulos</a:t>
            </a:r>
            <a:r>
              <a:rPr sz="1400" i="0"/>
              <a:t>?</a:t>
            </a:r>
          </a:p>
        </p:txBody>
      </p:sp>
      <p:sp>
        <p:nvSpPr>
          <p:cNvPr id="6" name="TextBox 5"/>
          <p:cNvSpPr txBox="1"/>
          <p:nvPr/>
        </p:nvSpPr>
        <p:spPr>
          <a:xfrm>
            <a:off x="91440" y="2286000"/>
            <a:ext cx="2697480" cy="365760"/>
          </a:xfrm>
          <a:prstGeom prst="rect">
            <a:avLst/>
          </a:prstGeom>
          <a:noFill/>
        </p:spPr>
        <p:txBody>
          <a:bodyPr wrap="none">
            <a:spAutoFit/>
          </a:bodyPr>
          <a:lstStyle/>
          <a:p>
            <a:pPr>
              <a:defRPr sz="1800" b="1" i="0" u="sng">
                <a:solidFill>
                  <a:srgbClr val="2E75B6"/>
                </a:solidFill>
              </a:defRPr>
            </a:pPr>
            <a:r>
              <a:t>Afirmacion</a:t>
            </a:r>
          </a:p>
        </p:txBody>
      </p:sp>
      <p:sp>
        <p:nvSpPr>
          <p:cNvPr id="7" name="__dynamic_autofit__TextBox 6"/>
          <p:cNvSpPr txBox="1"/>
          <p:nvPr/>
        </p:nvSpPr>
        <p:spPr>
          <a:xfrm>
            <a:off x="91440" y="2624328"/>
            <a:ext cx="2953512" cy="1490472"/>
          </a:xfrm>
          <a:prstGeom prst="rect">
            <a:avLst/>
          </a:prstGeom>
          <a:noFill/>
        </p:spPr>
        <p:txBody>
          <a:bodyPr wrap="square">
            <a:noAutofit/>
          </a:bodyPr>
          <a:lstStyle/>
          <a:p>
            <a:pPr>
              <a:defRPr sz="1500"/>
            </a:pPr>
            <a:r>
              <a:rPr sz="1500" i="1">
                <a:solidFill>
                  <a:srgbClr val="2E75B6"/>
                </a:solidFill>
              </a:rPr>
              <a:t>Creo que el </a:t>
            </a:r>
            <a:r>
              <a:rPr sz="1500" i="1" b="1">
                <a:solidFill>
                  <a:srgbClr val="2E75B6"/>
                </a:solidFill>
              </a:rPr>
              <a:t>segmento de recta</a:t>
            </a:r>
            <a:r>
              <a:rPr sz="1500" i="1">
                <a:solidFill>
                  <a:srgbClr val="2E75B6"/>
                </a:solidFill>
              </a:rPr>
              <a:t> dentro del triángulo debe ser </a:t>
            </a:r>
            <a:r>
              <a:rPr sz="1500" i="1" b="1">
                <a:solidFill>
                  <a:srgbClr val="2E75B6"/>
                </a:solidFill>
              </a:rPr>
              <a:t>paralelo</a:t>
            </a:r>
            <a:r>
              <a:rPr sz="1500" i="1">
                <a:solidFill>
                  <a:srgbClr val="2E75B6"/>
                </a:solidFill>
              </a:rPr>
              <a:t> a uno de sus lados para que funcione el </a:t>
            </a:r>
            <a:r>
              <a:rPr sz="1500" i="1" b="1">
                <a:solidFill>
                  <a:srgbClr val="2E75B6"/>
                </a:solidFill>
              </a:rPr>
              <a:t>Teorema de Proporcionalidad en Triángulos</a:t>
            </a:r>
            <a:r>
              <a:rPr sz="1500" i="1">
                <a:solidFill>
                  <a:srgbClr val="2E75B6"/>
                </a:solidFill>
              </a:rPr>
              <a:t> porque..</a:t>
            </a:r>
          </a:p>
        </p:txBody>
      </p:sp>
      <p:pic>
        <p:nvPicPr>
          <p:cNvPr id="8" name="Picture 7"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7"/>
          <a:stretch>
            <a:fillRect/>
          </a:stretch>
        </p:blipFill>
        <p:spPr>
          <a:xfrm>
            <a:off x="1188720" y="4782312"/>
            <a:ext cx="676656" cy="274320"/>
          </a:xfrm>
          <a:prstGeom prst="rect">
            <a:avLst/>
          </a:prstGeom>
        </p:spPr>
      </p:pic>
      <p:pic>
        <p:nvPicPr>
          <p:cNvPr id="13" name="Picture 12" descr="group.png"/>
          <p:cNvPicPr>
            <a:picLocks noChangeAspect="1"/>
          </p:cNvPicPr>
          <p:nvPr/>
        </p:nvPicPr>
        <p:blipFill>
          <a:blip r:embed="rId8"/>
          <a:stretch>
            <a:fillRect/>
          </a:stretch>
        </p:blipFill>
        <p:spPr>
          <a:xfrm>
            <a:off x="2258568" y="4672584"/>
            <a:ext cx="594360" cy="493776"/>
          </a:xfrm>
          <a:prstGeom prst="rect">
            <a:avLst/>
          </a:prstGeom>
        </p:spPr>
      </p:pic>
      <p:pic>
        <p:nvPicPr>
          <p:cNvPr id="14" name="Picture 13" descr="white-shoe.png"/>
          <p:cNvPicPr>
            <a:picLocks noChangeAspect="1"/>
          </p:cNvPicPr>
          <p:nvPr/>
        </p:nvPicPr>
        <p:blipFill>
          <a:blip r:embed="rId9"/>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Señal: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Va 1.º:</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30" name="Picture 29"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1" name="Picture 30"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2" name="Picture 31"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3" name="Picture 32" descr="logo.png"/>
          <p:cNvPicPr>
            <a:picLocks noChangeAspect="1"/>
          </p:cNvPicPr>
          <p:nvPr/>
        </p:nvPicPr>
        <p:blipFill>
          <a:blip r:embed="rId22"/>
          <a:stretch>
            <a:fillRect/>
          </a:stretch>
        </p:blipFill>
        <p:spPr>
          <a:xfrm>
            <a:off x="0" y="6611112"/>
            <a:ext cx="1995054" cy="241069"/>
          </a:xfrm>
          <a:prstGeom prst="rect">
            <a:avLst/>
          </a:prstGeom>
        </p:spPr>
      </p:pic>
      <p:pic>
        <p:nvPicPr>
          <p:cNvPr id="34" name="Picture 33"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 y="612648"/>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228600" y="914400"/>
            <a:ext cx="2697480" cy="603504"/>
          </a:xfrm>
          <a:prstGeom prst="rect">
            <a:avLst/>
          </a:prstGeom>
          <a:noFill/>
        </p:spPr>
        <p:txBody>
          <a:bodyPr wrap="square">
            <a:noAutofit/>
          </a:bodyPr>
          <a:lstStyle/>
          <a:p>
            <a:pPr>
              <a:defRPr sz="1000"/>
            </a:pPr>
            <a:r>
              <a:rPr sz="1000" i="0"/>
              <a:t>¿Por qué crees que el </a:t>
            </a:r>
            <a:r>
              <a:rPr sz="1000" i="0" b="1">
                <a:solidFill>
                  <a:srgbClr val="7030A0"/>
                </a:solidFill>
              </a:rPr>
              <a:t>segmento de recta</a:t>
            </a:r>
            <a:r>
              <a:rPr sz="1000" i="0"/>
              <a:t> dentro del triángulo debe ser </a:t>
            </a:r>
            <a:r>
              <a:rPr sz="1000" i="0" b="1">
                <a:solidFill>
                  <a:srgbClr val="7030A0"/>
                </a:solidFill>
              </a:rPr>
              <a:t>paralelo</a:t>
            </a:r>
            <a:r>
              <a:rPr sz="1000" i="0"/>
              <a:t> a uno de sus lados para que funcione el </a:t>
            </a:r>
            <a:r>
              <a:rPr sz="1000" i="0" b="1">
                <a:solidFill>
                  <a:srgbClr val="7030A0"/>
                </a:solidFill>
              </a:rPr>
              <a:t>Teorema de Proporcionalidad en Triángulos</a:t>
            </a:r>
            <a:r>
              <a:rPr sz="1000" i="0"/>
              <a:t>?</a:t>
            </a:r>
          </a:p>
        </p:txBody>
      </p:sp>
      <p:sp>
        <p:nvSpPr>
          <p:cNvPr id="6" name="__dynamic_autofit__TextBox 5"/>
          <p:cNvSpPr txBox="1"/>
          <p:nvPr/>
        </p:nvSpPr>
        <p:spPr>
          <a:xfrm>
            <a:off x="0" y="1563624"/>
            <a:ext cx="3054096" cy="2331720"/>
          </a:xfrm>
          <a:prstGeom prst="rect">
            <a:avLst/>
          </a:prstGeom>
          <a:noFill/>
        </p:spPr>
        <p:txBody>
          <a:bodyPr wrap="square">
            <a:noAutofit/>
          </a:bodyPr>
          <a:lstStyle/>
          <a:p>
            <a:pPr>
              <a:spcAft>
                <a:spcPts val="200"/>
              </a:spcAft>
              <a:defRPr sz="1500"/>
            </a:pPr>
            <a:r>
              <a:rPr sz="1500" b="0" u="sng"/>
              <a:t>Haz una </a:t>
            </a:r>
            <a:r>
              <a:rPr sz="1500" b="1" u="sng">
                <a:solidFill>
                  <a:srgbClr val="2E75B6"/>
                </a:solidFill>
              </a:rPr>
              <a:t>Afirmacion</a:t>
            </a:r>
            <a:r>
              <a:rPr sz="1500" b="0" u="sng"/>
              <a:t> con </a:t>
            </a:r>
            <a:r>
              <a:rPr sz="1500" b="1" u="sng">
                <a:solidFill>
                  <a:srgbClr val="548235"/>
                </a:solidFill>
              </a:rPr>
              <a:t>Razonamiento:</a:t>
            </a:r>
          </a:p>
          <a:p>
            <a:pPr marL="256032" indent="-155448">
              <a:spcAft>
                <a:spcPts val="0"/>
              </a:spcAft>
              <a:buChar char="•"/>
              <a:defRPr sz="1500" i="1">
                <a:solidFill>
                  <a:srgbClr val="C55A11"/>
                </a:solidFill>
              </a:defRPr>
            </a:pPr>
            <a:r>
              <a:rPr sz="1500" i="1" u="sng">
                <a:solidFill>
                  <a:srgbClr val="C55A11"/>
                </a:solidFill>
              </a:rPr>
              <a:t>Basado en el hecho de que
</a:t>
            </a:r>
            <a:r>
              <a:rPr sz="1500" i="1" u="sng">
                <a:solidFill>
                  <a:srgbClr val="C55A11"/>
                </a:solidFill>
              </a:rPr>
              <a:t>_______</a:t>
            </a:r>
            <a:r>
              <a:rPr sz="1500" i="1" u="none">
                <a:solidFill>
                  <a:srgbClr val="548235"/>
                </a:solidFill>
              </a:rPr>
              <a:t>, infiero que...
</a:t>
            </a:r>
            <a:r>
              <a:rPr sz="1500" i="1" u="none">
                <a:solidFill>
                  <a:srgbClr val="548235"/>
                </a:solidFill>
              </a:rPr>
              <a:t>porque...</a:t>
            </a:r>
          </a:p>
          <a:p>
            <a:pPr marL="256032" indent="-155448">
              <a:spcAft>
                <a:spcPts val="0"/>
              </a:spcAft>
              <a:buChar char="•"/>
              <a:defRPr sz="1500" i="1">
                <a:solidFill>
                  <a:srgbClr val="C55A11"/>
                </a:solidFill>
              </a:defRPr>
            </a:pPr>
            <a:r>
              <a:rPr sz="1500" i="1" u="sng">
                <a:solidFill>
                  <a:srgbClr val="C55A11"/>
                </a:solidFill>
              </a:rPr>
              <a:t>_______</a:t>
            </a:r>
            <a:r>
              <a:rPr sz="1500" i="1" u="none">
                <a:solidFill>
                  <a:srgbClr val="548235"/>
                </a:solidFill>
              </a:rPr>
              <a:t> significa que...
</a:t>
            </a:r>
            <a:r>
              <a:rPr sz="1500" i="1" u="none">
                <a:solidFill>
                  <a:srgbClr val="548235"/>
                </a:solidFill>
              </a:rPr>
              <a:t>porque...</a:t>
            </a:r>
          </a:p>
          <a:p>
            <a:pPr marL="256032" indent="-155448">
              <a:spcAft>
                <a:spcPts val="0"/>
              </a:spcAft>
              <a:buChar char="•"/>
              <a:defRPr sz="1500" i="1">
                <a:solidFill>
                  <a:srgbClr val="C55A11"/>
                </a:solidFill>
              </a:defRPr>
            </a:pPr>
            <a:r>
              <a:rPr sz="1500" i="1" u="none">
                <a:solidFill>
                  <a:srgbClr val="C55A11"/>
                </a:solidFill>
              </a:rPr>
              <a:t>Veo </a:t>
            </a:r>
            <a:r>
              <a:rPr sz="1500" i="1" u="sng">
                <a:solidFill>
                  <a:srgbClr val="C55A11"/>
                </a:solidFill>
              </a:rPr>
              <a:t>_______.</a:t>
            </a:r>
            <a:r>
              <a:rPr sz="1500" i="1" u="none">
                <a:solidFill>
                  <a:srgbClr val="2E75B6"/>
                </a:solidFill>
              </a:rPr>
              <a:t> Esto apoya
mi afirmacion de que...</a:t>
            </a:r>
            <a:r>
              <a:rPr sz="1500" i="1" u="none">
                <a:solidFill>
                  <a:srgbClr val="548235"/>
                </a:solidFill>
              </a:rPr>
              <a:t> porque...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5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Mapa de palabras</a:t>
            </a:r>
          </a:p>
        </p:txBody>
      </p:sp>
      <p:sp>
        <p:nvSpPr>
          <p:cNvPr id="6" name="TextBox 5"/>
          <p:cNvSpPr txBox="1"/>
          <p:nvPr/>
        </p:nvSpPr>
        <p:spPr>
          <a:xfrm>
            <a:off x="1" y="365760"/>
            <a:ext cx="3995928" cy="1764792"/>
          </a:xfrm>
          <a:prstGeom prst="rect">
            <a:avLst/>
          </a:prstGeom>
          <a:noFill/>
        </p:spPr>
        <p:txBody>
          <a:bodyPr wrap="square">
            <a:spAutoFit/>
          </a:bodyPr>
          <a:lstStyle/>
          <a:p>
            <a:pPr>
              <a:defRPr sz="2200"/>
            </a:pPr>
            <a:r>
              <a:t>Haz un mapa de palabras conectando </a:t>
            </a:r>
            <a:r>
              <a:rPr b="1">
                <a:solidFill>
                  <a:srgbClr val="7030A0"/>
                </a:solidFill>
              </a:rPr>
              <a:t>Teorema de Proporcionalidad en Triángulos</a:t>
            </a:r>
            <a:r>
              <a:t> con otras 3-5 palabras de vocabulario.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Al lado de cada línea de conexión, describe cómo se relacionan las dos palabras.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Trabaja con un compañero o comparte tu mapa de palabras con un compañero cuando termines.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cl.png"/>
          <p:cNvPicPr>
            <a:picLocks noChangeAspect="1"/>
          </p:cNvPicPr>
          <p:nvPr/>
        </p:nvPicPr>
        <p:blipFill>
          <a:blip r:embed="rId6"/>
          <a:stretch>
            <a:fillRect/>
          </a:stretch>
        </p:blipFill>
        <p:spPr>
          <a:xfrm>
            <a:off x="2130552" y="6611112"/>
            <a:ext cx="881743" cy="246888"/>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sp_related.png"/>
          <p:cNvPicPr>
            <a:picLocks noChangeAspect="1"/>
          </p:cNvPicPr>
          <p:nvPr/>
        </p:nvPicPr>
        <p:blipFill>
          <a:blip r:embed="rId8"/>
          <a:stretch>
            <a:fillRect/>
          </a:stretch>
        </p:blipFill>
        <p:spPr>
          <a:xfrm>
            <a:off x="5431536" y="1792224"/>
            <a:ext cx="1598814" cy="853440"/>
          </a:xfrm>
          <a:prstGeom prst="rect">
            <a:avLst/>
          </a:prstGeom>
        </p:spPr>
      </p:pic>
      <p:pic>
        <p:nvPicPr>
          <p:cNvPr id="17" name="Picture 16" descr="sp_related.png"/>
          <p:cNvPicPr>
            <a:picLocks noChangeAspect="1"/>
          </p:cNvPicPr>
          <p:nvPr/>
        </p:nvPicPr>
        <p:blipFill>
          <a:blip r:embed="rId8"/>
          <a:stretch>
            <a:fillRect/>
          </a:stretch>
        </p:blipFill>
        <p:spPr>
          <a:xfrm>
            <a:off x="9134856" y="1792224"/>
            <a:ext cx="1598814" cy="853440"/>
          </a:xfrm>
          <a:prstGeom prst="rect">
            <a:avLst/>
          </a:prstGeom>
        </p:spPr>
      </p:pic>
      <p:pic>
        <p:nvPicPr>
          <p:cNvPr id="18" name="Picture 17" descr="sp_related.png"/>
          <p:cNvPicPr>
            <a:picLocks noChangeAspect="1"/>
          </p:cNvPicPr>
          <p:nvPr/>
        </p:nvPicPr>
        <p:blipFill>
          <a:blip r:embed="rId8"/>
          <a:stretch>
            <a:fillRect/>
          </a:stretch>
        </p:blipFill>
        <p:spPr>
          <a:xfrm>
            <a:off x="9134856" y="4800600"/>
            <a:ext cx="1598814" cy="853440"/>
          </a:xfrm>
          <a:prstGeom prst="rect">
            <a:avLst/>
          </a:prstGeom>
        </p:spPr>
      </p:pic>
      <p:pic>
        <p:nvPicPr>
          <p:cNvPr id="19" name="Picture 18" descr="sp_related.png"/>
          <p:cNvPicPr>
            <a:picLocks noChangeAspect="1"/>
          </p:cNvPicPr>
          <p:nvPr/>
        </p:nvPicPr>
        <p:blipFill>
          <a:blip r:embed="rId8"/>
          <a:stretch>
            <a:fillRect/>
          </a:stretch>
        </p:blipFill>
        <p:spPr>
          <a:xfrm>
            <a:off x="5431536" y="4800600"/>
            <a:ext cx="1598814" cy="853440"/>
          </a:xfrm>
          <a:prstGeom prst="rect">
            <a:avLst/>
          </a:prstGeom>
        </p:spPr>
      </p:pic>
      <p:pic>
        <p:nvPicPr>
          <p:cNvPr id="20" name="Picture 19" descr="MGe026w.png"/>
          <p:cNvPicPr>
            <a:picLocks noChangeAspect="1"/>
          </p:cNvPicPr>
          <p:nvPr/>
        </p:nvPicPr>
        <p:blipFill>
          <a:blip r:embed="rId9"/>
          <a:stretch>
            <a:fillRect/>
          </a:stretch>
        </p:blipFill>
        <p:spPr>
          <a:xfrm>
            <a:off x="4873752" y="658368"/>
            <a:ext cx="1435608" cy="1078992"/>
          </a:xfrm>
          <a:prstGeom prst="rect">
            <a:avLst/>
          </a:prstGeom>
        </p:spPr>
      </p:pic>
      <p:pic>
        <p:nvPicPr>
          <p:cNvPr id="21" name="Picture 20" descr="MGe023w.png"/>
          <p:cNvPicPr>
            <a:picLocks noChangeAspect="1"/>
          </p:cNvPicPr>
          <p:nvPr/>
        </p:nvPicPr>
        <p:blipFill>
          <a:blip r:embed="rId10"/>
          <a:stretch>
            <a:fillRect/>
          </a:stretch>
        </p:blipFill>
        <p:spPr>
          <a:xfrm>
            <a:off x="9537192" y="658368"/>
            <a:ext cx="1435608" cy="1078992"/>
          </a:xfrm>
          <a:prstGeom prst="rect">
            <a:avLst/>
          </a:prstGeom>
        </p:spPr>
      </p:pic>
      <p:pic>
        <p:nvPicPr>
          <p:cNvPr id="22" name="Picture 21" descr="MGe026w.png"/>
          <p:cNvPicPr>
            <a:picLocks noChangeAspect="1"/>
          </p:cNvPicPr>
          <p:nvPr/>
        </p:nvPicPr>
        <p:blipFill>
          <a:blip r:embed="rId9"/>
          <a:stretch>
            <a:fillRect/>
          </a:stretch>
        </p:blipFill>
        <p:spPr>
          <a:xfrm>
            <a:off x="9537192" y="5559552"/>
            <a:ext cx="1435608"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Escribe una oración usando cualquiera de los inicios de oración: </a:t>
            </a:r>
            <a:r>
              <a:rPr i="1"/>
              <a:t>
El término </a:t>
            </a:r>
            <a:r>
              <a:rPr b="1">
                <a:solidFill>
                  <a:srgbClr val="7030A0"/>
                </a:solidFill>
              </a:rPr>
              <a:t>Teorema de Proporcionalidad en Triángulos...</a:t>
            </a:r>
            <a:r>
              <a:rPr i="1"/>
              <a:t>
De esta visual, puedo inferir… </a:t>
            </a:r>
            <a:r>
              <a:t>(usa </a:t>
            </a:r>
            <a:r>
              <a:rPr b="1">
                <a:solidFill>
                  <a:srgbClr val="7030A0"/>
                </a:solidFill>
              </a:rPr>
              <a:t>Teorema de Proporcionalidad en Triángulos</a:t>
            </a:r>
            <a:r>
              <a:t> en tu respuesta)</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Busca otro estudiante y agrega su oración a la tuya usando una palabra de transición:​</a:t>
            </a:r>
            <a:r>
              <a:rPr sz="1600"/>
              <a:t>
• </a:t>
            </a:r>
            <a:r>
              <a:rPr sz="2400" i="1"/>
              <a:t>También, …</a:t>
            </a:r>
            <a:r>
              <a:rPr sz="1600"/>
              <a:t>
• </a:t>
            </a:r>
            <a:r>
              <a:rPr sz="2400" i="1"/>
              <a:t>Además, …</a:t>
            </a:r>
            <a:r>
              <a:rPr sz="1600"/>
              <a:t>
• </a:t>
            </a:r>
            <a:r>
              <a:rPr sz="2400" i="1"/>
              <a:t>Adicionalmente, …</a:t>
            </a:r>
            <a:r>
              <a:rPr sz="1600"/>
              <a:t>
• </a:t>
            </a:r>
            <a:r>
              <a:rPr sz="2400" i="1"/>
              <a:t>Por ejemplo, …</a:t>
            </a:r>
            <a:r>
              <a:rPr sz="1600"/>
              <a:t>
• </a:t>
            </a:r>
            <a:r>
              <a:rPr sz="2400" i="1"/>
              <a:t>Por último, …</a:t>
            </a:r>
            <a:r>
              <a:rPr sz="1600"/>
              <a:t>
• </a:t>
            </a:r>
            <a:r>
              <a:rPr sz="2400" i="1"/>
              <a:t>Por lo tanto, …</a:t>
            </a:r>
            <a:r>
              <a:rPr sz="2400"/>
              <a:t>
Repite 2 a 4 veces.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50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none">
            <a:spAutoFit/>
          </a:bodyPr>
          <a:lstStyle/>
          <a:p>
            <a:pPr>
              <a:defRPr sz="2400" b="1" i="0" u="sng"/>
            </a:pPr>
            <a:r>
              <a:t>Escritura</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Escribe un parrafo que describa el termino </a:t>
            </a:r>
            <a:r>
              <a:rPr b="1" sz="2000">
                <a:solidFill>
                  <a:srgbClr val="7030A0"/>
                </a:solidFill>
              </a:rPr>
              <a:t>Teorema de Proporcionalidad en Triángulos</a:t>
            </a:r>
            <a:r>
              <a:t>. Incluye otras 3-5 palabras de vocabulario en tu parrafo. Puedes incluir los siguientes inicios de oracion:</a:t>
            </a:r>
          </a:p>
          <a:p>
            <a:pPr marL="182880" indent="-128016">
              <a:spcAft>
                <a:spcPts val="0"/>
              </a:spcAft>
              <a:buChar char="•"/>
            </a:pPr>
            <a:r>
              <a:rPr sz="2000" i="1"/>
              <a:t>El </a:t>
            </a:r>
            <a:r>
              <a:rPr sz="2000" i="1" b="1">
                <a:solidFill>
                  <a:srgbClr val="7030A0"/>
                </a:solidFill>
              </a:rPr>
              <a:t>Teorema de Proporcionalidad en Triángulos</a:t>
            </a:r>
            <a:r>
              <a:rPr sz="2000" i="1"/>
              <a:t> es…</a:t>
            </a:r>
          </a:p>
          <a:p>
            <a:pPr marL="182880" indent="-128016">
              <a:spcAft>
                <a:spcPts val="0"/>
              </a:spcAft>
              <a:buChar char="•"/>
            </a:pPr>
            <a:r>
              <a:rPr sz="2000" i="1"/>
              <a:t>El </a:t>
            </a:r>
            <a:r>
              <a:rPr sz="2000" i="1" b="1">
                <a:solidFill>
                  <a:srgbClr val="7030A0"/>
                </a:solidFill>
              </a:rPr>
              <a:t>Teorema de Proporcionalidad en Triángulos</a:t>
            </a:r>
            <a:r>
              <a:rPr sz="2000" i="1"/>
              <a:t> se relaciona con las </a:t>
            </a:r>
            <a:r>
              <a:rPr sz="2000" i="1" b="1">
                <a:solidFill>
                  <a:srgbClr val="7030A0"/>
                </a:solidFill>
              </a:rPr>
              <a:t>rectas paralelas</a:t>
            </a:r>
            <a:r>
              <a:rPr sz="2000" i="1"/>
              <a:t> porque…</a:t>
            </a:r>
          </a:p>
          <a:p>
            <a:pPr marL="182880" indent="-128016">
              <a:spcAft>
                <a:spcPts val="0"/>
              </a:spcAft>
              <a:buChar char="•"/>
            </a:pPr>
            <a:r>
              <a:rPr sz="2000" i="1"/>
              <a:t>Creo que el </a:t>
            </a:r>
            <a:r>
              <a:rPr sz="2000" i="1" b="1">
                <a:solidFill>
                  <a:srgbClr val="7030A0"/>
                </a:solidFill>
              </a:rPr>
              <a:t>segmento de recta</a:t>
            </a:r>
            <a:r>
              <a:rPr sz="2000" i="1"/>
              <a:t> dentro del triángulo debe ser </a:t>
            </a:r>
            <a:r>
              <a:rPr sz="2000" i="1" b="1">
                <a:solidFill>
                  <a:srgbClr val="7030A0"/>
                </a:solidFill>
              </a:rPr>
              <a:t>paralelo</a:t>
            </a:r>
            <a:r>
              <a:rPr sz="2000" i="1"/>
              <a:t> a uno de sus lados para que funcione el </a:t>
            </a:r>
            <a:r>
              <a:rPr sz="2000" i="1" b="1">
                <a:solidFill>
                  <a:srgbClr val="7030A0"/>
                </a:solidFill>
              </a:rPr>
              <a:t>Teorema de Proporcionalidad en Triángulos</a:t>
            </a:r>
            <a:r>
              <a:rPr sz="2000" i="1"/>
              <a:t> porque..</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cl.png"/>
          <p:cNvPicPr>
            <a:picLocks noChangeAspect="1"/>
          </p:cNvPicPr>
          <p:nvPr/>
        </p:nvPicPr>
        <p:blipFill>
          <a:blip r:embed="rId4"/>
          <a:stretch>
            <a:fillRect/>
          </a:stretch>
        </p:blipFill>
        <p:spPr>
          <a:xfrm>
            <a:off x="2130552" y="6611112"/>
            <a:ext cx="881743" cy="246888"/>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e05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cl.png"/>
          <p:cNvPicPr>
            <a:picLocks noChangeAspect="1"/>
          </p:cNvPicPr>
          <p:nvPr/>
        </p:nvPicPr>
        <p:blipFill>
          <a:blip r:embed="rId4"/>
          <a:stretch>
            <a:fillRect/>
          </a:stretch>
        </p:blipFill>
        <p:spPr>
          <a:xfrm>
            <a:off x="11494008" y="6638544"/>
            <a:ext cx="685800" cy="192024"/>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e02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cl.png"/>
          <p:cNvPicPr>
            <a:picLocks noChangeAspect="1"/>
          </p:cNvPicPr>
          <p:nvPr/>
        </p:nvPicPr>
        <p:blipFill>
          <a:blip r:embed="rId4"/>
          <a:stretch>
            <a:fillRect/>
          </a:stretch>
        </p:blipFill>
        <p:spPr>
          <a:xfrm>
            <a:off x="11494008" y="6638544"/>
            <a:ext cx="685800" cy="19202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5312664" y="4471416"/>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6208776" y="4462272"/>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187184" y="4471416"/>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046720" y="4471416"/>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03536" y="4471416"/>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1036808" y="4462272"/>
            <a:ext cx="594360" cy="594360"/>
          </a:xfrm>
          <a:prstGeom prst="rect">
            <a:avLst/>
          </a:prstGeom>
        </p:spPr>
      </p:pic>
      <p:sp>
        <p:nvSpPr>
          <p:cNvPr id="19" name="TextBox 18"/>
          <p:cNvSpPr txBox="1"/>
          <p:nvPr/>
        </p:nvSpPr>
        <p:spPr>
          <a:xfrm>
            <a:off x="9116568" y="4379976"/>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Guía de iconos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Señal: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Evaluar:</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Compartir:</a:t>
            </a:r>
          </a:p>
        </p:txBody>
      </p:sp>
      <p:sp>
        <p:nvSpPr>
          <p:cNvPr id="24" name="TextBox 23"/>
          <p:cNvSpPr txBox="1"/>
          <p:nvPr/>
        </p:nvSpPr>
        <p:spPr>
          <a:xfrm>
            <a:off x="5038344" y="3794760"/>
            <a:ext cx="1545336" cy="466344"/>
          </a:xfrm>
          <a:prstGeom prst="rect">
            <a:avLst/>
          </a:prstGeom>
          <a:noFill/>
        </p:spPr>
        <p:txBody>
          <a:bodyPr wrap="none">
            <a:spAutoFit/>
          </a:bodyPr>
          <a:lstStyle/>
          <a:p>
            <a:pPr>
              <a:defRPr sz="2800" b="1" i="1"/>
            </a:pPr>
            <a:r>
              <a:t>Va 1.º:</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levanta el pulgar, bájalo cuando estés listo</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levántate, siéntate cuando estés listo</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levanta la mano, bájala cuando estés listo</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mano en la cabeza, bájala cuando estés listo</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al azar</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un estudiante de cada grupo</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todos los estudiantes escriben la respuesta</a:t>
            </a:r>
          </a:p>
        </p:txBody>
      </p:sp>
      <p:sp>
        <p:nvSpPr>
          <p:cNvPr id="32" name="TextBox 31"/>
          <p:cNvSpPr txBox="1"/>
          <p:nvPr/>
        </p:nvSpPr>
        <p:spPr>
          <a:xfrm>
            <a:off x="795528" y="5138928"/>
            <a:ext cx="1536192" cy="950976"/>
          </a:xfrm>
          <a:prstGeom prst="rect">
            <a:avLst/>
          </a:prstGeom>
          <a:noFill/>
        </p:spPr>
        <p:txBody>
          <a:bodyPr wrap="square">
            <a:spAutoFit/>
          </a:bodyPr>
          <a:lstStyle/>
          <a:p>
            <a:pPr algn="ctr">
              <a:defRPr sz="1400" b="0" i="0" u="none">
                <a:latin typeface="Calibri"/>
              </a:defRPr>
            </a:pPr>
            <a:r>
              <a:t>con el compañero más cercano o con el compañero más lejano</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con el grupo de la mesa</a:t>
            </a:r>
          </a:p>
        </p:txBody>
      </p:sp>
      <p:sp>
        <p:nvSpPr>
          <p:cNvPr id="34" name="TextBox 33"/>
          <p:cNvSpPr txBox="1"/>
          <p:nvPr/>
        </p:nvSpPr>
        <p:spPr>
          <a:xfrm>
            <a:off x="5129784" y="5065776"/>
            <a:ext cx="914400" cy="521207"/>
          </a:xfrm>
          <a:prstGeom prst="rect">
            <a:avLst/>
          </a:prstGeom>
          <a:noFill/>
        </p:spPr>
        <p:txBody>
          <a:bodyPr wrap="square">
            <a:spAutoFit/>
          </a:bodyPr>
          <a:lstStyle/>
          <a:p>
            <a:pPr algn="ctr">
              <a:defRPr sz="1400" b="0" i="0" u="none">
                <a:latin typeface="Calibri"/>
              </a:defRPr>
            </a:pPr>
            <a:r>
              <a:t>el zapato más claro</a:t>
            </a:r>
          </a:p>
        </p:txBody>
      </p:sp>
      <p:sp>
        <p:nvSpPr>
          <p:cNvPr id="35" name="TextBox 34"/>
          <p:cNvSpPr txBox="1"/>
          <p:nvPr/>
        </p:nvSpPr>
        <p:spPr>
          <a:xfrm>
            <a:off x="5980176" y="5065776"/>
            <a:ext cx="1014984" cy="521207"/>
          </a:xfrm>
          <a:prstGeom prst="rect">
            <a:avLst/>
          </a:prstGeom>
          <a:noFill/>
        </p:spPr>
        <p:txBody>
          <a:bodyPr wrap="square">
            <a:spAutoFit/>
          </a:bodyPr>
          <a:lstStyle/>
          <a:p>
            <a:pPr algn="ctr">
              <a:defRPr sz="1400" b="0" i="0" u="none">
                <a:latin typeface="Calibri"/>
              </a:defRPr>
            </a:pPr>
            <a:r>
              <a:t>el zapato más oscuro</a:t>
            </a:r>
          </a:p>
        </p:txBody>
      </p:sp>
      <p:sp>
        <p:nvSpPr>
          <p:cNvPr id="36" name="TextBox 35"/>
          <p:cNvSpPr txBox="1"/>
          <p:nvPr/>
        </p:nvSpPr>
        <p:spPr>
          <a:xfrm>
            <a:off x="6967728" y="5065776"/>
            <a:ext cx="1143000" cy="521207"/>
          </a:xfrm>
          <a:prstGeom prst="rect">
            <a:avLst/>
          </a:prstGeom>
          <a:noFill/>
        </p:spPr>
        <p:txBody>
          <a:bodyPr wrap="square">
            <a:spAutoFit/>
          </a:bodyPr>
          <a:lstStyle/>
          <a:p>
            <a:pPr algn="ctr">
              <a:defRPr sz="1400" b="0" i="0" u="none">
                <a:latin typeface="Calibri"/>
              </a:defRPr>
            </a:pPr>
            <a:r>
              <a:t>la camisa más clara</a:t>
            </a:r>
          </a:p>
        </p:txBody>
      </p:sp>
      <p:sp>
        <p:nvSpPr>
          <p:cNvPr id="37" name="TextBox 36"/>
          <p:cNvSpPr txBox="1"/>
          <p:nvPr/>
        </p:nvSpPr>
        <p:spPr>
          <a:xfrm>
            <a:off x="7872983" y="5065776"/>
            <a:ext cx="1014984" cy="521207"/>
          </a:xfrm>
          <a:prstGeom prst="rect">
            <a:avLst/>
          </a:prstGeom>
          <a:noFill/>
        </p:spPr>
        <p:txBody>
          <a:bodyPr wrap="square">
            <a:spAutoFit/>
          </a:bodyPr>
          <a:lstStyle/>
          <a:p>
            <a:pPr algn="ctr">
              <a:defRPr sz="1400" b="0" i="0" u="none">
                <a:latin typeface="Calibri"/>
              </a:defRPr>
            </a:pPr>
            <a:r>
              <a:t>la camisa más oscura</a:t>
            </a:r>
          </a:p>
        </p:txBody>
      </p:sp>
      <p:sp>
        <p:nvSpPr>
          <p:cNvPr id="38" name="TextBox 37"/>
          <p:cNvSpPr txBox="1"/>
          <p:nvPr/>
        </p:nvSpPr>
        <p:spPr>
          <a:xfrm>
            <a:off x="8659368" y="5065776"/>
            <a:ext cx="1399032" cy="521207"/>
          </a:xfrm>
          <a:prstGeom prst="rect">
            <a:avLst/>
          </a:prstGeom>
          <a:noFill/>
        </p:spPr>
        <p:txBody>
          <a:bodyPr wrap="square">
            <a:spAutoFit/>
          </a:bodyPr>
          <a:lstStyle/>
          <a:p>
            <a:pPr algn="ctr">
              <a:defRPr sz="1400" b="0" i="0" u="none">
                <a:latin typeface="Calibri"/>
              </a:defRPr>
            </a:pPr>
            <a:r>
              <a:t>Estudiante A (editable)</a:t>
            </a:r>
          </a:p>
        </p:txBody>
      </p:sp>
      <p:sp>
        <p:nvSpPr>
          <p:cNvPr id="39" name="TextBox 38"/>
          <p:cNvSpPr txBox="1"/>
          <p:nvPr/>
        </p:nvSpPr>
        <p:spPr>
          <a:xfrm>
            <a:off x="9811512" y="5065776"/>
            <a:ext cx="1152144" cy="521207"/>
          </a:xfrm>
          <a:prstGeom prst="rect">
            <a:avLst/>
          </a:prstGeom>
          <a:noFill/>
        </p:spPr>
        <p:txBody>
          <a:bodyPr wrap="square">
            <a:spAutoFit/>
          </a:bodyPr>
          <a:lstStyle/>
          <a:p>
            <a:pPr algn="ctr">
              <a:defRPr sz="1400" b="0" i="0" u="none">
                <a:latin typeface="Calibri"/>
              </a:defRPr>
            </a:pPr>
            <a:r>
              <a:t>más cerca de la puerta</a:t>
            </a:r>
          </a:p>
        </p:txBody>
      </p:sp>
      <p:sp>
        <p:nvSpPr>
          <p:cNvPr id="40" name="TextBox 39"/>
          <p:cNvSpPr txBox="1"/>
          <p:nvPr/>
        </p:nvSpPr>
        <p:spPr>
          <a:xfrm>
            <a:off x="10844784" y="5065776"/>
            <a:ext cx="1124712" cy="521207"/>
          </a:xfrm>
          <a:prstGeom prst="rect">
            <a:avLst/>
          </a:prstGeom>
          <a:noFill/>
        </p:spPr>
        <p:txBody>
          <a:bodyPr wrap="square">
            <a:spAutoFit/>
          </a:bodyPr>
          <a:lstStyle/>
          <a:p>
            <a:pPr algn="ctr">
              <a:defRPr sz="1400" b="0" i="0" u="none">
                <a:latin typeface="Calibri"/>
              </a:defRPr>
            </a:pPr>
            <a:r>
              <a:t>más cerca de la ventana</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e02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cl.png"/>
          <p:cNvPicPr>
            <a:picLocks noChangeAspect="1"/>
          </p:cNvPicPr>
          <p:nvPr/>
        </p:nvPicPr>
        <p:blipFill>
          <a:blip r:embed="rId4"/>
          <a:stretch>
            <a:fillRect/>
          </a:stretch>
        </p:blipFill>
        <p:spPr>
          <a:xfrm>
            <a:off x="11494008" y="6638544"/>
            <a:ext cx="685800" cy="192024"/>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Adaptaciones para estudiantes recién llegados o bilingües emergentes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Siéntelos junto a los estudiantes que siguen las instrucciones bien</a:t>
            </a:r>
            <a:r>
              <a:rPr b="0" i="0" sz="1800"/>
              <a:t>, estos entonces pueden modelar el proceso durante las discusiones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Haga que los estudiantes </a:t>
            </a:r>
            <a:r>
              <a:rPr b="1" i="0" sz="1800"/>
              <a:t>repitan las palabras de vocabulario</a:t>
            </a:r>
            <a:r>
              <a:rPr b="0" i="0" sz="1800"/>
              <a:t> después de ti, pronunciándolas </a:t>
            </a:r>
            <a:r>
              <a:rPr b="1" i="0" sz="1800"/>
              <a:t>juntos como clase</a:t>
            </a:r>
            <a:r>
              <a:rPr b="0" i="0" sz="1800"/>
              <a:t>. Es aún más efectivo para los principiantes si </a:t>
            </a:r>
            <a:r>
              <a:rPr b="1" i="0" sz="1800"/>
              <a:t>divides cada sílaba</a:t>
            </a:r>
            <a:r>
              <a:rPr b="0" i="0" sz="1800"/>
              <a:t> mientras señalas tu boca.</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Permita que los estudiantes translingüen</a:t>
            </a:r>
            <a:r>
              <a:rPr b="0" i="0" sz="1800"/>
              <a:t>, o usen varios idiomas dentro de una sola oración. </a:t>
            </a:r>
            <a:r>
              <a:rPr b="1" i="0" sz="1800"/>
              <a:t>Enfatice que usen la palabra de vocabulario tal como se presenta</a:t>
            </a:r>
            <a:r>
              <a:rPr b="0" i="0" sz="1800"/>
              <a:t> y anime a los estudiantes a expresarse de la manera que les resulte más cómoda.</a:t>
            </a:r>
          </a:p>
        </p:txBody>
      </p:sp>
      <p:sp>
        <p:nvSpPr>
          <p:cNvPr id="12" name="TextBox 11"/>
          <p:cNvSpPr txBox="1"/>
          <p:nvPr/>
        </p:nvSpPr>
        <p:spPr>
          <a:xfrm>
            <a:off x="6574536" y="2843784"/>
            <a:ext cx="3867912" cy="1481328"/>
          </a:xfrm>
          <a:prstGeom prst="rect">
            <a:avLst/>
          </a:prstGeom>
          <a:noFill/>
        </p:spPr>
        <p:txBody>
          <a:bodyPr wrap="square" anchor="ctr">
            <a:spAutoFit/>
          </a:bodyPr>
          <a:lstStyle/>
          <a:p>
            <a:pPr algn="l"/>
            <a:r>
              <a:rPr b="0" i="0" sz="1800"/>
              <a:t>Haga que los estudiantes participen en conversaciones estructuradas, pero </a:t>
            </a:r>
            <a:r>
              <a:rPr b="1" i="0" sz="1800"/>
              <a:t>asegúrese de que estén listos antes de incluirlos en el grupo de aleatorización</a:t>
            </a:r>
            <a:r>
              <a:rPr b="0" i="0" sz="1800"/>
              <a:t> para ser llamados en toda la clase.</a:t>
            </a:r>
          </a:p>
        </p:txBody>
      </p:sp>
      <p:sp>
        <p:nvSpPr>
          <p:cNvPr id="13" name="TextBox 12"/>
          <p:cNvSpPr txBox="1"/>
          <p:nvPr/>
        </p:nvSpPr>
        <p:spPr>
          <a:xfrm>
            <a:off x="137160" y="5138928"/>
            <a:ext cx="5184648" cy="1353312"/>
          </a:xfrm>
          <a:prstGeom prst="rect">
            <a:avLst/>
          </a:prstGeom>
          <a:noFill/>
        </p:spPr>
        <p:txBody>
          <a:bodyPr wrap="square" anchor="ctr">
            <a:spAutoFit/>
          </a:bodyPr>
          <a:lstStyle/>
          <a:p>
            <a:pPr algn="l"/>
            <a:r>
              <a:rPr b="1" i="0" sz="1800"/>
              <a:t>Comparta las imágenes y los inicios de oraciones</a:t>
            </a:r>
            <a:r>
              <a:rPr b="0" i="0" sz="1800"/>
              <a:t> con los estudiantes </a:t>
            </a:r>
            <a:r>
              <a:rPr b="1" i="0" sz="1800"/>
              <a:t>el día anterior</a:t>
            </a:r>
            <a:r>
              <a:rPr b="0" i="0" sz="1800"/>
              <a:t> y haga que escriban sus respuestas. </a:t>
            </a:r>
          </a:p>
          <a:p>
            <a:pPr algn="l"/>
            <a:r>
              <a:rPr b="0" i="0" sz="1800"/>
              <a:t> </a:t>
            </a:r>
            <a:r>
              <a:rPr b="0" i="1" sz="1800"/>
              <a:t>¿Su principiante lee en Inglés?</a:t>
            </a:r>
            <a:r>
              <a:rPr b="0" i="0" sz="1800"/>
              <a:t> Intente proporcionar los visuales en Inglés a su recién llegado </a:t>
            </a:r>
            <a:r>
              <a:rPr b="1" i="0" sz="1800"/>
              <a:t>el día anterior</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Si los inicios de las oraciones son complejos,</a:t>
            </a:r>
          </a:p>
          <a:p>
            <a:r>
              <a:rPr b="1"/>
              <a:t>anime a los estudiantes a usar: </a:t>
            </a:r>
          </a:p>
          <a:p>
            <a:r>
              <a:rPr>
                <a:solidFill>
                  <a:srgbClr val="843C0C"/>
                </a:solidFill>
              </a:rPr>
              <a:t>Observacional:</a:t>
            </a:r>
          </a:p>
          <a:p>
            <a:r>
              <a:rPr i="1">
                <a:solidFill>
                  <a:srgbClr val="C55A11"/>
                </a:solidFill>
              </a:rPr>
              <a:t>Yo noto… o [palabra] es…</a:t>
            </a:r>
          </a:p>
          <a:p>
            <a:r>
              <a:rPr>
                <a:solidFill>
                  <a:srgbClr val="7030A0"/>
                </a:solidFill>
              </a:rPr>
              <a:t>Relacional:</a:t>
            </a:r>
          </a:p>
          <a:p>
            <a:r>
              <a:rPr i="1">
                <a:solidFill>
                  <a:srgbClr val="954ECA"/>
                </a:solidFill>
              </a:rPr>
              <a:t>[palabra #1] es…, pero [palabra #2] es…</a:t>
            </a:r>
          </a:p>
          <a:p>
            <a:r>
              <a:rPr>
                <a:solidFill>
                  <a:srgbClr val="1F4E79"/>
                </a:solidFill>
              </a:rPr>
              <a:t>Inferencial:</a:t>
            </a:r>
          </a:p>
          <a:p>
            <a:r>
              <a:rPr i="1">
                <a:solidFill>
                  <a:srgbClr val="2E75B6"/>
                </a:solidFill>
              </a:rPr>
              <a:t>Yo creo que [palabra]… o Yo predigo que [palabra]…</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cl.png"/>
          <p:cNvPicPr>
            <a:picLocks noChangeAspect="1"/>
          </p:cNvPicPr>
          <p:nvPr/>
        </p:nvPicPr>
        <p:blipFill>
          <a:blip r:embed="rId7"/>
          <a:stretch>
            <a:fillRect/>
          </a:stretch>
        </p:blipFill>
        <p:spPr>
          <a:xfrm>
            <a:off x="11494008" y="6537960"/>
            <a:ext cx="685800" cy="192024"/>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4809744"/>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276088"/>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4654296"/>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19379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Calentamiento</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cosas que notas en esta imagen.
</a:t>
            </a:r>
            <a:r>
              <a:rPr b="0" i="1"/>
              <a:t>Yo noto…
</a:t>
            </a:r>
            <a:r>
              <a:rPr b="1" i="0"/>
              <a:t>1 cosa que te preguntas sobre esta imagen.
</a:t>
            </a:r>
            <a:r>
              <a:rPr b="0" i="1"/>
              <a:t>Me pregunto…</a:t>
            </a:r>
          </a:p>
        </p:txBody>
      </p:sp>
      <p:pic>
        <p:nvPicPr>
          <p:cNvPr id="10" name="Picture 9" descr="cl.png"/>
          <p:cNvPicPr>
            <a:picLocks noChangeAspect="1"/>
          </p:cNvPicPr>
          <p:nvPr/>
        </p:nvPicPr>
        <p:blipFill>
          <a:blip r:embed="rId8"/>
          <a:stretch>
            <a:fillRect/>
          </a:stretch>
        </p:blipFill>
        <p:spPr>
          <a:xfrm>
            <a:off x="2130552" y="6611112"/>
            <a:ext cx="881743" cy="246888"/>
          </a:xfrm>
          <a:prstGeom prst="rect">
            <a:avLst/>
          </a:prstGeom>
        </p:spPr>
      </p:pic>
      <p:pic>
        <p:nvPicPr>
          <p:cNvPr id="11" name="Picture 10" descr="MGe05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Conversación de Objetivos</a:t>
            </a:r>
          </a:p>
          <a:p>
            <a:pPr>
              <a:spcAft>
                <a:spcPts val="1000"/>
              </a:spcAft>
            </a:pPr>
            <a:r>
              <a:rPr sz="1800" b="0">
                <a:solidFill>
                  <a:srgbClr val="000000"/>
                </a:solidFill>
              </a:rPr>
              <a:t>Basado en el </a:t>
            </a:r>
            <a:r>
              <a:rPr sz="1800" b="1">
                <a:solidFill>
                  <a:srgbClr val="000000"/>
                </a:solidFill>
              </a:rPr>
              <a:t>objetivo del lenguaje</a:t>
            </a:r>
            <a:r>
              <a:rPr sz="1800" b="0">
                <a:solidFill>
                  <a:srgbClr val="000000"/>
                </a:solidFill>
              </a:rPr>
              <a:t> y las imágenes,
completa una de estas:</a:t>
            </a:r>
          </a:p>
          <a:p>
            <a:pPr marL="256032" indent="-146304">
              <a:spcAft>
                <a:spcPts val="800"/>
              </a:spcAft>
              <a:buChar char="•"/>
              <a:defRPr>
                <a:solidFill>
                  <a:srgbClr val="548235"/>
                </a:solidFill>
              </a:defRPr>
            </a:pPr>
            <a:r>
              <a:rPr sz="1800" i="1">
                <a:solidFill>
                  <a:srgbClr val="548235"/>
                </a:solidFill>
              </a:rPr>
              <a:t>Creo que la pregunta esta pidiendo...</a:t>
            </a:r>
          </a:p>
          <a:p>
            <a:pPr marL="256032" indent="-146304">
              <a:spcAft>
                <a:spcPts val="800"/>
              </a:spcAft>
              <a:buChar char="•"/>
              <a:defRPr>
                <a:solidFill>
                  <a:srgbClr val="000000"/>
                </a:solidFill>
              </a:defRPr>
            </a:pPr>
            <a:r>
              <a:rPr sz="1800" i="1">
                <a:solidFill>
                  <a:srgbClr val="000000"/>
                </a:solidFill>
              </a:rPr>
              <a:t>Creo que el termino _____ significa... porque...</a:t>
            </a:r>
          </a:p>
          <a:p>
            <a:pPr marL="256032" indent="-146304">
              <a:spcAft>
                <a:spcPts val="800"/>
              </a:spcAft>
              <a:buChar char="•"/>
              <a:defRPr>
                <a:solidFill>
                  <a:srgbClr val="548235"/>
                </a:solidFill>
              </a:defRPr>
            </a:pPr>
            <a:r>
              <a:rPr sz="1800" i="1">
                <a:solidFill>
                  <a:srgbClr val="548235"/>
                </a:solidFill>
              </a:rPr>
              <a:t>La imagen me hace pensar en... porque...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cl.png"/>
          <p:cNvPicPr>
            <a:picLocks noChangeAspect="1"/>
          </p:cNvPicPr>
          <p:nvPr/>
        </p:nvPicPr>
        <p:blipFill>
          <a:blip r:embed="rId22"/>
          <a:stretch>
            <a:fillRect/>
          </a:stretch>
        </p:blipFill>
        <p:spPr>
          <a:xfrm>
            <a:off x="2130552" y="6611112"/>
            <a:ext cx="881743" cy="246888"/>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Enfoque de hoy: </a:t>
            </a:r>
            <a:r>
              <a:rPr sz="2700" b="1">
                <a:solidFill>
                  <a:srgbClr val="7030A0"/>
                </a:solidFill>
              </a:rPr>
              <a:t>Teorema de Proporcionalidad en Triángulos</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Objetivo del contenido</a:t>
            </a:r>
          </a:p>
        </p:txBody>
      </p:sp>
      <p:sp>
        <p:nvSpPr>
          <p:cNvPr id="33" name="__dynamic_autofit__TextBox 32"/>
          <p:cNvSpPr txBox="1"/>
          <p:nvPr/>
        </p:nvSpPr>
        <p:spPr>
          <a:xfrm>
            <a:off x="3401568" y="1874519"/>
            <a:ext cx="5440680" cy="1005840"/>
          </a:xfrm>
          <a:prstGeom prst="rect">
            <a:avLst/>
          </a:prstGeom>
          <a:noFill/>
        </p:spPr>
        <p:txBody>
          <a:bodyPr wrap="square">
            <a:noAutofit/>
          </a:bodyPr>
          <a:lstStyle/>
          <a:p>
            <a:pPr>
              <a:defRPr/>
            </a:pPr>
            <a:r>
              <a:rPr sz="2400">
                <a:solidFill>
                  <a:srgbClr val="000000"/>
                </a:solidFill>
              </a:rPr>
              <a:t>Hoy hablaremos sobre </a:t>
            </a:r>
            <a:r>
              <a:rPr sz="2400" b="1">
                <a:solidFill>
                  <a:srgbClr val="7030A0"/>
                </a:solidFill>
              </a:rPr>
              <a:t>Teorema de Proporcionalidad en Triángulos</a:t>
            </a:r>
            <a:r>
              <a:rPr sz="24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Objetivo del lenguaje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En oraciones completas, puedo responder esta pregunta usando las palabras de vocabulario a la derecha:</a:t>
            </a:r>
          </a:p>
        </p:txBody>
      </p:sp>
      <p:sp>
        <p:nvSpPr>
          <p:cNvPr id="36" name="__dynamic_autofit__TextBox 35"/>
          <p:cNvSpPr txBox="1"/>
          <p:nvPr/>
        </p:nvSpPr>
        <p:spPr>
          <a:xfrm>
            <a:off x="3401568" y="4160520"/>
            <a:ext cx="5303520" cy="566928"/>
          </a:xfrm>
          <a:prstGeom prst="rect">
            <a:avLst/>
          </a:prstGeom>
          <a:noFill/>
        </p:spPr>
        <p:txBody>
          <a:bodyPr wrap="square">
            <a:noAutofit/>
          </a:bodyPr>
          <a:lstStyle/>
          <a:p>
            <a:pPr>
              <a:defRPr sz="1000"/>
            </a:pPr>
            <a:r>
              <a:rPr sz="1000"/>
              <a:t>¿Por qué crees que el </a:t>
            </a:r>
            <a:r>
              <a:rPr sz="1000" b="1">
                <a:solidFill>
                  <a:srgbClr val="7030A0"/>
                </a:solidFill>
              </a:rPr>
              <a:t>segmento de recta</a:t>
            </a:r>
            <a:r>
              <a:rPr sz="1000"/>
              <a:t> dentro del triángulo debe ser </a:t>
            </a:r>
            <a:r>
              <a:rPr sz="1000" b="1">
                <a:solidFill>
                  <a:srgbClr val="7030A0"/>
                </a:solidFill>
              </a:rPr>
              <a:t>paralelo</a:t>
            </a:r>
            <a:r>
              <a:rPr sz="1000"/>
              <a:t> a uno de sus lados para que funcione el </a:t>
            </a:r>
            <a:r>
              <a:rPr sz="1000" b="1">
                <a:solidFill>
                  <a:srgbClr val="7030A0"/>
                </a:solidFill>
              </a:rPr>
              <a:t>Teorema de Proporcionalidad en Triángulos</a:t>
            </a:r>
            <a:r>
              <a:rPr sz="1000"/>
              <a:t>?</a:t>
            </a:r>
          </a:p>
        </p:txBody>
      </p:sp>
      <p:sp>
        <p:nvSpPr>
          <p:cNvPr id="37" name="__dynamic_autofit__TextBox 36"/>
          <p:cNvSpPr txBox="1"/>
          <p:nvPr/>
        </p:nvSpPr>
        <p:spPr>
          <a:xfrm>
            <a:off x="3401568" y="4773168"/>
            <a:ext cx="5303520" cy="621792"/>
          </a:xfrm>
          <a:prstGeom prst="rect">
            <a:avLst/>
          </a:prstGeom>
          <a:noFill/>
        </p:spPr>
        <p:txBody>
          <a:bodyPr wrap="square">
            <a:noAutofit/>
          </a:bodyPr>
          <a:lstStyle/>
          <a:p>
            <a:pPr>
              <a:defRPr sz="1200"/>
            </a:pPr>
            <a:r>
              <a:rPr sz="1200" i="1"/>
              <a:t>Creo que el </a:t>
            </a:r>
            <a:r>
              <a:rPr sz="1200" i="1" b="1">
                <a:solidFill>
                  <a:srgbClr val="7030A0"/>
                </a:solidFill>
              </a:rPr>
              <a:t>segmento de recta</a:t>
            </a:r>
            <a:r>
              <a:rPr sz="1200" i="1"/>
              <a:t> dentro del triángulo debe ser </a:t>
            </a:r>
            <a:r>
              <a:rPr sz="1200" i="1" b="1">
                <a:solidFill>
                  <a:srgbClr val="7030A0"/>
                </a:solidFill>
              </a:rPr>
              <a:t>paralelo</a:t>
            </a:r>
            <a:r>
              <a:rPr sz="1200" i="1"/>
              <a:t> a uno de sus lados para que funcione el </a:t>
            </a:r>
            <a:r>
              <a:rPr sz="1200" i="1" b="1">
                <a:solidFill>
                  <a:srgbClr val="7030A0"/>
                </a:solidFill>
              </a:rPr>
              <a:t>Teorema de Proporcionalidad en Triángulos</a:t>
            </a:r>
            <a:r>
              <a:rPr sz="1200" i="1"/>
              <a:t> porque..</a:t>
            </a:r>
          </a:p>
        </p:txBody>
      </p:sp>
      <p:pic>
        <p:nvPicPr>
          <p:cNvPr id="38" name="Picture 37" descr="MGe050w.png"/>
          <p:cNvPicPr>
            <a:picLocks noChangeAspect="1"/>
          </p:cNvPicPr>
          <p:nvPr/>
        </p:nvPicPr>
        <p:blipFill>
          <a:blip r:embed="rId23"/>
          <a:stretch>
            <a:fillRect/>
          </a:stretch>
        </p:blipFill>
        <p:spPr>
          <a:xfrm>
            <a:off x="9144000" y="0"/>
            <a:ext cx="3054096" cy="2286000"/>
          </a:xfrm>
          <a:prstGeom prst="rect">
            <a:avLst/>
          </a:prstGeom>
        </p:spPr>
      </p:pic>
      <p:pic>
        <p:nvPicPr>
          <p:cNvPr id="39" name="Picture 38" descr="MGe026w.png"/>
          <p:cNvPicPr>
            <a:picLocks noChangeAspect="1"/>
          </p:cNvPicPr>
          <p:nvPr/>
        </p:nvPicPr>
        <p:blipFill>
          <a:blip r:embed="rId24"/>
          <a:stretch>
            <a:fillRect/>
          </a:stretch>
        </p:blipFill>
        <p:spPr>
          <a:xfrm>
            <a:off x="9144000" y="2286000"/>
            <a:ext cx="3054096" cy="2286000"/>
          </a:xfrm>
          <a:prstGeom prst="rect">
            <a:avLst/>
          </a:prstGeom>
        </p:spPr>
      </p:pic>
      <p:pic>
        <p:nvPicPr>
          <p:cNvPr id="40" name="Picture 39" descr="MGe023w.png"/>
          <p:cNvPicPr>
            <a:picLocks noChangeAspect="1"/>
          </p:cNvPicPr>
          <p:nvPr/>
        </p:nvPicPr>
        <p:blipFill>
          <a:blip r:embed="rId25"/>
          <a:stretch>
            <a:fillRect/>
          </a:stretch>
        </p:blipFill>
        <p:spPr>
          <a:xfrm>
            <a:off x="9144000" y="4572000"/>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Ge05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¿Qué es el </a:t>
            </a:r>
            <a:r>
              <a:rPr sz="1800" b="1">
                <a:solidFill>
                  <a:srgbClr val="7030A0"/>
                </a:solidFill>
              </a:rPr>
              <a:t>Teorema de Proporcionalidad en Triángulos</a:t>
            </a:r>
            <a:r>
              <a:rPr sz="1800"/>
              <a:t>?</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a:t>El </a:t>
            </a:r>
            <a:r>
              <a:rPr sz="1800" i="1" b="1">
                <a:solidFill>
                  <a:srgbClr val="7030A0"/>
                </a:solidFill>
              </a:rPr>
              <a:t>Teorema de Proporcionalidad en Triángulos</a:t>
            </a:r>
            <a:r>
              <a:rPr sz="1800" i="1"/>
              <a:t> es…</a:t>
            </a:r>
          </a:p>
        </p:txBody>
      </p:sp>
      <p:pic>
        <p:nvPicPr>
          <p:cNvPr id="32" name="Picture 31" descr="cl.png"/>
          <p:cNvPicPr>
            <a:picLocks noChangeAspect="1"/>
          </p:cNvPicPr>
          <p:nvPr/>
        </p:nvPicPr>
        <p:blipFill>
          <a:blip r:embed="rId24"/>
          <a:stretch>
            <a:fillRect/>
          </a:stretch>
        </p:blipFill>
        <p:spPr>
          <a:xfrm>
            <a:off x="2130552" y="6611112"/>
            <a:ext cx="881743" cy="246888"/>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e02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124712"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¿Qué son las </a:t>
            </a:r>
            <a:r>
              <a:rPr sz="1800" b="1">
                <a:solidFill>
                  <a:srgbClr val="7030A0"/>
                </a:solidFill>
              </a:rPr>
              <a:t>rectas paralelas</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Las </a:t>
            </a:r>
            <a:r>
              <a:rPr sz="1800" i="1" b="1">
                <a:solidFill>
                  <a:srgbClr val="7030A0"/>
                </a:solidFill>
              </a:rPr>
              <a:t>rectas paralelas</a:t>
            </a:r>
            <a:r>
              <a:rPr sz="1800" i="1"/>
              <a:t> son…</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D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cl.png"/>
          <p:cNvPicPr>
            <a:picLocks noChangeAspect="1"/>
          </p:cNvPicPr>
          <p:nvPr/>
        </p:nvPicPr>
        <p:blipFill>
          <a:blip r:embed="rId3"/>
          <a:stretch>
            <a:fillRect/>
          </a:stretch>
        </p:blipFill>
        <p:spPr>
          <a:xfrm>
            <a:off x="9500616" y="45720"/>
            <a:ext cx="704088" cy="192024"/>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Señal: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Comparte: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Va 1.º:</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Evalúa:</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51937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242816"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303520"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Ge02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Ge05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i="0" u="sng"/>
            </a:pPr>
            <a:r>
              <a:t>Pregunta de Relación</a:t>
            </a:r>
          </a:p>
        </p:txBody>
      </p:sp>
      <p:sp>
        <p:nvSpPr>
          <p:cNvPr id="32" name="__dynamic_autofit__TextBox 31"/>
          <p:cNvSpPr txBox="1"/>
          <p:nvPr/>
        </p:nvSpPr>
        <p:spPr>
          <a:xfrm>
            <a:off x="1" y="365760"/>
            <a:ext cx="12188952" cy="365760"/>
          </a:xfrm>
          <a:prstGeom prst="rect">
            <a:avLst/>
          </a:prstGeom>
          <a:noFill/>
        </p:spPr>
        <p:txBody>
          <a:bodyPr wrap="square">
            <a:noAutofit/>
          </a:bodyPr>
          <a:lstStyle/>
          <a:p>
            <a:pPr>
              <a:defRPr sz="1800"/>
            </a:pPr>
            <a:r>
              <a:rPr sz="1800"/>
              <a:t>¿Cómo se relaciona el </a:t>
            </a:r>
            <a:r>
              <a:rPr sz="1800" b="1">
                <a:solidFill>
                  <a:srgbClr val="7030A0"/>
                </a:solidFill>
              </a:rPr>
              <a:t>Teorema de Proporcionalidad en Triángulos</a:t>
            </a:r>
            <a:r>
              <a:rPr sz="1800"/>
              <a:t> con las </a:t>
            </a:r>
            <a:r>
              <a:rPr sz="1800" b="1">
                <a:solidFill>
                  <a:srgbClr val="7030A0"/>
                </a:solidFill>
              </a:rPr>
              <a:t>rectas paralelas</a:t>
            </a:r>
            <a:r>
              <a:rPr sz="1800"/>
              <a:t>?</a:t>
            </a:r>
          </a:p>
        </p:txBody>
      </p:sp>
      <p:sp>
        <p:nvSpPr>
          <p:cNvPr id="33" name="__dynamic_autofit__TextBox 32"/>
          <p:cNvSpPr txBox="1"/>
          <p:nvPr/>
        </p:nvSpPr>
        <p:spPr>
          <a:xfrm>
            <a:off x="1" y="1005840"/>
            <a:ext cx="12188952" cy="365760"/>
          </a:xfrm>
          <a:prstGeom prst="rect">
            <a:avLst/>
          </a:prstGeom>
          <a:noFill/>
        </p:spPr>
        <p:txBody>
          <a:bodyPr wrap="square">
            <a:noAutofit/>
          </a:bodyPr>
          <a:lstStyle/>
          <a:p>
            <a:pPr>
              <a:defRPr sz="1800" i="1"/>
            </a:pPr>
            <a:r>
              <a:rPr sz="1800" i="1"/>
              <a:t>El </a:t>
            </a:r>
            <a:r>
              <a:rPr sz="1800" i="1" b="1">
                <a:solidFill>
                  <a:srgbClr val="7030A0"/>
                </a:solidFill>
              </a:rPr>
              <a:t>Teorema de Proporcionalidad en Triángulos</a:t>
            </a:r>
            <a:r>
              <a:rPr sz="1800" i="1"/>
              <a:t> se relaciona con las </a:t>
            </a:r>
            <a:r>
              <a:rPr sz="1800" i="1" b="1">
                <a:solidFill>
                  <a:srgbClr val="7030A0"/>
                </a:solidFill>
              </a:rPr>
              <a:t>rectas paralelas</a:t>
            </a:r>
            <a:r>
              <a:rPr sz="1800" i="1"/>
              <a:t> porque…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