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0.xml"/><Relationship Id="rId35" Type="http://schemas.openxmlformats.org/officeDocument/2006/relationships/slide" Target="slide11.xml"/><Relationship Id="rId36" Type="http://schemas.openxmlformats.org/officeDocument/2006/relationships/slide" Target="slide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0.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5.xml"/><Relationship Id="rId8" Type="http://schemas.openxmlformats.org/officeDocument/2006/relationships/slide" Target="slide16.xml"/><Relationship Id="rId9" Type="http://schemas.openxmlformats.org/officeDocument/2006/relationships/slide" Target="slide20.xml"/><Relationship Id="rId10" Type="http://schemas.openxmlformats.org/officeDocument/2006/relationships/slide" Target="slide21.xml"/><Relationship Id="rId11" Type="http://schemas.openxmlformats.org/officeDocument/2006/relationships/slide" Target="slide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4.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5.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7.png"/><Relationship Id="rId19" Type="http://schemas.openxmlformats.org/officeDocument/2006/relationships/image" Target="../media/image68.png"/><Relationship Id="rId20" Type="http://schemas.openxmlformats.org/officeDocument/2006/relationships/image" Target="../media/image69.png"/><Relationship Id="rId21" Type="http://schemas.openxmlformats.org/officeDocument/2006/relationships/image" Target="../media/image70.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0.xml"/><Relationship Id="rId8" Type="http://schemas.openxmlformats.org/officeDocument/2006/relationships/image" Target="../media/image71.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2.png"/><Relationship Id="rId4" Type="http://schemas.openxmlformats.org/officeDocument/2006/relationships/image" Target="../media/image2.png"/><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2.png"/><Relationship Id="rId4" Type="http://schemas.openxmlformats.org/officeDocument/2006/relationships/image" Target="../media/image2.png"/><Relationship Id="rId5"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6.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4956048" y="685800"/>
            <a:ext cx="914400" cy="914400"/>
          </a:xfrm>
          <a:prstGeom prst="rect">
            <a:avLst/>
          </a:prstGeom>
        </p:spPr>
      </p:pic>
      <p:sp>
        <p:nvSpPr>
          <p:cNvPr id="10" name="TextBox 9">
            <a:hlinkClick r:id="rId6"/>
          </p:cNvPr>
          <p:cNvSpPr txBox="1"/>
          <p:nvPr/>
        </p:nvSpPr>
        <p:spPr>
          <a:xfrm>
            <a:off x="5010912" y="1600200"/>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los estudiantes que anoten y/o compartan con un compañero lo que observan en la imagen y las dudas o ideas que esta les provoca.</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4956048" y="1856232"/>
            <a:ext cx="914400" cy="914400"/>
          </a:xfrm>
          <a:prstGeom prst="rect">
            <a:avLst/>
          </a:prstGeom>
        </p:spPr>
      </p:pic>
      <p:sp>
        <p:nvSpPr>
          <p:cNvPr id="16" name="TextBox 15">
            <a:hlinkClick r:id="rId9"/>
          </p:cNvPr>
          <p:cNvSpPr txBox="1"/>
          <p:nvPr/>
        </p:nvSpPr>
        <p:spPr>
          <a:xfrm>
            <a:off x="5010912" y="2770632"/>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Pida a los estudiantes que utilicen el lenguaje de la lección y presente la pregunta del boleto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4956048" y="3026664"/>
            <a:ext cx="914400" cy="914400"/>
          </a:xfrm>
          <a:prstGeom prst="rect">
            <a:avLst/>
          </a:prstGeom>
        </p:spPr>
      </p:pic>
      <p:sp>
        <p:nvSpPr>
          <p:cNvPr id="22" name="TextBox 21">
            <a:hlinkClick r:id="rId12"/>
          </p:cNvPr>
          <p:cNvSpPr txBox="1"/>
          <p:nvPr/>
        </p:nvSpPr>
        <p:spPr>
          <a:xfrm>
            <a:off x="5010912" y="3941064"/>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681728"/>
            <a:ext cx="2761488" cy="603504"/>
          </a:xfrm>
          <a:prstGeom prst="rect">
            <a:avLst/>
          </a:prstGeom>
          <a:noFill/>
        </p:spPr>
        <p:txBody>
          <a:bodyPr wrap="square">
            <a:spAutoFit/>
          </a:bodyPr>
          <a:lstStyle/>
          <a:p>
            <a:pPr>
              <a:defRPr sz="1200" b="0" i="1" u="none">
                <a:solidFill>
                  <a:srgbClr val="C55A11"/>
                </a:solidFill>
              </a:defRPr>
            </a:pPr>
            <a:r>
              <a:t>Los estudiantes elaboran sus propias definiciones para construir, como grupo, una comprensión común del término.</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4956048" y="4197096"/>
            <a:ext cx="914400" cy="914400"/>
          </a:xfrm>
          <a:prstGeom prst="rect">
            <a:avLst/>
          </a:prstGeom>
        </p:spPr>
      </p:pic>
      <p:sp>
        <p:nvSpPr>
          <p:cNvPr id="28" name="TextBox 27">
            <a:hlinkClick r:id="rId15"/>
          </p:cNvPr>
          <p:cNvSpPr txBox="1"/>
          <p:nvPr/>
        </p:nvSpPr>
        <p:spPr>
          <a:xfrm>
            <a:off x="5010912" y="5111496"/>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Los estudiantes explican cómo se relaciona este término con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210544" y="685800"/>
            <a:ext cx="914400" cy="914400"/>
          </a:xfrm>
          <a:prstGeom prst="rect">
            <a:avLst/>
          </a:prstGeom>
        </p:spPr>
      </p:pic>
      <p:sp>
        <p:nvSpPr>
          <p:cNvPr id="34" name="TextBox 33">
            <a:hlinkClick r:id="rId18"/>
          </p:cNvPr>
          <p:cNvSpPr txBox="1"/>
          <p:nvPr/>
        </p:nvSpPr>
        <p:spPr>
          <a:xfrm>
            <a:off x="11265408" y="1600200"/>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Los estudiantes conversan sobre la pregunta del boleto de salida y luego la responden por escrito (grados 2 al 12) o de forma oral (preescolar y 1.er grado).</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210544" y="1856232"/>
            <a:ext cx="914400" cy="914400"/>
          </a:xfrm>
          <a:prstGeom prst="rect">
            <a:avLst/>
          </a:prstGeom>
        </p:spPr>
      </p:pic>
      <p:sp>
        <p:nvSpPr>
          <p:cNvPr id="40" name="TextBox 39">
            <a:hlinkClick r:id="rId21"/>
          </p:cNvPr>
          <p:cNvSpPr txBox="1"/>
          <p:nvPr/>
        </p:nvSpPr>
        <p:spPr>
          <a:xfrm>
            <a:off x="11265408" y="2770632"/>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41" name="TextBox 40"/>
          <p:cNvSpPr txBox="1"/>
          <p:nvPr/>
        </p:nvSpPr>
        <p:spPr>
          <a:xfrm>
            <a:off x="6419088" y="310896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401568"/>
            <a:ext cx="2761488" cy="603504"/>
          </a:xfrm>
          <a:prstGeom prst="rect">
            <a:avLst/>
          </a:prstGeom>
          <a:noFill/>
        </p:spPr>
        <p:txBody>
          <a:bodyPr wrap="square">
            <a:spAutoFit/>
          </a:bodyPr>
          <a:lstStyle/>
          <a:p>
            <a:pPr>
              <a:defRPr sz="1200" b="0" i="1" u="none">
                <a:solidFill>
                  <a:srgbClr val="946F00"/>
                </a:solidFill>
              </a:defRPr>
            </a:pPr>
            <a:r>
              <a:t>Diversas actividades que pueden utilizarse al principio, durante o al final de la lección, o como repaso de la unidad.</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210544" y="3026664"/>
            <a:ext cx="914400" cy="914400"/>
          </a:xfrm>
          <a:prstGeom prst="rect">
            <a:avLst/>
          </a:prstGeom>
        </p:spPr>
      </p:pic>
      <p:sp>
        <p:nvSpPr>
          <p:cNvPr id="46" name="TextBox 45">
            <a:hlinkClick r:id="rId24"/>
          </p:cNvPr>
          <p:cNvSpPr txBox="1"/>
          <p:nvPr/>
        </p:nvSpPr>
        <p:spPr>
          <a:xfrm>
            <a:off x="11265408" y="3941064"/>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636008"/>
            <a:ext cx="2761488" cy="603504"/>
          </a:xfrm>
          <a:prstGeom prst="rect">
            <a:avLst/>
          </a:prstGeom>
          <a:noFill/>
        </p:spPr>
        <p:txBody>
          <a:bodyPr wrap="square">
            <a:spAutoFit/>
          </a:bodyPr>
          <a:lstStyle/>
          <a:p>
            <a:pPr>
              <a:defRPr sz="1200" b="0" i="1" u="none">
                <a:solidFill>
                  <a:srgbClr val="000000"/>
                </a:solidFill>
              </a:defRPr>
            </a:pPr>
            <a:r>
              <a:t>Imprima estos materiales y agréguelos al muro de palabras a medida que avance en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210544" y="4197096"/>
            <a:ext cx="914400" cy="914400"/>
          </a:xfrm>
          <a:prstGeom prst="rect">
            <a:avLst/>
          </a:prstGeom>
        </p:spPr>
      </p:pic>
      <p:sp>
        <p:nvSpPr>
          <p:cNvPr id="52" name="TextBox 51">
            <a:hlinkClick r:id="rId27"/>
          </p:cNvPr>
          <p:cNvSpPr txBox="1"/>
          <p:nvPr/>
        </p:nvSpPr>
        <p:spPr>
          <a:xfrm>
            <a:off x="11265408" y="5111496"/>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3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¿Crees que las </a:t>
            </a:r>
            <a:r>
              <a:rPr sz="1800" b="1">
                <a:solidFill>
                  <a:srgbClr val="7030A0"/>
                </a:solidFill>
              </a:rPr>
              <a:t>ternas pitagóricas</a:t>
            </a:r>
            <a:r>
              <a:rPr sz="1800"/>
              <a:t> siempre tienen los mismos ángulos? ¿Por qué sí o por qué no?</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Creo que las </a:t>
            </a:r>
            <a:r>
              <a:rPr sz="1800" i="1" b="1">
                <a:solidFill>
                  <a:srgbClr val="7030A0"/>
                </a:solidFill>
              </a:rPr>
              <a:t>ternas pitagóricas</a:t>
            </a:r>
            <a:r>
              <a:rPr sz="1800" i="1"/>
              <a:t> sí/no siempre tienen los mismos ángulos porque…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actividades de Extensión</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152704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3101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4572000"/>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486400"/>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89336" y="152704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89336" y="3154680"/>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89336" y="437997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terna pitagórica</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terna pitagórica</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terna pitagórica</a:t>
            </a:r>
            <a:r>
              <a:rPr sz="2000" i="1"/>
              <a:t>
• Mi visual es…
• Mi visual se relaciona con lo que he aprendido acerca de </a:t>
            </a:r>
            <a:r>
              <a:rPr b="1" i="1" sz="2000">
                <a:solidFill>
                  <a:srgbClr val="7030A0"/>
                </a:solidFill>
              </a:rPr>
              <a:t>terna pitagórica</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terna pitagórica</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terna pitagórica.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49224"/>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1033271"/>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30936"/>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50976"/>
            <a:ext cx="2697480" cy="1380744"/>
          </a:xfrm>
          <a:prstGeom prst="rect">
            <a:avLst/>
          </a:prstGeom>
          <a:noFill/>
        </p:spPr>
        <p:txBody>
          <a:bodyPr wrap="square">
            <a:noAutofit/>
          </a:bodyPr>
          <a:lstStyle/>
          <a:p>
            <a:pPr>
              <a:defRPr sz="1700"/>
            </a:pPr>
            <a:r>
              <a:rPr sz="1700" i="0"/>
              <a:t>¿Crees que las </a:t>
            </a:r>
            <a:r>
              <a:rPr sz="1700" i="0" b="1">
                <a:solidFill>
                  <a:srgbClr val="7030A0"/>
                </a:solidFill>
              </a:rPr>
              <a:t>ternas pitagóricas</a:t>
            </a:r>
            <a:r>
              <a:rPr sz="1700" i="0"/>
              <a:t> siempre tienen los mismos ángulos? ¿Por qué sí o por qué no?</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¿Crees que las </a:t>
            </a:r>
            <a:r>
              <a:rPr sz="1800" i="0" b="1">
                <a:solidFill>
                  <a:srgbClr val="7030A0"/>
                </a:solidFill>
              </a:rPr>
              <a:t>ternas pitagóricas</a:t>
            </a:r>
            <a:r>
              <a:rPr sz="1800" i="0"/>
              <a:t> siempre tienen los mismos ángulos? ¿Por qué sí o por qué no?</a:t>
            </a:r>
          </a:p>
        </p:txBody>
      </p:sp>
      <p:sp>
        <p:nvSpPr>
          <p:cNvPr id="6" name="TextBox 5"/>
          <p:cNvSpPr txBox="1"/>
          <p:nvPr/>
        </p:nvSpPr>
        <p:spPr>
          <a:xfrm>
            <a:off x="91440" y="2286000"/>
            <a:ext cx="2697480" cy="365760"/>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624328"/>
            <a:ext cx="2953512" cy="1490472"/>
          </a:xfrm>
          <a:prstGeom prst="rect">
            <a:avLst/>
          </a:prstGeom>
          <a:noFill/>
        </p:spPr>
        <p:txBody>
          <a:bodyPr wrap="square">
            <a:noAutofit/>
          </a:bodyPr>
          <a:lstStyle/>
          <a:p>
            <a:pPr>
              <a:defRPr/>
            </a:pPr>
            <a:r>
              <a:rPr sz="1800" i="1">
                <a:solidFill>
                  <a:srgbClr val="2E75B6"/>
                </a:solidFill>
              </a:rPr>
              <a:t>Creo que las </a:t>
            </a:r>
            <a:r>
              <a:rPr sz="1800" i="1" b="1">
                <a:solidFill>
                  <a:srgbClr val="2E75B6"/>
                </a:solidFill>
              </a:rPr>
              <a:t>ternas pitagóricas</a:t>
            </a:r>
            <a:r>
              <a:rPr sz="1800" i="1">
                <a:solidFill>
                  <a:srgbClr val="2E75B6"/>
                </a:solidFill>
              </a:rPr>
              <a:t> sí/no siempre tienen los mismos ángulos porque…</a:t>
            </a:r>
          </a:p>
        </p:txBody>
      </p:sp>
      <p:pic>
        <p:nvPicPr>
          <p:cNvPr id="8" name="Picture 7"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7"/>
          <a:stretch>
            <a:fillRect/>
          </a:stretch>
        </p:blipFill>
        <p:spPr>
          <a:xfrm>
            <a:off x="1188720" y="4782312"/>
            <a:ext cx="676656" cy="274320"/>
          </a:xfrm>
          <a:prstGeom prst="rect">
            <a:avLst/>
          </a:prstGeom>
        </p:spPr>
      </p:pic>
      <p:pic>
        <p:nvPicPr>
          <p:cNvPr id="13" name="Picture 12" descr="group.png"/>
          <p:cNvPicPr>
            <a:picLocks noChangeAspect="1"/>
          </p:cNvPicPr>
          <p:nvPr/>
        </p:nvPicPr>
        <p:blipFill>
          <a:blip r:embed="rId8"/>
          <a:stretch>
            <a:fillRect/>
          </a:stretch>
        </p:blipFill>
        <p:spPr>
          <a:xfrm>
            <a:off x="2258568" y="4672584"/>
            <a:ext cx="594360" cy="493776"/>
          </a:xfrm>
          <a:prstGeom prst="rect">
            <a:avLst/>
          </a:prstGeom>
        </p:spPr>
      </p:pic>
      <p:pic>
        <p:nvPicPr>
          <p:cNvPr id="14" name="Picture 13" descr="white-shoe.png"/>
          <p:cNvPicPr>
            <a:picLocks noChangeAspect="1"/>
          </p:cNvPicPr>
          <p:nvPr/>
        </p:nvPicPr>
        <p:blipFill>
          <a:blip r:embed="rId9"/>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Señal: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Va 1.º:</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30" name="Picture 29"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1" name="Picture 30"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2" name="Picture 31"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3" name="Picture 32" descr="logo.png"/>
          <p:cNvPicPr>
            <a:picLocks noChangeAspect="1"/>
          </p:cNvPicPr>
          <p:nvPr/>
        </p:nvPicPr>
        <p:blipFill>
          <a:blip r:embed="rId22"/>
          <a:stretch>
            <a:fillRect/>
          </a:stretch>
        </p:blipFill>
        <p:spPr>
          <a:xfrm>
            <a:off x="0" y="6611112"/>
            <a:ext cx="1995054" cy="241069"/>
          </a:xfrm>
          <a:prstGeom prst="rect">
            <a:avLst/>
          </a:prstGeom>
        </p:spPr>
      </p:pic>
      <p:pic>
        <p:nvPicPr>
          <p:cNvPr id="34" name="Picture 33"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 y="61264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228600" y="914400"/>
            <a:ext cx="2697480" cy="603504"/>
          </a:xfrm>
          <a:prstGeom prst="rect">
            <a:avLst/>
          </a:prstGeom>
          <a:noFill/>
        </p:spPr>
        <p:txBody>
          <a:bodyPr wrap="square">
            <a:noAutofit/>
          </a:bodyPr>
          <a:lstStyle/>
          <a:p>
            <a:pPr>
              <a:defRPr sz="1100"/>
            </a:pPr>
            <a:r>
              <a:rPr sz="1100" i="0"/>
              <a:t>¿Crees que las </a:t>
            </a:r>
            <a:r>
              <a:rPr sz="1100" i="0" b="1">
                <a:solidFill>
                  <a:srgbClr val="7030A0"/>
                </a:solidFill>
              </a:rPr>
              <a:t>ternas pitagóricas</a:t>
            </a:r>
            <a:r>
              <a:rPr sz="1100" i="0"/>
              <a:t> siempre tienen los mismos ángulos? ¿Por qué sí o por qué no?</a:t>
            </a:r>
          </a:p>
        </p:txBody>
      </p:sp>
      <p:sp>
        <p:nvSpPr>
          <p:cNvPr id="6" name="__dynamic_autofit__TextBox 5"/>
          <p:cNvSpPr txBox="1"/>
          <p:nvPr/>
        </p:nvSpPr>
        <p:spPr>
          <a:xfrm>
            <a:off x="0" y="1563624"/>
            <a:ext cx="3054096" cy="2331720"/>
          </a:xfrm>
          <a:prstGeom prst="rect">
            <a:avLst/>
          </a:prstGeom>
          <a:noFill/>
        </p:spPr>
        <p:txBody>
          <a:bodyPr wrap="square">
            <a:noAutofit/>
          </a:bodyPr>
          <a:lstStyle/>
          <a:p>
            <a:pPr>
              <a:spcAft>
                <a:spcPts val="200"/>
              </a:spcAft>
              <a:defRPr sz="1500"/>
            </a:pPr>
            <a:r>
              <a:rPr sz="1500" b="0" u="sng"/>
              <a:t>Haz una </a:t>
            </a:r>
            <a:r>
              <a:rPr sz="1500" b="1" u="sng">
                <a:solidFill>
                  <a:srgbClr val="2E75B6"/>
                </a:solidFill>
              </a:rPr>
              <a:t>Afirmacion</a:t>
            </a:r>
            <a:r>
              <a:rPr sz="1500" b="0" u="sng"/>
              <a:t> con </a:t>
            </a:r>
            <a:r>
              <a:rPr sz="1500" b="1" u="sng">
                <a:solidFill>
                  <a:srgbClr val="548235"/>
                </a:solidFill>
              </a:rPr>
              <a:t>Razonamiento:</a:t>
            </a:r>
          </a:p>
          <a:p>
            <a:pPr marL="256032" indent="-155448">
              <a:spcAft>
                <a:spcPts val="0"/>
              </a:spcAft>
              <a:buChar char="•"/>
              <a:defRPr sz="1500" i="1">
                <a:solidFill>
                  <a:srgbClr val="C55A11"/>
                </a:solidFill>
              </a:defRPr>
            </a:pPr>
            <a:r>
              <a:rPr sz="1500" i="1" u="sng">
                <a:solidFill>
                  <a:srgbClr val="C55A11"/>
                </a:solidFill>
              </a:rPr>
              <a:t>Basado en el hecho de que
</a:t>
            </a:r>
            <a:r>
              <a:rPr sz="1500" i="1" u="sng">
                <a:solidFill>
                  <a:srgbClr val="C55A11"/>
                </a:solidFill>
              </a:rPr>
              <a:t>_______</a:t>
            </a:r>
            <a:r>
              <a:rPr sz="1500" i="1" u="none">
                <a:solidFill>
                  <a:srgbClr val="548235"/>
                </a:solidFill>
              </a:rPr>
              <a:t>, infiero que...
</a:t>
            </a:r>
            <a:r>
              <a:rPr sz="1500" i="1" u="none">
                <a:solidFill>
                  <a:srgbClr val="548235"/>
                </a:solidFill>
              </a:rPr>
              <a:t>porque...</a:t>
            </a:r>
          </a:p>
          <a:p>
            <a:pPr marL="256032" indent="-155448">
              <a:spcAft>
                <a:spcPts val="0"/>
              </a:spcAft>
              <a:buChar char="•"/>
              <a:defRPr sz="1500" i="1">
                <a:solidFill>
                  <a:srgbClr val="C55A11"/>
                </a:solidFill>
              </a:defRPr>
            </a:pPr>
            <a:r>
              <a:rPr sz="1500" i="1" u="sng">
                <a:solidFill>
                  <a:srgbClr val="C55A11"/>
                </a:solidFill>
              </a:rPr>
              <a:t>_______</a:t>
            </a:r>
            <a:r>
              <a:rPr sz="1500" i="1" u="none">
                <a:solidFill>
                  <a:srgbClr val="548235"/>
                </a:solidFill>
              </a:rPr>
              <a:t> significa que...
</a:t>
            </a:r>
            <a:r>
              <a:rPr sz="1500" i="1" u="none">
                <a:solidFill>
                  <a:srgbClr val="548235"/>
                </a:solidFill>
              </a:rPr>
              <a:t>porque...</a:t>
            </a:r>
          </a:p>
          <a:p>
            <a:pPr marL="256032" indent="-155448">
              <a:spcAft>
                <a:spcPts val="0"/>
              </a:spcAft>
              <a:buChar char="•"/>
              <a:defRPr sz="1500" i="1">
                <a:solidFill>
                  <a:srgbClr val="C55A11"/>
                </a:solidFill>
              </a:defRPr>
            </a:pPr>
            <a:r>
              <a:rPr sz="1500" i="1" u="none">
                <a:solidFill>
                  <a:srgbClr val="C55A11"/>
                </a:solidFill>
              </a:rPr>
              <a:t>Veo </a:t>
            </a:r>
            <a:r>
              <a:rPr sz="1500" i="1" u="sng">
                <a:solidFill>
                  <a:srgbClr val="C55A11"/>
                </a:solidFill>
              </a:rPr>
              <a:t>_______.</a:t>
            </a:r>
            <a:r>
              <a:rPr sz="1500" i="1" u="none">
                <a:solidFill>
                  <a:srgbClr val="2E75B6"/>
                </a:solidFill>
              </a:rPr>
              <a:t> Esto apoya
mi afirmacion de que...</a:t>
            </a:r>
            <a:r>
              <a:rPr sz="1500" i="1" u="none">
                <a:solidFill>
                  <a:srgbClr val="548235"/>
                </a:solidFill>
              </a:rPr>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es una </a:t>
            </a:r>
            <a:r>
              <a:rPr sz="1100" b="1">
                <a:solidFill>
                  <a:srgbClr val="7030A0"/>
                </a:solidFill>
              </a:rPr>
              <a:t>terna pitagórica</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Una </a:t>
            </a:r>
            <a:r>
              <a:rPr sz="1100" i="1" b="1">
                <a:solidFill>
                  <a:srgbClr val="7030A0"/>
                </a:solidFill>
              </a:rPr>
              <a:t>terna pitagórica</a:t>
            </a:r>
            <a:r>
              <a:rPr sz="1100" i="1"/>
              <a:t> es…</a:t>
            </a:r>
          </a:p>
        </p:txBody>
      </p:sp>
      <p:pic>
        <p:nvPicPr>
          <p:cNvPr id="9" name="Picture 8" descr="MGe031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terna pitagórica</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144000" y="4837176"/>
            <a:ext cx="1911095" cy="365760"/>
          </a:xfrm>
          <a:prstGeom prst="rect">
            <a:avLst/>
          </a:prstGeom>
          <a:noFill/>
        </p:spPr>
        <p:txBody>
          <a:bodyPr wrap="square">
            <a:spAutoFit/>
          </a:bodyPr>
          <a:lstStyle/>
          <a:p>
            <a:pPr algn="ctr">
              <a:defRPr sz="1800" b="0" i="0" u="sng">
                <a:solidFill>
                  <a:srgbClr val="FFFFFF"/>
                </a:solidFill>
              </a:defRPr>
            </a:pPr>
            <a:r>
              <a:t>Recordatorio!</a:t>
            </a:r>
          </a:p>
        </p:txBody>
      </p:sp>
      <p:sp>
        <p:nvSpPr>
          <p:cNvPr id="15" name="__dynamic_autofit__TextBox 14"/>
          <p:cNvSpPr txBox="1"/>
          <p:nvPr/>
        </p:nvSpPr>
        <p:spPr>
          <a:xfrm>
            <a:off x="8906256" y="5148072"/>
            <a:ext cx="2286000" cy="1197864"/>
          </a:xfrm>
          <a:prstGeom prst="rect">
            <a:avLst/>
          </a:prstGeom>
          <a:noFill/>
        </p:spPr>
        <p:txBody>
          <a:bodyPr wrap="square" tIns="0" bIns="0" lIns="0" rIns="0">
            <a:noAutofit/>
          </a:bodyPr>
          <a:lstStyle/>
          <a:p>
            <a:pPr algn="ctr">
              <a:defRPr sz="1600"/>
            </a:pPr>
            <a:r>
              <a:rPr sz="1600" b="0">
                <a:solidFill>
                  <a:srgbClr val="FFFFFF"/>
                </a:solidFill>
              </a:rPr>
              <a:t>Esta lección solo debe ser utilizada por docentes que tengan una </a:t>
            </a:r>
            <a:r>
              <a:rPr sz="16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terna pitagórica</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cl.png"/>
          <p:cNvPicPr>
            <a:picLocks noChangeAspect="1"/>
          </p:cNvPicPr>
          <p:nvPr/>
        </p:nvPicPr>
        <p:blipFill>
          <a:blip r:embed="rId6"/>
          <a:stretch>
            <a:fillRect/>
          </a:stretch>
        </p:blipFill>
        <p:spPr>
          <a:xfrm>
            <a:off x="2130552" y="6611112"/>
            <a:ext cx="881743" cy="246888"/>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MGe030w.png"/>
          <p:cNvPicPr>
            <a:picLocks noChangeAspect="1"/>
          </p:cNvPicPr>
          <p:nvPr/>
        </p:nvPicPr>
        <p:blipFill>
          <a:blip r:embed="rId9"/>
          <a:stretch>
            <a:fillRect/>
          </a:stretch>
        </p:blipFill>
        <p:spPr>
          <a:xfrm>
            <a:off x="4873752" y="658368"/>
            <a:ext cx="1435608"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terna pitagórica...</a:t>
            </a:r>
            <a:r>
              <a:rPr i="1"/>
              <a:t>
De esta visual, puedo inferir… </a:t>
            </a:r>
            <a:r>
              <a:t>(usa </a:t>
            </a:r>
            <a:r>
              <a:rPr b="1">
                <a:solidFill>
                  <a:srgbClr val="7030A0"/>
                </a:solidFill>
              </a:rPr>
              <a:t>terna pitagórica</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31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terna pitagórica</a:t>
            </a:r>
            <a:r>
              <a:t>. Incluye otras 3-5 palabras de vocabulario en tu parrafo. Puedes incluir los siguientes inicios de oracion:</a:t>
            </a:r>
          </a:p>
          <a:p>
            <a:pPr marL="182880" indent="-128016">
              <a:spcAft>
                <a:spcPts val="0"/>
              </a:spcAft>
              <a:buChar char="•"/>
            </a:pPr>
            <a:r>
              <a:rPr sz="2000" i="1"/>
              <a:t>Una </a:t>
            </a:r>
            <a:r>
              <a:rPr sz="2000" i="1" b="1">
                <a:solidFill>
                  <a:srgbClr val="7030A0"/>
                </a:solidFill>
              </a:rPr>
              <a:t>terna pitagórica</a:t>
            </a:r>
            <a:r>
              <a:rPr sz="2000" i="1"/>
              <a:t> es…</a:t>
            </a:r>
          </a:p>
          <a:p>
            <a:pPr marL="182880" indent="-128016">
              <a:spcAft>
                <a:spcPts val="0"/>
              </a:spcAft>
              <a:buChar char="•"/>
            </a:pPr>
            <a:r>
              <a:rPr sz="2000" i="1"/>
              <a:t>Una </a:t>
            </a:r>
            <a:r>
              <a:rPr sz="2000" i="1" b="1">
                <a:solidFill>
                  <a:srgbClr val="7030A0"/>
                </a:solidFill>
              </a:rPr>
              <a:t>terna pitagórica</a:t>
            </a:r>
            <a:r>
              <a:rPr sz="2000" i="1"/>
              <a:t> se relaciona con el </a:t>
            </a:r>
            <a:r>
              <a:rPr sz="2000" i="1" b="1">
                <a:solidFill>
                  <a:srgbClr val="7030A0"/>
                </a:solidFill>
              </a:rPr>
              <a:t>Teorema de Pitágoras</a:t>
            </a:r>
            <a:r>
              <a:rPr sz="2000" i="1"/>
              <a:t> porque...</a:t>
            </a:r>
          </a:p>
          <a:p>
            <a:pPr marL="182880" indent="-128016">
              <a:spcAft>
                <a:spcPts val="0"/>
              </a:spcAft>
              <a:buChar char="•"/>
            </a:pPr>
            <a:r>
              <a:rPr sz="2000" i="1"/>
              <a:t>Creo que las </a:t>
            </a:r>
            <a:r>
              <a:rPr sz="2000" i="1" b="1">
                <a:solidFill>
                  <a:srgbClr val="7030A0"/>
                </a:solidFill>
              </a:rPr>
              <a:t>ternas pitagóricas</a:t>
            </a:r>
            <a:r>
              <a:rPr sz="2000" i="1"/>
              <a:t> sí/no siempre tienen los mismos ángulos porque…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cl.png"/>
          <p:cNvPicPr>
            <a:picLocks noChangeAspect="1"/>
          </p:cNvPicPr>
          <p:nvPr/>
        </p:nvPicPr>
        <p:blipFill>
          <a:blip r:embed="rId4"/>
          <a:stretch>
            <a:fillRect/>
          </a:stretch>
        </p:blipFill>
        <p:spPr>
          <a:xfrm>
            <a:off x="2130552" y="6611112"/>
            <a:ext cx="881743" cy="246888"/>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cl.png"/>
          <p:cNvPicPr>
            <a:picLocks noChangeAspect="1"/>
          </p:cNvPicPr>
          <p:nvPr/>
        </p:nvPicPr>
        <p:blipFill>
          <a:blip r:embed="rId7"/>
          <a:stretch>
            <a:fillRect/>
          </a:stretch>
        </p:blipFill>
        <p:spPr>
          <a:xfrm>
            <a:off x="11494008" y="6537960"/>
            <a:ext cx="685800" cy="192024"/>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cl.png"/>
          <p:cNvPicPr>
            <a:picLocks noChangeAspect="1"/>
          </p:cNvPicPr>
          <p:nvPr/>
        </p:nvPicPr>
        <p:blipFill>
          <a:blip r:embed="rId8"/>
          <a:stretch>
            <a:fillRect/>
          </a:stretch>
        </p:blipFill>
        <p:spPr>
          <a:xfrm>
            <a:off x="2130552" y="6611112"/>
            <a:ext cx="881743" cy="246888"/>
          </a:xfrm>
          <a:prstGeom prst="rect">
            <a:avLst/>
          </a:prstGeom>
        </p:spPr>
      </p:pic>
      <p:pic>
        <p:nvPicPr>
          <p:cNvPr id="11" name="Picture 10" descr="MGe03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cl.png"/>
          <p:cNvPicPr>
            <a:picLocks noChangeAspect="1"/>
          </p:cNvPicPr>
          <p:nvPr/>
        </p:nvPicPr>
        <p:blipFill>
          <a:blip r:embed="rId22"/>
          <a:stretch>
            <a:fillRect/>
          </a:stretch>
        </p:blipFill>
        <p:spPr>
          <a:xfrm>
            <a:off x="2130552" y="6611112"/>
            <a:ext cx="881743" cy="246888"/>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terna pitagórica</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Hoy hablaremos sobre </a:t>
            </a:r>
            <a:r>
              <a:rPr sz="2400" b="1">
                <a:solidFill>
                  <a:srgbClr val="7030A0"/>
                </a:solidFill>
              </a:rPr>
              <a:t>terna pitagórica</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4160520"/>
            <a:ext cx="5303520" cy="566928"/>
          </a:xfrm>
          <a:prstGeom prst="rect">
            <a:avLst/>
          </a:prstGeom>
          <a:noFill/>
        </p:spPr>
        <p:txBody>
          <a:bodyPr wrap="square">
            <a:noAutofit/>
          </a:bodyPr>
          <a:lstStyle/>
          <a:p>
            <a:pPr>
              <a:defRPr sz="1600"/>
            </a:pPr>
            <a:r>
              <a:rPr sz="1600"/>
              <a:t>¿Crees que las </a:t>
            </a:r>
            <a:r>
              <a:rPr sz="1600" b="1">
                <a:solidFill>
                  <a:srgbClr val="7030A0"/>
                </a:solidFill>
              </a:rPr>
              <a:t>ternas pitagóricas</a:t>
            </a:r>
            <a:r>
              <a:rPr sz="1600"/>
              <a:t> siempre tienen los mismos ángulos? ¿Por qué sí o por qué no?</a:t>
            </a:r>
          </a:p>
        </p:txBody>
      </p:sp>
      <p:sp>
        <p:nvSpPr>
          <p:cNvPr id="37" name="__dynamic_autofit__TextBox 36"/>
          <p:cNvSpPr txBox="1"/>
          <p:nvPr/>
        </p:nvSpPr>
        <p:spPr>
          <a:xfrm>
            <a:off x="3401568" y="4773168"/>
            <a:ext cx="5303520" cy="621792"/>
          </a:xfrm>
          <a:prstGeom prst="rect">
            <a:avLst/>
          </a:prstGeom>
          <a:noFill/>
        </p:spPr>
        <p:txBody>
          <a:bodyPr wrap="square">
            <a:noAutofit/>
          </a:bodyPr>
          <a:lstStyle/>
          <a:p>
            <a:pPr>
              <a:defRPr/>
            </a:pPr>
            <a:r>
              <a:rPr sz="1800" i="1"/>
              <a:t>Creo que las </a:t>
            </a:r>
            <a:r>
              <a:rPr sz="1800" i="1" b="1">
                <a:solidFill>
                  <a:srgbClr val="7030A0"/>
                </a:solidFill>
              </a:rPr>
              <a:t>ternas pitagóricas</a:t>
            </a:r>
            <a:r>
              <a:rPr sz="1800" i="1"/>
              <a:t> sí/no siempre tienen los mismos ángulos porque…</a:t>
            </a:r>
          </a:p>
        </p:txBody>
      </p:sp>
      <p:pic>
        <p:nvPicPr>
          <p:cNvPr id="38" name="Picture 37" descr="MGe031w.png"/>
          <p:cNvPicPr>
            <a:picLocks noChangeAspect="1"/>
          </p:cNvPicPr>
          <p:nvPr/>
        </p:nvPicPr>
        <p:blipFill>
          <a:blip r:embed="rId23"/>
          <a:stretch>
            <a:fillRect/>
          </a:stretch>
        </p:blipFill>
        <p:spPr>
          <a:xfrm>
            <a:off x="9144000" y="1133856"/>
            <a:ext cx="3054096" cy="2286000"/>
          </a:xfrm>
          <a:prstGeom prst="rect">
            <a:avLst/>
          </a:prstGeom>
        </p:spPr>
      </p:pic>
      <p:pic>
        <p:nvPicPr>
          <p:cNvPr id="39" name="Picture 38" descr="MGe030w.png"/>
          <p:cNvPicPr>
            <a:picLocks noChangeAspect="1"/>
          </p:cNvPicPr>
          <p:nvPr/>
        </p:nvPicPr>
        <p:blipFill>
          <a:blip r:embed="rId24"/>
          <a:stretch>
            <a:fillRect/>
          </a:stretch>
        </p:blipFill>
        <p:spPr>
          <a:xfrm>
            <a:off x="9144000" y="3438144"/>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e03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es una </a:t>
            </a:r>
            <a:r>
              <a:rPr sz="1800" b="1">
                <a:solidFill>
                  <a:srgbClr val="7030A0"/>
                </a:solidFill>
              </a:rPr>
              <a:t>terna pitagórica</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Una </a:t>
            </a:r>
            <a:r>
              <a:rPr sz="1800" i="1" b="1">
                <a:solidFill>
                  <a:srgbClr val="7030A0"/>
                </a:solidFill>
              </a:rPr>
              <a:t>terna pitagórica</a:t>
            </a:r>
            <a:r>
              <a:rPr sz="1800" i="1"/>
              <a:t> es…</a:t>
            </a:r>
          </a:p>
        </p:txBody>
      </p:sp>
      <p:pic>
        <p:nvPicPr>
          <p:cNvPr id="32" name="Picture 31" descr="cl.png"/>
          <p:cNvPicPr>
            <a:picLocks noChangeAspect="1"/>
          </p:cNvPicPr>
          <p:nvPr/>
        </p:nvPicPr>
        <p:blipFill>
          <a:blip r:embed="rId24"/>
          <a:stretch>
            <a:fillRect/>
          </a:stretch>
        </p:blipFill>
        <p:spPr>
          <a:xfrm>
            <a:off x="2130552" y="6611112"/>
            <a:ext cx="881743" cy="246888"/>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es el </a:t>
            </a:r>
            <a:r>
              <a:rPr sz="1800" b="1">
                <a:solidFill>
                  <a:srgbClr val="7030A0"/>
                </a:solidFill>
              </a:rPr>
              <a:t>Teorema de Pitágoras</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El </a:t>
            </a:r>
            <a:r>
              <a:rPr sz="1800" i="1" b="1">
                <a:solidFill>
                  <a:srgbClr val="7030A0"/>
                </a:solidFill>
              </a:rPr>
              <a:t>Teorema de Pitágoras</a:t>
            </a:r>
            <a:r>
              <a:rPr sz="1800" i="1"/>
              <a:t> es…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cl.png"/>
          <p:cNvPicPr>
            <a:picLocks noChangeAspect="1"/>
          </p:cNvPicPr>
          <p:nvPr/>
        </p:nvPicPr>
        <p:blipFill>
          <a:blip r:embed="rId3"/>
          <a:stretch>
            <a:fillRect/>
          </a:stretch>
        </p:blipFill>
        <p:spPr>
          <a:xfrm>
            <a:off x="9500616" y="45720"/>
            <a:ext cx="704088" cy="192024"/>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e03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e03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Pregunta de Relación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¿Cómo se relaciona una </a:t>
            </a:r>
            <a:r>
              <a:rPr sz="1800" b="1">
                <a:solidFill>
                  <a:srgbClr val="7030A0"/>
                </a:solidFill>
              </a:rPr>
              <a:t>terna pitagórica</a:t>
            </a:r>
            <a:r>
              <a:rPr sz="1800"/>
              <a:t> con el </a:t>
            </a:r>
            <a:r>
              <a:rPr sz="1800" b="1">
                <a:solidFill>
                  <a:srgbClr val="7030A0"/>
                </a:solidFill>
              </a:rPr>
              <a:t>Teorema de Pitágoras</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Una </a:t>
            </a:r>
            <a:r>
              <a:rPr sz="1800" i="1" b="1">
                <a:solidFill>
                  <a:srgbClr val="7030A0"/>
                </a:solidFill>
              </a:rPr>
              <a:t>terna pitagórica</a:t>
            </a:r>
            <a:r>
              <a:rPr sz="1800" i="1"/>
              <a:t> se relaciona con el </a:t>
            </a:r>
            <a:r>
              <a:rPr sz="1800" i="1" b="1">
                <a:solidFill>
                  <a:srgbClr val="7030A0"/>
                </a:solidFill>
              </a:rPr>
              <a:t>Teorema de Pitágoras</a:t>
            </a:r>
            <a:r>
              <a:rPr sz="1800" i="1"/>
              <a:t> porque...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