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mostrara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Ambulante y se describe con más detalle en 7 Steps to a Language-Rich Interactive Classroom (2nd edition) de John Seidlitz y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Delete or hide this slide if the relational question does not refer to two vocabulary words which each have a visual.</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9.xml"/><Relationship Id="rId34" Type="http://schemas.openxmlformats.org/officeDocument/2006/relationships/slide" Target="slide11.xml"/><Relationship Id="rId35" Type="http://schemas.openxmlformats.org/officeDocument/2006/relationships/slide" Target="slide12.xml"/><Relationship Id="rId36" Type="http://schemas.openxmlformats.org/officeDocument/2006/relationships/slide" Target="slide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1.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2.xml"/><Relationship Id="rId5" Type="http://schemas.openxmlformats.org/officeDocument/2006/relationships/slide" Target="slide13.xml"/><Relationship Id="rId6" Type="http://schemas.openxmlformats.org/officeDocument/2006/relationships/slide" Target="slide15.xml"/><Relationship Id="rId7" Type="http://schemas.openxmlformats.org/officeDocument/2006/relationships/slide" Target="slide16.xml"/><Relationship Id="rId8" Type="http://schemas.openxmlformats.org/officeDocument/2006/relationships/slide" Target="slide17.xml"/><Relationship Id="rId9" Type="http://schemas.openxmlformats.org/officeDocument/2006/relationships/slide" Target="slide21.xml"/><Relationship Id="rId10" Type="http://schemas.openxmlformats.org/officeDocument/2006/relationships/slide" Target="slide22.xml"/><Relationship Id="rId11" Type="http://schemas.openxmlformats.org/officeDocument/2006/relationships/slide" Target="slide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6.png"/><Relationship Id="rId6" Type="http://schemas.openxmlformats.org/officeDocument/2006/relationships/image" Target="../media/image30.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7.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9.png"/><Relationship Id="rId19" Type="http://schemas.openxmlformats.org/officeDocument/2006/relationships/image" Target="../media/image70.png"/><Relationship Id="rId20" Type="http://schemas.openxmlformats.org/officeDocument/2006/relationships/image" Target="../media/image71.png"/><Relationship Id="rId21" Type="http://schemas.openxmlformats.org/officeDocument/2006/relationships/image" Target="../media/image72.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21.xml"/><Relationship Id="rId8" Type="http://schemas.openxmlformats.org/officeDocument/2006/relationships/image" Target="../media/image73.png"/><Relationship Id="rId9" Type="http://schemas.openxmlformats.org/officeDocument/2006/relationships/image" Target="../media/image55.png"/><Relationship Id="rId10"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74.png"/><Relationship Id="rId4" Type="http://schemas.openxmlformats.org/officeDocument/2006/relationships/image" Target="../media/image2.png"/><Relationship Id="rId5"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image" Target="../media/image55.png"/><Relationship Id="rId25" Type="http://schemas.openxmlformats.org/officeDocument/2006/relationships/image" Target="../media/image56.png"/><Relationship Id="rId2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50.png"/><Relationship Id="rId21" Type="http://schemas.openxmlformats.org/officeDocument/2006/relationships/image" Target="../media/image51.png"/><Relationship Id="rId22" Type="http://schemas.openxmlformats.org/officeDocument/2006/relationships/image" Target="../media/image52.png"/><Relationship Id="rId23" Type="http://schemas.openxmlformats.org/officeDocument/2006/relationships/image" Target="../media/image53.png"/><Relationship Id="rId2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57.png"/><Relationship Id="rId24" Type="http://schemas.openxmlformats.org/officeDocument/2006/relationships/image" Target="../media/image20.png"/><Relationship Id="rId2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Navegando esta lección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Notas para el maestro</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Cómo estructurar conversaciones y hacer adaptaciones para estudiantes que están aprendiendo inglés.</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9" name="Picture 8" descr="intro-to-the-vng-slide-decks-16.png"/>
          <p:cNvPicPr>
            <a:picLocks noChangeAspect="1"/>
          </p:cNvPicPr>
          <p:nvPr/>
        </p:nvPicPr>
        <p:blipFill>
          <a:blip r:embed="rId5"/>
          <a:stretch>
            <a:fillRect/>
          </a:stretch>
        </p:blipFill>
        <p:spPr>
          <a:xfrm>
            <a:off x="4956048" y="685800"/>
            <a:ext cx="914400" cy="914400"/>
          </a:xfrm>
          <a:prstGeom prst="rect">
            <a:avLst/>
          </a:prstGeom>
        </p:spPr>
      </p:pic>
      <p:sp>
        <p:nvSpPr>
          <p:cNvPr id="10" name="TextBox 9">
            <a:hlinkClick r:id="rId6"/>
          </p:cNvPr>
          <p:cNvSpPr txBox="1"/>
          <p:nvPr/>
        </p:nvSpPr>
        <p:spPr>
          <a:xfrm>
            <a:off x="5010912" y="1600200"/>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Calentamiento</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Pida a los estudiantes que anoten y/o compartan con un compañero lo que observan en la imagen y las dudas o ideas que esta les provoca.</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15" name="Picture 14" descr="lesson-plan-warm-ups-7.png"/>
          <p:cNvPicPr>
            <a:picLocks noChangeAspect="1"/>
          </p:cNvPicPr>
          <p:nvPr/>
        </p:nvPicPr>
        <p:blipFill>
          <a:blip r:embed="rId8"/>
          <a:stretch>
            <a:fillRect/>
          </a:stretch>
        </p:blipFill>
        <p:spPr>
          <a:xfrm>
            <a:off x="4956048" y="1856232"/>
            <a:ext cx="914400" cy="914400"/>
          </a:xfrm>
          <a:prstGeom prst="rect">
            <a:avLst/>
          </a:prstGeom>
        </p:spPr>
      </p:pic>
      <p:sp>
        <p:nvSpPr>
          <p:cNvPr id="16" name="TextBox 15">
            <a:hlinkClick r:id="rId9"/>
          </p:cNvPr>
          <p:cNvSpPr txBox="1"/>
          <p:nvPr/>
        </p:nvSpPr>
        <p:spPr>
          <a:xfrm>
            <a:off x="5010912" y="2770632"/>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Conversación de Objetivos</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Pida a los estudiantes que utilicen el lenguaje de la lección y presente la pregunta del boleto de salida.</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1" name="Picture 20" descr="lesson-plan-objectives-8.png"/>
          <p:cNvPicPr>
            <a:picLocks noChangeAspect="1"/>
          </p:cNvPicPr>
          <p:nvPr/>
        </p:nvPicPr>
        <p:blipFill>
          <a:blip r:embed="rId11"/>
          <a:stretch>
            <a:fillRect/>
          </a:stretch>
        </p:blipFill>
        <p:spPr>
          <a:xfrm>
            <a:off x="4956048" y="3026664"/>
            <a:ext cx="914400" cy="914400"/>
          </a:xfrm>
          <a:prstGeom prst="rect">
            <a:avLst/>
          </a:prstGeom>
        </p:spPr>
      </p:pic>
      <p:sp>
        <p:nvSpPr>
          <p:cNvPr id="22" name="TextBox 21">
            <a:hlinkClick r:id="rId12"/>
          </p:cNvPr>
          <p:cNvSpPr txBox="1"/>
          <p:nvPr/>
        </p:nvSpPr>
        <p:spPr>
          <a:xfrm>
            <a:off x="5010912" y="3941064"/>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Conversación de Observación</a:t>
            </a:r>
          </a:p>
        </p:txBody>
      </p:sp>
      <p:sp>
        <p:nvSpPr>
          <p:cNvPr id="24" name="TextBox 23"/>
          <p:cNvSpPr txBox="1"/>
          <p:nvPr/>
        </p:nvSpPr>
        <p:spPr>
          <a:xfrm>
            <a:off x="457200" y="4681728"/>
            <a:ext cx="2761488" cy="603504"/>
          </a:xfrm>
          <a:prstGeom prst="rect">
            <a:avLst/>
          </a:prstGeom>
          <a:noFill/>
        </p:spPr>
        <p:txBody>
          <a:bodyPr wrap="square">
            <a:spAutoFit/>
          </a:bodyPr>
          <a:lstStyle/>
          <a:p>
            <a:pPr>
              <a:defRPr sz="1200" b="0" i="1" u="none">
                <a:solidFill>
                  <a:srgbClr val="C55A11"/>
                </a:solidFill>
              </a:defRPr>
            </a:pPr>
            <a:r>
              <a:t>Los estudiantes elaboran sus propias definiciones para construir, como grupo, una comprensión común del término.</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27" name="Picture 26" descr="lesson-plan-observational-9.png"/>
          <p:cNvPicPr>
            <a:picLocks noChangeAspect="1"/>
          </p:cNvPicPr>
          <p:nvPr/>
        </p:nvPicPr>
        <p:blipFill>
          <a:blip r:embed="rId14"/>
          <a:stretch>
            <a:fillRect/>
          </a:stretch>
        </p:blipFill>
        <p:spPr>
          <a:xfrm>
            <a:off x="4956048" y="4197096"/>
            <a:ext cx="914400" cy="914400"/>
          </a:xfrm>
          <a:prstGeom prst="rect">
            <a:avLst/>
          </a:prstGeom>
        </p:spPr>
      </p:pic>
      <p:sp>
        <p:nvSpPr>
          <p:cNvPr id="28" name="TextBox 27">
            <a:hlinkClick r:id="rId15"/>
          </p:cNvPr>
          <p:cNvSpPr txBox="1"/>
          <p:nvPr/>
        </p:nvSpPr>
        <p:spPr>
          <a:xfrm>
            <a:off x="5010912" y="5111496"/>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Conversación Relacional</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Los estudiantes explican cómo se relaciona este término con otro término clave.</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3"/>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3" name="Picture 32" descr="lesson-plan-relational-11.png"/>
          <p:cNvPicPr>
            <a:picLocks noChangeAspect="1"/>
          </p:cNvPicPr>
          <p:nvPr/>
        </p:nvPicPr>
        <p:blipFill>
          <a:blip r:embed="rId17"/>
          <a:stretch>
            <a:fillRect/>
          </a:stretch>
        </p:blipFill>
        <p:spPr>
          <a:xfrm>
            <a:off x="11210544" y="685800"/>
            <a:ext cx="914400" cy="914400"/>
          </a:xfrm>
          <a:prstGeom prst="rect">
            <a:avLst/>
          </a:prstGeom>
        </p:spPr>
      </p:pic>
      <p:sp>
        <p:nvSpPr>
          <p:cNvPr id="34" name="TextBox 33">
            <a:hlinkClick r:id="rId18"/>
          </p:cNvPr>
          <p:cNvSpPr txBox="1"/>
          <p:nvPr/>
        </p:nvSpPr>
        <p:spPr>
          <a:xfrm>
            <a:off x="11265408" y="1600200"/>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Conversación Inferencial + Ticket de Salida</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Los estudiantes conversan sobre la pregunta del boleto de salida y luego la responden por escrito (grados 2 al 12) o de forma oral (preescolar y 1.er grado).</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4"/>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39" name="Picture 38" descr="lesson-plan-inferential-12.png"/>
          <p:cNvPicPr>
            <a:picLocks noChangeAspect="1"/>
          </p:cNvPicPr>
          <p:nvPr/>
        </p:nvPicPr>
        <p:blipFill>
          <a:blip r:embed="rId20"/>
          <a:stretch>
            <a:fillRect/>
          </a:stretch>
        </p:blipFill>
        <p:spPr>
          <a:xfrm>
            <a:off x="11210544" y="1856232"/>
            <a:ext cx="914400" cy="914400"/>
          </a:xfrm>
          <a:prstGeom prst="rect">
            <a:avLst/>
          </a:prstGeom>
        </p:spPr>
      </p:pic>
      <p:sp>
        <p:nvSpPr>
          <p:cNvPr id="40" name="TextBox 39">
            <a:hlinkClick r:id="rId21"/>
          </p:cNvPr>
          <p:cNvSpPr txBox="1"/>
          <p:nvPr/>
        </p:nvSpPr>
        <p:spPr>
          <a:xfrm>
            <a:off x="11265408" y="2770632"/>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41" name="TextBox 40"/>
          <p:cNvSpPr txBox="1"/>
          <p:nvPr/>
        </p:nvSpPr>
        <p:spPr>
          <a:xfrm>
            <a:off x="6419088" y="3108960"/>
            <a:ext cx="2926080" cy="329184"/>
          </a:xfrm>
          <a:prstGeom prst="rect">
            <a:avLst/>
          </a:prstGeom>
          <a:noFill/>
        </p:spPr>
        <p:txBody>
          <a:bodyPr wrap="square">
            <a:spAutoFit/>
          </a:bodyPr>
          <a:lstStyle/>
          <a:p>
            <a:pPr marL="292608" indent="-201168">
              <a:buChar char="•"/>
              <a:defRPr sz="1600" b="1" i="0" u="none">
                <a:solidFill>
                  <a:srgbClr val="946F00"/>
                </a:solidFill>
              </a:defRPr>
            </a:pPr>
            <a:r>
              <a:t>Actividades de Extensión</a:t>
            </a:r>
          </a:p>
        </p:txBody>
      </p:sp>
      <p:sp>
        <p:nvSpPr>
          <p:cNvPr id="42" name="TextBox 41"/>
          <p:cNvSpPr txBox="1"/>
          <p:nvPr/>
        </p:nvSpPr>
        <p:spPr>
          <a:xfrm>
            <a:off x="6711696" y="3401568"/>
            <a:ext cx="2761488" cy="603504"/>
          </a:xfrm>
          <a:prstGeom prst="rect">
            <a:avLst/>
          </a:prstGeom>
          <a:noFill/>
        </p:spPr>
        <p:txBody>
          <a:bodyPr wrap="square">
            <a:spAutoFit/>
          </a:bodyPr>
          <a:lstStyle/>
          <a:p>
            <a:pPr>
              <a:defRPr sz="1200" b="0" i="1" u="none">
                <a:solidFill>
                  <a:srgbClr val="946F00"/>
                </a:solidFill>
              </a:defRPr>
            </a:pPr>
            <a:r>
              <a:t>Diversas actividades que pueden utilizarse al principio, durante o al final de la lección, o como repaso de la unidad.</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5"/>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45" name="Picture 44" descr="lesson-plan-extension-13.png"/>
          <p:cNvPicPr>
            <a:picLocks noChangeAspect="1"/>
          </p:cNvPicPr>
          <p:nvPr/>
        </p:nvPicPr>
        <p:blipFill>
          <a:blip r:embed="rId23"/>
          <a:stretch>
            <a:fillRect/>
          </a:stretch>
        </p:blipFill>
        <p:spPr>
          <a:xfrm>
            <a:off x="11210544" y="3026664"/>
            <a:ext cx="914400" cy="914400"/>
          </a:xfrm>
          <a:prstGeom prst="rect">
            <a:avLst/>
          </a:prstGeom>
        </p:spPr>
      </p:pic>
      <p:sp>
        <p:nvSpPr>
          <p:cNvPr id="46" name="TextBox 45">
            <a:hlinkClick r:id="rId24"/>
          </p:cNvPr>
          <p:cNvSpPr txBox="1"/>
          <p:nvPr/>
        </p:nvSpPr>
        <p:spPr>
          <a:xfrm>
            <a:off x="11265408" y="3941064"/>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Visuales del Muro de Palabras</a:t>
            </a:r>
          </a:p>
        </p:txBody>
      </p:sp>
      <p:sp>
        <p:nvSpPr>
          <p:cNvPr id="48" name="TextBox 47"/>
          <p:cNvSpPr txBox="1"/>
          <p:nvPr/>
        </p:nvSpPr>
        <p:spPr>
          <a:xfrm>
            <a:off x="6711696" y="4636008"/>
            <a:ext cx="2761488" cy="603504"/>
          </a:xfrm>
          <a:prstGeom prst="rect">
            <a:avLst/>
          </a:prstGeom>
          <a:noFill/>
        </p:spPr>
        <p:txBody>
          <a:bodyPr wrap="square">
            <a:spAutoFit/>
          </a:bodyPr>
          <a:lstStyle/>
          <a:p>
            <a:pPr>
              <a:defRPr sz="1200" b="0" i="1" u="none">
                <a:solidFill>
                  <a:srgbClr val="000000"/>
                </a:solidFill>
              </a:defRPr>
            </a:pPr>
            <a:r>
              <a:t>Imprima estos materiales y agréguelos al muro de palabras a medida que avance en la unidad.</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6"/>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Ir a esta diapositiva</a:t>
            </a:r>
          </a:p>
        </p:txBody>
      </p:sp>
      <p:pic>
        <p:nvPicPr>
          <p:cNvPr id="51" name="Picture 50" descr="lesson-plan-word-wall-14.png"/>
          <p:cNvPicPr>
            <a:picLocks noChangeAspect="1"/>
          </p:cNvPicPr>
          <p:nvPr/>
        </p:nvPicPr>
        <p:blipFill>
          <a:blip r:embed="rId26"/>
          <a:stretch>
            <a:fillRect/>
          </a:stretch>
        </p:blipFill>
        <p:spPr>
          <a:xfrm>
            <a:off x="11210544" y="4197096"/>
            <a:ext cx="914400" cy="914400"/>
          </a:xfrm>
          <a:prstGeom prst="rect">
            <a:avLst/>
          </a:prstGeom>
        </p:spPr>
      </p:pic>
      <p:sp>
        <p:nvSpPr>
          <p:cNvPr id="52" name="TextBox 51">
            <a:hlinkClick r:id="rId27"/>
          </p:cNvPr>
          <p:cNvSpPr txBox="1"/>
          <p:nvPr/>
        </p:nvSpPr>
        <p:spPr>
          <a:xfrm>
            <a:off x="11265408" y="5111496"/>
            <a:ext cx="804672" cy="219456"/>
          </a:xfrm>
          <a:prstGeom prst="rect">
            <a:avLst/>
          </a:prstGeom>
          <a:noFill/>
        </p:spPr>
        <p:txBody>
          <a:bodyPr wrap="none" tIns="0" bIns="0">
            <a:spAutoFit/>
          </a:bodyPr>
          <a:lstStyle/>
          <a:p>
            <a:pPr algn="ctr">
              <a:defRPr sz="1100" b="1" i="0" u="sng">
                <a:solidFill>
                  <a:srgbClr val="0070C0"/>
                </a:solidFill>
              </a:defRPr>
            </a:pPr>
            <a:r>
              <a:t>Muéstrame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4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la </a:t>
            </a:r>
            <a:r>
              <a:rPr sz="1800" b="1">
                <a:solidFill>
                  <a:srgbClr val="7030A0"/>
                </a:solidFill>
              </a:rPr>
              <a:t>forma estándar</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 </a:t>
            </a:r>
            <a:r>
              <a:rPr sz="1800" i="1" b="1">
                <a:solidFill>
                  <a:srgbClr val="7030A0"/>
                </a:solidFill>
              </a:rPr>
              <a:t>forma estándar</a:t>
            </a:r>
            <a:r>
              <a:rPr sz="1800" i="1"/>
              <a:t> 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Inferencial</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¿Cuándo podrías utilizar la </a:t>
            </a:r>
            <a:r>
              <a:rPr sz="1800" b="1">
                <a:solidFill>
                  <a:srgbClr val="7030A0"/>
                </a:solidFill>
              </a:rPr>
              <a:t>forma punto-pendiente</a:t>
            </a:r>
            <a:r>
              <a:rPr sz="1800"/>
              <a:t> en lugar de la </a:t>
            </a:r>
            <a:r>
              <a:rPr sz="1800" b="1">
                <a:solidFill>
                  <a:srgbClr val="7030A0"/>
                </a:solidFill>
              </a:rPr>
              <a:t>forma estándar</a:t>
            </a:r>
            <a:r>
              <a:rPr sz="1800"/>
              <a:t>? ¿Por qué?</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Podría utilizar la </a:t>
            </a:r>
            <a:r>
              <a:rPr sz="1800" i="1" b="1">
                <a:solidFill>
                  <a:srgbClr val="7030A0"/>
                </a:solidFill>
              </a:rPr>
              <a:t>forma punto-pendiente</a:t>
            </a:r>
            <a:r>
              <a:rPr sz="1800" i="1"/>
              <a:t> en lugar de la </a:t>
            </a:r>
            <a:r>
              <a:rPr sz="1800" i="1" b="1">
                <a:solidFill>
                  <a:srgbClr val="7030A0"/>
                </a:solidFill>
              </a:rPr>
              <a:t>forma estándar</a:t>
            </a:r>
            <a:r>
              <a:rPr sz="1800" i="1"/>
              <a:t> cuando...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actividades de Extensión</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100"/>
              <a:t>Use cualquiera o todas las actividades en las siguientes diapositivas entre conversaciones estructuradas o después de que los estudiantes hayan completado todas las conversaciones estructuradas.</a:t>
            </a:r>
          </a:p>
        </p:txBody>
      </p:sp>
      <p:sp>
        <p:nvSpPr>
          <p:cNvPr id="6" name="TextBox 5"/>
          <p:cNvSpPr txBox="1"/>
          <p:nvPr/>
        </p:nvSpPr>
        <p:spPr>
          <a:xfrm>
            <a:off x="420624" y="1673352"/>
            <a:ext cx="5678424" cy="4800600"/>
          </a:xfrm>
          <a:prstGeom prst="rect">
            <a:avLst/>
          </a:prstGeom>
          <a:noFill/>
        </p:spPr>
        <p:txBody>
          <a:bodyPr wrap="square" anchor="ctr">
            <a:spAutoFit/>
          </a:bodyPr>
          <a:lstStyle/>
          <a:p>
            <a:pPr algn="l"/>
            <a:r>
              <a:rPr b="1" i="0" sz="2000"/>
              <a:t>•   Dibuja y escribe</a:t>
            </a:r>
          </a:p>
          <a:p>
            <a:pPr algn="l"/>
            <a:r>
              <a:rPr b="0" i="1" sz="2000"/>
              <a:t>Invite al grupo a dibujar la palabra de vocabulario, colocar etiquetas con los conceptos clave de la lección y, después, explicar por escrito cómo ese dibujo y esas etiquetas muestran lo que entienden de la palabra.</a:t>
            </a:r>
          </a:p>
          <a:p>
            <a:pPr algn="l"/>
            <a:r>
              <a:rPr b="1" i="0" sz="2000"/>
              <a:t>•   Completa la imagen</a:t>
            </a:r>
            <a:r>
              <a:rPr b="0" i="0" sz="2000"/>
              <a:t> </a:t>
            </a:r>
          </a:p>
          <a:p>
            <a:pPr algn="l"/>
            <a:r>
              <a:rPr b="0" i="1" sz="2000"/>
              <a:t>Haz esto antes de mostrar la imagen completa para una actividad de predicción, o después de mostrar la imagen para un ejercicio de recordación.</a:t>
            </a:r>
          </a:p>
          <a:p>
            <a:pPr algn="l"/>
            <a:r>
              <a:rPr b="1" i="0" sz="2000"/>
              <a:t>•   Rellénalo</a:t>
            </a:r>
          </a:p>
          <a:p>
            <a:pPr algn="l"/>
            <a:r>
              <a:rPr b="0" i="1" sz="2000"/>
              <a:t>Al igual que “Completa la imagen”, esta actividad también es excelente como vista previa o revisión.</a:t>
            </a:r>
          </a:p>
          <a:p>
            <a:pPr algn="l"/>
            <a:r>
              <a:rPr b="1" i="0" sz="2000"/>
              <a:t>•   Evidencia-Afirmación-Razonamiento</a:t>
            </a:r>
          </a:p>
          <a:p>
            <a:pPr algn="l"/>
            <a:r>
              <a:rPr b="0" i="1" sz="2000"/>
              <a:t>Haga que los estudiantes formulen una pregunta y luego la respondan con una afirmación y un razonamiento basado en evidencias.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b="1" i="0" sz="2000"/>
              <a:t>•   Mapa de palabras</a:t>
            </a:r>
          </a:p>
          <a:p>
            <a:pPr algn="l"/>
            <a:r>
              <a:rPr b="0" i="1" sz="2000"/>
              <a:t>Haga que los estudiantes hagan conexiones con otras palabras en esta unidad, o con otras palabras en unidades anteriores. Esta actividad es excelente como revisión de la unidad!</a:t>
            </a:r>
          </a:p>
          <a:p>
            <a:pPr algn="l"/>
            <a:r>
              <a:rPr b="1" i="0" sz="2000"/>
              <a:t>•   Párrafo ambulante</a:t>
            </a:r>
            <a:r>
              <a:rPr b="0" i="0" sz="2000"/>
              <a:t> </a:t>
            </a:r>
          </a:p>
          <a:p>
            <a:pPr algn="l"/>
            <a:r>
              <a:rPr b="0" i="1" sz="2000"/>
              <a:t>¡Haga que los estudiantes se muevan y escriban! Se puede hacer en cualquier momento de la lección, pero es una excelente revisión al final de la lección.</a:t>
            </a:r>
          </a:p>
          <a:p>
            <a:pPr algn="l"/>
            <a:r>
              <a:rPr b="1" i="0" sz="2000"/>
              <a:t>•   Escritura</a:t>
            </a:r>
          </a:p>
          <a:p>
            <a:pPr algn="l"/>
            <a:r>
              <a:rPr b="0" i="1" sz="2000"/>
              <a:t>Esto es muy recomendable después de completar las conversaciones estructuradas, como una actividad de cierre o una alternativa al ticket de salida de la lección. Pida a los estudiantes que escriban todo lo que han aprendido sobre la palabra de vocabulario, estructurándolo con los inicios de oración de sus conversaciones estructuradas y el vocabulario clave.</a:t>
            </a:r>
          </a:p>
        </p:txBody>
      </p:sp>
      <p:sp>
        <p:nvSpPr>
          <p:cNvPr id="8" name="TextBox 7">
            <a:hlinkClick action="ppaction://hlinksldjump" r:id="rId5"/>
          </p:cNvPr>
          <p:cNvSpPr txBox="1"/>
          <p:nvPr/>
        </p:nvSpPr>
        <p:spPr>
          <a:xfrm>
            <a:off x="4663440" y="152704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9" name="TextBox 8">
            <a:hlinkClick action="ppaction://hlinksldjump" r:id="rId6"/>
          </p:cNvPr>
          <p:cNvSpPr txBox="1"/>
          <p:nvPr/>
        </p:nvSpPr>
        <p:spPr>
          <a:xfrm>
            <a:off x="4663440" y="331012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0" name="TextBox 9">
            <a:hlinkClick action="ppaction://hlinksldjump" r:id="rId7"/>
          </p:cNvPr>
          <p:cNvSpPr txBox="1"/>
          <p:nvPr/>
        </p:nvSpPr>
        <p:spPr>
          <a:xfrm>
            <a:off x="4663440" y="457200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1" name="TextBox 10">
            <a:hlinkClick action="ppaction://hlinksldjump" r:id="rId8"/>
          </p:cNvPr>
          <p:cNvSpPr txBox="1"/>
          <p:nvPr/>
        </p:nvSpPr>
        <p:spPr>
          <a:xfrm>
            <a:off x="4663440" y="548640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2" name="TextBox 11">
            <a:hlinkClick action="ppaction://hlinksldjump" r:id="rId9"/>
          </p:cNvPr>
          <p:cNvSpPr txBox="1"/>
          <p:nvPr/>
        </p:nvSpPr>
        <p:spPr>
          <a:xfrm>
            <a:off x="10689336" y="1527048"/>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3" name="TextBox 12">
            <a:hlinkClick action="ppaction://hlinksldjump" r:id="rId10"/>
          </p:cNvPr>
          <p:cNvSpPr txBox="1"/>
          <p:nvPr/>
        </p:nvSpPr>
        <p:spPr>
          <a:xfrm>
            <a:off x="10689336" y="3154680"/>
            <a:ext cx="1737360" cy="274320"/>
          </a:xfrm>
          <a:prstGeom prst="rect">
            <a:avLst/>
          </a:prstGeom>
          <a:noFill/>
        </p:spPr>
        <p:txBody>
          <a:bodyPr wrap="none">
            <a:spAutoFit/>
          </a:bodyPr>
          <a:lstStyle/>
          <a:p>
            <a:pPr algn="l">
              <a:defRPr sz="1200" b="1" i="0" u="sng">
                <a:solidFill>
                  <a:srgbClr val="0070C0"/>
                </a:solidFill>
              </a:defRPr>
            </a:pPr>
            <a:r>
              <a:t>Ir a esta diapositiva</a:t>
            </a:r>
          </a:p>
        </p:txBody>
      </p:sp>
      <p:sp>
        <p:nvSpPr>
          <p:cNvPr id="14" name="TextBox 13">
            <a:hlinkClick action="ppaction://hlinksldjump" r:id="rId11"/>
          </p:cNvPr>
          <p:cNvSpPr txBox="1"/>
          <p:nvPr/>
        </p:nvSpPr>
        <p:spPr>
          <a:xfrm>
            <a:off x="10689336" y="4379976"/>
            <a:ext cx="1737360" cy="274320"/>
          </a:xfrm>
          <a:prstGeom prst="rect">
            <a:avLst/>
          </a:prstGeom>
          <a:noFill/>
        </p:spPr>
        <p:txBody>
          <a:bodyPr wrap="none">
            <a:spAutoFit/>
          </a:bodyPr>
          <a:lstStyle/>
          <a:p>
            <a:pPr algn="l">
              <a:defRPr sz="1200" b="1" i="0" u="sng">
                <a:solidFill>
                  <a:srgbClr val="0070C0"/>
                </a:solidFill>
              </a:defRPr>
            </a:pPr>
            <a:r>
              <a:t>Ir a esta diapositiva</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 </a:t>
            </a:r>
            <a:r>
              <a:rPr b="1">
                <a:solidFill>
                  <a:srgbClr val="7030A0"/>
                </a:solidFill>
              </a:rPr>
              <a:t>forma punto-pendiente</a:t>
            </a:r>
            <a:r>
              <a:t>. Etiqueta tu elemento visual con los términos: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forma punto-pendiente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Dibuja y Escribe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Explica cómo se relaciona tu elemento visual con lo que has aprendido sobre </a:t>
            </a:r>
            <a:r>
              <a:rPr b="1">
                <a:solidFill>
                  <a:srgbClr val="7030A0"/>
                </a:solidFill>
              </a:rPr>
              <a:t>forma punto-pendiente</a:t>
            </a:r>
            <a:r>
              <a:rPr sz="2000" i="1"/>
              <a:t>
• Mi visual es…
• Mi visual se relaciona con lo que he aprendido acerca de </a:t>
            </a:r>
            <a:r>
              <a:rPr b="1" i="1" sz="2000">
                <a:solidFill>
                  <a:srgbClr val="7030A0"/>
                </a:solidFill>
              </a:rPr>
              <a:t>forma punto-pendiente</a:t>
            </a:r>
            <a:r>
              <a:rPr sz="2000" i="1"/>
              <a:t> porque...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300">
                <a:solidFill>
                  <a:srgbClr val="7030A0"/>
                </a:solidFill>
              </a:defRPr>
            </a:pPr>
            <a:r>
              <a:t>forma punto-pendiente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forma punto-pendiente.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este visual lo mejor que puedas.
Trabaja con un compañero o comparte tu visual completada con un compañero cuando termines.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49224"/>
            <a:ext cx="2743200" cy="274320"/>
          </a:xfrm>
          <a:prstGeom prst="rect">
            <a:avLst/>
          </a:prstGeom>
          <a:noFill/>
        </p:spPr>
        <p:txBody>
          <a:bodyPr wrap="none">
            <a:spAutoFit/>
          </a:bodyPr>
          <a:lstStyle/>
          <a:p>
            <a:pPr>
              <a:defRPr sz="1800" b="0" i="0" u="none">
                <a:solidFill>
                  <a:srgbClr val="000000"/>
                </a:solidFill>
              </a:defRPr>
            </a:pPr>
            <a:r>
              <a:t>Elige una pregunta:</a:t>
            </a:r>
          </a:p>
        </p:txBody>
      </p:sp>
      <p:sp>
        <p:nvSpPr>
          <p:cNvPr id="5" name="TextBox 4"/>
          <p:cNvSpPr txBox="1"/>
          <p:nvPr/>
        </p:nvSpPr>
        <p:spPr>
          <a:xfrm>
            <a:off x="0" y="1033271"/>
            <a:ext cx="3026664" cy="2414016"/>
          </a:xfrm>
          <a:prstGeom prst="rect">
            <a:avLst/>
          </a:prstGeom>
          <a:noFill/>
        </p:spPr>
        <p:txBody>
          <a:bodyPr wrap="square">
            <a:spAutoFit/>
          </a:bodyPr>
          <a:lstStyle/>
          <a:p>
            <a:pPr marL="256032" indent="-155448">
              <a:spcAft>
                <a:spcPts val="1000"/>
              </a:spcAft>
              <a:buChar char="•"/>
              <a:defRPr sz="1800" i="1"/>
            </a:pPr>
            <a:r>
              <a:rPr sz="1800" i="1"/>
              <a:t>Algo que no se es...</a:t>
            </a:r>
          </a:p>
          <a:p>
            <a:pPr marL="256032" indent="-155448">
              <a:spcAft>
                <a:spcPts val="1000"/>
              </a:spcAft>
              <a:buChar char="•"/>
              <a:defRPr sz="1800" i="1"/>
            </a:pPr>
            <a:r>
              <a:rPr sz="1800" i="1"/>
              <a:t>Algo que me pregunto es...</a:t>
            </a:r>
          </a:p>
          <a:p>
            <a:pPr marL="256032" indent="-155448">
              <a:spcAft>
                <a:spcPts val="1000"/>
              </a:spcAft>
              <a:buChar char="•"/>
              <a:defRPr sz="1800" i="1"/>
            </a:pPr>
            <a:r>
              <a:rPr sz="1800" i="1"/>
              <a:t>No entendi cuando hablamos acerca de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1188720"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2258568"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Señal: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Va 1.º:</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30936"/>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50976"/>
            <a:ext cx="2697480" cy="1380744"/>
          </a:xfrm>
          <a:prstGeom prst="rect">
            <a:avLst/>
          </a:prstGeom>
          <a:noFill/>
        </p:spPr>
        <p:txBody>
          <a:bodyPr wrap="square">
            <a:noAutofit/>
          </a:bodyPr>
          <a:lstStyle/>
          <a:p>
            <a:pPr>
              <a:defRPr sz="1700"/>
            </a:pPr>
            <a:r>
              <a:rPr sz="1700" i="0"/>
              <a:t>¿Cuándo podrías utilizar la </a:t>
            </a:r>
            <a:r>
              <a:rPr sz="1700" i="0" b="1">
                <a:solidFill>
                  <a:srgbClr val="7030A0"/>
                </a:solidFill>
              </a:rPr>
              <a:t>forma punto-pendiente</a:t>
            </a:r>
            <a:r>
              <a:rPr sz="1700" i="0"/>
              <a:t> en lugar de la </a:t>
            </a:r>
            <a:r>
              <a:rPr sz="1700" i="0" b="1">
                <a:solidFill>
                  <a:srgbClr val="7030A0"/>
                </a:solidFill>
              </a:rPr>
              <a:t>forma estándar</a:t>
            </a:r>
            <a:r>
              <a:rPr sz="1700" i="0"/>
              <a:t>? ¿Por qué?</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Proporciona </a:t>
            </a:r>
            <a:r>
              <a:rPr sz="1800" b="1" u="sng">
                <a:solidFill>
                  <a:srgbClr val="C55A11"/>
                </a:solidFill>
              </a:rPr>
              <a:t>Evidencia:</a:t>
            </a:r>
          </a:p>
          <a:p>
            <a:pPr marL="256032" indent="-155448">
              <a:spcAft>
                <a:spcPts val="0"/>
              </a:spcAft>
              <a:buChar char="•"/>
              <a:defRPr sz="1800" i="1">
                <a:solidFill>
                  <a:srgbClr val="C55A11"/>
                </a:solidFill>
              </a:defRPr>
            </a:pPr>
            <a:r>
              <a:rPr sz="1800" i="1">
                <a:solidFill>
                  <a:srgbClr val="C55A11"/>
                </a:solidFill>
              </a:rPr>
              <a:t>Veo que...</a:t>
            </a:r>
          </a:p>
          <a:p>
            <a:pPr marL="256032" indent="-155448">
              <a:spcAft>
                <a:spcPts val="0"/>
              </a:spcAft>
              <a:buChar char="•"/>
              <a:defRPr sz="1800" i="1">
                <a:solidFill>
                  <a:srgbClr val="C55A11"/>
                </a:solidFill>
              </a:defRPr>
            </a:pPr>
            <a:r>
              <a:rPr sz="1800" i="1">
                <a:solidFill>
                  <a:srgbClr val="C55A11"/>
                </a:solidFill>
              </a:rPr>
              <a:t>Se que...</a:t>
            </a:r>
          </a:p>
          <a:p>
            <a:pPr marL="256032" indent="-155448">
              <a:spcAft>
                <a:spcPts val="0"/>
              </a:spcAft>
              <a:buChar char="•"/>
              <a:defRPr sz="1800" i="1">
                <a:solidFill>
                  <a:srgbClr val="C55A11"/>
                </a:solidFill>
              </a:defRPr>
            </a:pPr>
            <a:r>
              <a:rPr sz="1800" i="1">
                <a:solidFill>
                  <a:srgbClr val="C55A11"/>
                </a:solidFill>
              </a:rPr>
              <a:t>Lei 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¿Cuándo podrías utilizar la </a:t>
            </a:r>
            <a:r>
              <a:rPr sz="1800" i="0" b="1">
                <a:solidFill>
                  <a:srgbClr val="7030A0"/>
                </a:solidFill>
              </a:rPr>
              <a:t>forma punto-pendiente</a:t>
            </a:r>
            <a:r>
              <a:rPr sz="1800" i="0"/>
              <a:t> en lugar de la </a:t>
            </a:r>
            <a:r>
              <a:rPr sz="1800" i="0" b="1">
                <a:solidFill>
                  <a:srgbClr val="7030A0"/>
                </a:solidFill>
              </a:rPr>
              <a:t>forma estándar</a:t>
            </a:r>
            <a:r>
              <a:rPr sz="1800" i="0"/>
              <a:t>? ¿Por qué?</a:t>
            </a:r>
          </a:p>
        </p:txBody>
      </p:sp>
      <p:sp>
        <p:nvSpPr>
          <p:cNvPr id="6" name="TextBox 5"/>
          <p:cNvSpPr txBox="1"/>
          <p:nvPr/>
        </p:nvSpPr>
        <p:spPr>
          <a:xfrm>
            <a:off x="91440" y="2286000"/>
            <a:ext cx="2697480" cy="365760"/>
          </a:xfrm>
          <a:prstGeom prst="rect">
            <a:avLst/>
          </a:prstGeom>
          <a:noFill/>
        </p:spPr>
        <p:txBody>
          <a:bodyPr wrap="none">
            <a:spAutoFit/>
          </a:bodyPr>
          <a:lstStyle/>
          <a:p>
            <a:pPr>
              <a:defRPr sz="1800" b="1" i="0" u="sng">
                <a:solidFill>
                  <a:srgbClr val="2E75B6"/>
                </a:solidFill>
              </a:defRPr>
            </a:pPr>
            <a:r>
              <a:t>Afirmacion</a:t>
            </a:r>
          </a:p>
        </p:txBody>
      </p:sp>
      <p:sp>
        <p:nvSpPr>
          <p:cNvPr id="7" name="__dynamic_autofit__TextBox 6"/>
          <p:cNvSpPr txBox="1"/>
          <p:nvPr/>
        </p:nvSpPr>
        <p:spPr>
          <a:xfrm>
            <a:off x="91440" y="2624328"/>
            <a:ext cx="2953512" cy="1490472"/>
          </a:xfrm>
          <a:prstGeom prst="rect">
            <a:avLst/>
          </a:prstGeom>
          <a:noFill/>
        </p:spPr>
        <p:txBody>
          <a:bodyPr wrap="square">
            <a:noAutofit/>
          </a:bodyPr>
          <a:lstStyle/>
          <a:p>
            <a:pPr>
              <a:defRPr/>
            </a:pPr>
            <a:r>
              <a:rPr sz="1800" i="1">
                <a:solidFill>
                  <a:srgbClr val="2E75B6"/>
                </a:solidFill>
              </a:rPr>
              <a:t>Podría utilizar la </a:t>
            </a:r>
            <a:r>
              <a:rPr sz="1800" i="1" b="1">
                <a:solidFill>
                  <a:srgbClr val="2E75B6"/>
                </a:solidFill>
              </a:rPr>
              <a:t>forma punto-pendiente</a:t>
            </a:r>
            <a:r>
              <a:rPr sz="1800" i="1">
                <a:solidFill>
                  <a:srgbClr val="2E75B6"/>
                </a:solidFill>
              </a:rPr>
              <a:t> en lugar de la </a:t>
            </a:r>
            <a:r>
              <a:rPr sz="1800" i="1" b="1">
                <a:solidFill>
                  <a:srgbClr val="2E75B6"/>
                </a:solidFill>
              </a:rPr>
              <a:t>forma estándar</a:t>
            </a:r>
            <a:r>
              <a:rPr sz="1800" i="1">
                <a:solidFill>
                  <a:srgbClr val="2E75B6"/>
                </a:solidFill>
              </a:rPr>
              <a:t> cuando... porque…</a:t>
            </a:r>
          </a:p>
        </p:txBody>
      </p:sp>
      <p:pic>
        <p:nvPicPr>
          <p:cNvPr id="8" name="Picture 7"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7"/>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8"/>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9"/>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30" name="Picture 29"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1" name="Picture 30"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2" name="Picture 31"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3" name="Picture 32" descr="logo.png"/>
          <p:cNvPicPr>
            <a:picLocks noChangeAspect="1"/>
          </p:cNvPicPr>
          <p:nvPr/>
        </p:nvPicPr>
        <p:blipFill>
          <a:blip r:embed="rId22"/>
          <a:stretch>
            <a:fillRect/>
          </a:stretch>
        </p:blipFill>
        <p:spPr>
          <a:xfrm>
            <a:off x="0" y="6611112"/>
            <a:ext cx="1995054" cy="241069"/>
          </a:xfrm>
          <a:prstGeom prst="rect">
            <a:avLst/>
          </a:prstGeom>
        </p:spPr>
      </p:pic>
      <p:pic>
        <p:nvPicPr>
          <p:cNvPr id="34" name="Picture 33"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Estructurar Conversaciones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Esto puede sonar asi...</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¿Qué es la </a:t>
            </a:r>
            <a:r>
              <a:rPr sz="1100" b="1">
                <a:solidFill>
                  <a:srgbClr val="7030A0"/>
                </a:solidFill>
              </a:rPr>
              <a:t>forma punto-pendiente</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La </a:t>
            </a:r>
            <a:r>
              <a:rPr sz="1100" i="1" b="1">
                <a:solidFill>
                  <a:srgbClr val="7030A0"/>
                </a:solidFill>
              </a:rPr>
              <a:t>forma punto-pendiente</a:t>
            </a:r>
            <a:r>
              <a:rPr sz="1100" i="1"/>
              <a:t> es…</a:t>
            </a:r>
          </a:p>
        </p:txBody>
      </p:sp>
      <p:pic>
        <p:nvPicPr>
          <p:cNvPr id="9" name="Picture 8" descr="MGe029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Clase, pronunciemos esta palabra en voz alta: (lee </a:t>
            </a:r>
            <a:r>
              <a:rPr sz="1600" b="1" i="0" u="none">
                <a:solidFill>
                  <a:srgbClr val="7030A0"/>
                </a:solidFill>
              </a:rPr>
              <a:t>forma punto-pendiente</a:t>
            </a:r>
            <a:r>
              <a:rPr sz="1600" b="1" i="0" u="none"/>
              <a:t> en voz alta lentamente).</a:t>
            </a:r>
          </a:p>
          <a:p>
            <a:pPr marL="283464" indent="-201168">
              <a:spcAft>
                <a:spcPts val="600"/>
              </a:spcAft>
              <a:buAutoNum type="arabicPeriod" startAt="2"/>
            </a:pPr>
            <a:r>
              <a:rPr sz="1600" b="1" i="0" u="none"/>
              <a:t>Puede todo el mundo </a:t>
            </a:r>
            <a:r>
              <a:rPr sz="1600" b="1" i="0" u="none">
                <a:solidFill>
                  <a:srgbClr val="0070C0"/>
                </a:solidFill>
              </a:rPr>
              <a:t>_______ </a:t>
            </a:r>
            <a:r>
              <a:rPr sz="1600" b="1" i="0" u="none">
                <a:solidFill>
                  <a:srgbClr val="0070C0"/>
                </a:solidFill>
              </a:rPr>
              <a:t>(senal)</a:t>
            </a:r>
            <a:r>
              <a:rPr sz="1600" b="1" i="0" u="none"/>
              <a:t>? Piensa en esta pregunta. Cuando estes listo para terminar esta frase, </a:t>
            </a:r>
            <a:r>
              <a:rPr sz="1600" b="1" i="0" u="none">
                <a:solidFill>
                  <a:srgbClr val="009999"/>
                </a:solidFill>
              </a:rPr>
              <a:t>_______ </a:t>
            </a:r>
            <a:r>
              <a:rPr sz="1600" b="1" i="0" u="none">
                <a:solidFill>
                  <a:srgbClr val="009999"/>
                </a:solidFill>
              </a:rPr>
              <a:t>(inicio)</a:t>
            </a:r>
            <a:r>
              <a:rPr sz="1600" b="1" i="0" u="none"/>
              <a:t>, muestrame haciendo </a:t>
            </a:r>
            <a:r>
              <a:rPr sz="1600" b="1" i="0" u="none">
                <a:solidFill>
                  <a:srgbClr val="0070C0"/>
                </a:solidFill>
              </a:rPr>
              <a:t>_______ </a:t>
            </a:r>
            <a:r>
              <a:rPr sz="1600" b="1" i="0" u="none">
                <a:solidFill>
                  <a:srgbClr val="0070C0"/>
                </a:solidFill>
              </a:rPr>
              <a:t>(desactiva la senal).</a:t>
            </a:r>
          </a:p>
          <a:p>
            <a:pPr marL="283464" indent="-201168">
              <a:spcAft>
                <a:spcPts val="600"/>
              </a:spcAft>
              <a:buAutoNum type="arabicPeriod" startAt="3"/>
            </a:pPr>
            <a:r>
              <a:rPr sz="1600" b="1" i="0" u="none"/>
              <a:t>Vas a compartir con </a:t>
            </a:r>
            <a:r>
              <a:rPr sz="1600" b="1" i="0" u="none">
                <a:solidFill>
                  <a:srgbClr val="548235"/>
                </a:solidFill>
              </a:rPr>
              <a:t>_______ </a:t>
            </a:r>
            <a:r>
              <a:rPr sz="1600" b="1" i="0" u="none">
                <a:solidFill>
                  <a:srgbClr val="548235"/>
                </a:solidFill>
              </a:rPr>
              <a:t>(compartir)</a:t>
            </a:r>
            <a:r>
              <a:rPr sz="1600" b="1" i="0" u="none"/>
              <a:t>. La persona en tu grupo que ira primero es </a:t>
            </a:r>
            <a:r>
              <a:rPr sz="1600" b="1" i="0" u="none">
                <a:solidFill>
                  <a:srgbClr val="BF9000"/>
                </a:solidFill>
              </a:rPr>
              <a:t>_______.</a:t>
            </a:r>
          </a:p>
          <a:p>
            <a:pPr marL="283464" indent="-201168">
              <a:spcAft>
                <a:spcPts val="600"/>
              </a:spcAft>
              <a:buAutoNum type="arabicPeriod" startAt="4"/>
            </a:pPr>
            <a:r>
              <a:rPr sz="1600" b="1" i="0" u="none"/>
              <a:t>Voy a </a:t>
            </a:r>
            <a:r>
              <a:rPr sz="1600" b="1" i="0" u="none">
                <a:solidFill>
                  <a:srgbClr val="C00000"/>
                </a:solidFill>
              </a:rPr>
              <a:t>_______ </a:t>
            </a:r>
            <a:r>
              <a:rPr sz="1600" b="1" i="0" u="none">
                <a:solidFill>
                  <a:srgbClr val="C00000"/>
                </a:solidFill>
              </a:rPr>
              <a:t>(evaluar)</a:t>
            </a:r>
            <a:r>
              <a:rPr sz="1600" b="1" i="0" u="none"/>
              <a:t>. Esta bien si compartes tu idea o la de tu companero, siempre y cuando uses </a:t>
            </a:r>
            <a:r>
              <a:rPr sz="1600" b="1" i="0" u="none">
                <a:solidFill>
                  <a:srgbClr val="7030A0"/>
                </a:solidFill>
              </a:rPr>
              <a:t>________ </a:t>
            </a:r>
            <a:r>
              <a:rPr sz="1600" b="1" i="0" u="none">
                <a:solidFill>
                  <a:srgbClr val="7030A0"/>
                </a:solidFill>
              </a:rPr>
              <a:t>(palabra del vocabulario)</a:t>
            </a:r>
            <a:r>
              <a:rPr sz="1600" b="1" i="0" u="none"/>
              <a:t> en una oracion completa. Te recomiendo usar el inicio de oracion, </a:t>
            </a:r>
            <a:r>
              <a:rPr sz="1600" b="1" i="0" u="none">
                <a:solidFill>
                  <a:srgbClr val="009999"/>
                </a:solidFill>
              </a:rPr>
              <a:t>________ </a:t>
            </a:r>
            <a:r>
              <a:rPr sz="1600" b="1" i="0" u="none">
                <a:solidFill>
                  <a:srgbClr val="009999"/>
                </a:solidFill>
              </a:rPr>
              <a:t>(inicio).</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Como se ve esto?</a:t>
            </a:r>
          </a:p>
        </p:txBody>
      </p:sp>
      <p:sp>
        <p:nvSpPr>
          <p:cNvPr id="14" name="TextBox 13"/>
          <p:cNvSpPr txBox="1"/>
          <p:nvPr/>
        </p:nvSpPr>
        <p:spPr>
          <a:xfrm>
            <a:off x="9144000" y="4837176"/>
            <a:ext cx="1911095" cy="365760"/>
          </a:xfrm>
          <a:prstGeom prst="rect">
            <a:avLst/>
          </a:prstGeom>
          <a:noFill/>
        </p:spPr>
        <p:txBody>
          <a:bodyPr wrap="square">
            <a:spAutoFit/>
          </a:bodyPr>
          <a:lstStyle/>
          <a:p>
            <a:pPr algn="ctr">
              <a:defRPr sz="1800" b="0" i="0" u="sng">
                <a:solidFill>
                  <a:srgbClr val="FFFFFF"/>
                </a:solidFill>
              </a:defRPr>
            </a:pPr>
            <a:r>
              <a:t>Recordatorio!</a:t>
            </a:r>
          </a:p>
        </p:txBody>
      </p:sp>
      <p:sp>
        <p:nvSpPr>
          <p:cNvPr id="15" name="__dynamic_autofit__TextBox 14"/>
          <p:cNvSpPr txBox="1"/>
          <p:nvPr/>
        </p:nvSpPr>
        <p:spPr>
          <a:xfrm>
            <a:off x="8906256" y="5148072"/>
            <a:ext cx="2286000" cy="1197864"/>
          </a:xfrm>
          <a:prstGeom prst="rect">
            <a:avLst/>
          </a:prstGeom>
          <a:noFill/>
        </p:spPr>
        <p:txBody>
          <a:bodyPr wrap="square" tIns="0" bIns="0" lIns="0" rIns="0">
            <a:noAutofit/>
          </a:bodyPr>
          <a:lstStyle/>
          <a:p>
            <a:pPr algn="ctr">
              <a:defRPr sz="1600"/>
            </a:pPr>
            <a:r>
              <a:rPr sz="1600" b="0">
                <a:solidFill>
                  <a:srgbClr val="FFFFFF"/>
                </a:solidFill>
              </a:rPr>
              <a:t>Esta lección solo debe ser utilizada por docentes que tengan una </a:t>
            </a:r>
            <a:r>
              <a:rPr sz="1600" b="1">
                <a:solidFill>
                  <a:srgbClr val="FFFFFF"/>
                </a:solidFill>
              </a:rPr>
              <a:t>licencia VNG activa.</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Evidencia</a:t>
            </a:r>
            <a:r>
              <a:rPr sz="1800" b="1" u="sng"/>
              <a:t>-</a:t>
            </a:r>
            <a:r>
              <a:rPr sz="1800" b="1" u="sng">
                <a:solidFill>
                  <a:srgbClr val="2E75B6"/>
                </a:solidFill>
              </a:rPr>
              <a:t>Afirmacion</a:t>
            </a:r>
            <a:r>
              <a:rPr sz="1800" b="1" u="sng"/>
              <a:t>-</a:t>
            </a:r>
            <a:r>
              <a:rPr sz="1800" b="1" u="sng"/>
              <a:t>Razonamiento</a:t>
            </a:r>
          </a:p>
        </p:txBody>
      </p:sp>
      <p:sp>
        <p:nvSpPr>
          <p:cNvPr id="4" name="TextBox 3"/>
          <p:cNvSpPr txBox="1"/>
          <p:nvPr/>
        </p:nvSpPr>
        <p:spPr>
          <a:xfrm>
            <a:off x="9144" y="612648"/>
            <a:ext cx="1371600" cy="292608"/>
          </a:xfrm>
          <a:prstGeom prst="rect">
            <a:avLst/>
          </a:prstGeom>
          <a:noFill/>
        </p:spPr>
        <p:txBody>
          <a:bodyPr wrap="none">
            <a:spAutoFit/>
          </a:bodyPr>
          <a:lstStyle/>
          <a:p>
            <a:pPr>
              <a:defRPr sz="1800" b="1" i="0" u="sng">
                <a:solidFill>
                  <a:srgbClr val="000000"/>
                </a:solidFill>
              </a:defRPr>
            </a:pPr>
            <a:r>
              <a:t>Pregunta:</a:t>
            </a:r>
          </a:p>
        </p:txBody>
      </p:sp>
      <p:sp>
        <p:nvSpPr>
          <p:cNvPr id="5" name="__dynamic_autofit__TextBox 4"/>
          <p:cNvSpPr txBox="1"/>
          <p:nvPr/>
        </p:nvSpPr>
        <p:spPr>
          <a:xfrm>
            <a:off x="228600" y="914400"/>
            <a:ext cx="2697480" cy="603504"/>
          </a:xfrm>
          <a:prstGeom prst="rect">
            <a:avLst/>
          </a:prstGeom>
          <a:noFill/>
        </p:spPr>
        <p:txBody>
          <a:bodyPr wrap="square">
            <a:noAutofit/>
          </a:bodyPr>
          <a:lstStyle/>
          <a:p>
            <a:pPr>
              <a:defRPr sz="1100"/>
            </a:pPr>
            <a:r>
              <a:rPr sz="1100" i="0"/>
              <a:t>¿Cuándo podrías utilizar la </a:t>
            </a:r>
            <a:r>
              <a:rPr sz="1100" i="0" b="1">
                <a:solidFill>
                  <a:srgbClr val="7030A0"/>
                </a:solidFill>
              </a:rPr>
              <a:t>forma punto-pendiente</a:t>
            </a:r>
            <a:r>
              <a:rPr sz="1100" i="0"/>
              <a:t> en lugar de la </a:t>
            </a:r>
            <a:r>
              <a:rPr sz="1100" i="0" b="1">
                <a:solidFill>
                  <a:srgbClr val="7030A0"/>
                </a:solidFill>
              </a:rPr>
              <a:t>forma estándar</a:t>
            </a:r>
            <a:r>
              <a:rPr sz="1100" i="0"/>
              <a:t>? ¿Por qué?</a:t>
            </a:r>
          </a:p>
        </p:txBody>
      </p:sp>
      <p:sp>
        <p:nvSpPr>
          <p:cNvPr id="6" name="__dynamic_autofit__TextBox 5"/>
          <p:cNvSpPr txBox="1"/>
          <p:nvPr/>
        </p:nvSpPr>
        <p:spPr>
          <a:xfrm>
            <a:off x="0" y="1563624"/>
            <a:ext cx="3054096" cy="2331720"/>
          </a:xfrm>
          <a:prstGeom prst="rect">
            <a:avLst/>
          </a:prstGeom>
          <a:noFill/>
        </p:spPr>
        <p:txBody>
          <a:bodyPr wrap="square">
            <a:noAutofit/>
          </a:bodyPr>
          <a:lstStyle/>
          <a:p>
            <a:pPr>
              <a:spcAft>
                <a:spcPts val="200"/>
              </a:spcAft>
              <a:defRPr sz="1500"/>
            </a:pPr>
            <a:r>
              <a:rPr sz="1500" b="0" u="sng"/>
              <a:t>Haz una </a:t>
            </a:r>
            <a:r>
              <a:rPr sz="1500" b="1" u="sng">
                <a:solidFill>
                  <a:srgbClr val="2E75B6"/>
                </a:solidFill>
              </a:rPr>
              <a:t>Afirmacion</a:t>
            </a:r>
            <a:r>
              <a:rPr sz="1500" b="0" u="sng"/>
              <a:t> con </a:t>
            </a:r>
            <a:r>
              <a:rPr sz="1500" b="1" u="sng">
                <a:solidFill>
                  <a:srgbClr val="548235"/>
                </a:solidFill>
              </a:rPr>
              <a:t>Razonamiento:</a:t>
            </a:r>
          </a:p>
          <a:p>
            <a:pPr marL="256032" indent="-155448">
              <a:spcAft>
                <a:spcPts val="0"/>
              </a:spcAft>
              <a:buChar char="•"/>
              <a:defRPr sz="1500" i="1">
                <a:solidFill>
                  <a:srgbClr val="C55A11"/>
                </a:solidFill>
              </a:defRPr>
            </a:pPr>
            <a:r>
              <a:rPr sz="1500" i="1" u="sng">
                <a:solidFill>
                  <a:srgbClr val="C55A11"/>
                </a:solidFill>
              </a:rPr>
              <a:t>Basado en el hecho de que
</a:t>
            </a:r>
            <a:r>
              <a:rPr sz="1500" i="1" u="sng">
                <a:solidFill>
                  <a:srgbClr val="C55A11"/>
                </a:solidFill>
              </a:rPr>
              <a:t>_______</a:t>
            </a:r>
            <a:r>
              <a:rPr sz="1500" i="1" u="none">
                <a:solidFill>
                  <a:srgbClr val="548235"/>
                </a:solidFill>
              </a:rPr>
              <a:t>, infiero que...
</a:t>
            </a:r>
            <a:r>
              <a:rPr sz="1500" i="1" u="none">
                <a:solidFill>
                  <a:srgbClr val="548235"/>
                </a:solidFill>
              </a:rPr>
              <a:t>porque...</a:t>
            </a:r>
          </a:p>
          <a:p>
            <a:pPr marL="256032" indent="-155448">
              <a:spcAft>
                <a:spcPts val="0"/>
              </a:spcAft>
              <a:buChar char="•"/>
              <a:defRPr sz="1500" i="1">
                <a:solidFill>
                  <a:srgbClr val="C55A11"/>
                </a:solidFill>
              </a:defRPr>
            </a:pPr>
            <a:r>
              <a:rPr sz="1500" i="1" u="sng">
                <a:solidFill>
                  <a:srgbClr val="C55A11"/>
                </a:solidFill>
              </a:rPr>
              <a:t>_______</a:t>
            </a:r>
            <a:r>
              <a:rPr sz="1500" i="1" u="none">
                <a:solidFill>
                  <a:srgbClr val="548235"/>
                </a:solidFill>
              </a:rPr>
              <a:t> significa que...
</a:t>
            </a:r>
            <a:r>
              <a:rPr sz="1500" i="1" u="none">
                <a:solidFill>
                  <a:srgbClr val="548235"/>
                </a:solidFill>
              </a:rPr>
              <a:t>porque...</a:t>
            </a:r>
          </a:p>
          <a:p>
            <a:pPr marL="256032" indent="-155448">
              <a:spcAft>
                <a:spcPts val="0"/>
              </a:spcAft>
              <a:buChar char="•"/>
              <a:defRPr sz="1500" i="1">
                <a:solidFill>
                  <a:srgbClr val="C55A11"/>
                </a:solidFill>
              </a:defRPr>
            </a:pPr>
            <a:r>
              <a:rPr sz="1500" i="1" u="none">
                <a:solidFill>
                  <a:srgbClr val="C55A11"/>
                </a:solidFill>
              </a:rPr>
              <a:t>Veo </a:t>
            </a:r>
            <a:r>
              <a:rPr sz="1500" i="1" u="sng">
                <a:solidFill>
                  <a:srgbClr val="C55A11"/>
                </a:solidFill>
              </a:rPr>
              <a:t>_______.</a:t>
            </a:r>
            <a:r>
              <a:rPr sz="1500" i="1" u="none">
                <a:solidFill>
                  <a:srgbClr val="2E75B6"/>
                </a:solidFill>
              </a:rPr>
              <a:t> Esto apoya
mi afirmacion de que...</a:t>
            </a:r>
            <a:r>
              <a:rPr sz="1500" i="1" u="none">
                <a:solidFill>
                  <a:srgbClr val="548235"/>
                </a:solidFill>
              </a:rPr>
              <a:t> porque...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1188720"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2258568"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Señal: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Va 1.º:</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2148840"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cl.png"/>
          <p:cNvPicPr>
            <a:picLocks noChangeAspect="1"/>
          </p:cNvPicPr>
          <p:nvPr/>
        </p:nvPicPr>
        <p:blipFill>
          <a:blip r:embed="rId23"/>
          <a:stretch>
            <a:fillRect/>
          </a:stretch>
        </p:blipFill>
        <p:spPr>
          <a:xfrm>
            <a:off x="2130552" y="6611112"/>
            <a:ext cx="881743" cy="24688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forma punto-pendiente</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cl.png"/>
          <p:cNvPicPr>
            <a:picLocks noChangeAspect="1"/>
          </p:cNvPicPr>
          <p:nvPr/>
        </p:nvPicPr>
        <p:blipFill>
          <a:blip r:embed="rId6"/>
          <a:stretch>
            <a:fillRect/>
          </a:stretch>
        </p:blipFill>
        <p:spPr>
          <a:xfrm>
            <a:off x="2130552" y="6611112"/>
            <a:ext cx="881743" cy="246888"/>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MGe044w.png"/>
          <p:cNvPicPr>
            <a:picLocks noChangeAspect="1"/>
          </p:cNvPicPr>
          <p:nvPr/>
        </p:nvPicPr>
        <p:blipFill>
          <a:blip r:embed="rId9"/>
          <a:stretch>
            <a:fillRect/>
          </a:stretch>
        </p:blipFill>
        <p:spPr>
          <a:xfrm>
            <a:off x="4873752" y="658368"/>
            <a:ext cx="1435608" cy="1078992"/>
          </a:xfrm>
          <a:prstGeom prst="rect">
            <a:avLst/>
          </a:prstGeom>
        </p:spPr>
      </p:pic>
      <p:pic>
        <p:nvPicPr>
          <p:cNvPr id="21" name="Picture 20" descr="MGe047w.png"/>
          <p:cNvPicPr>
            <a:picLocks noChangeAspect="1"/>
          </p:cNvPicPr>
          <p:nvPr/>
        </p:nvPicPr>
        <p:blipFill>
          <a:blip r:embed="rId10"/>
          <a:stretch>
            <a:fillRect/>
          </a:stretch>
        </p:blipFill>
        <p:spPr>
          <a:xfrm>
            <a:off x="9537192" y="658368"/>
            <a:ext cx="1435608"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forma punto-pendiente...</a:t>
            </a:r>
            <a:r>
              <a:rPr i="1"/>
              <a:t>
De esta visual, puedo inferir… </a:t>
            </a:r>
            <a:r>
              <a:t>(usa </a:t>
            </a:r>
            <a:r>
              <a:rPr b="1">
                <a:solidFill>
                  <a:srgbClr val="7030A0"/>
                </a:solidFill>
              </a:rPr>
              <a:t>forma punto-pendiente</a:t>
            </a:r>
            <a:r>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cl.png"/>
          <p:cNvPicPr>
            <a:picLocks noChangeAspect="1"/>
          </p:cNvPicPr>
          <p:nvPr/>
        </p:nvPicPr>
        <p:blipFill>
          <a:blip r:embed="rId4"/>
          <a:stretch>
            <a:fillRect/>
          </a:stretch>
        </p:blipFill>
        <p:spPr>
          <a:xfrm>
            <a:off x="2130552" y="6611112"/>
            <a:ext cx="881743" cy="246888"/>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Ge029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Escritura</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Escribe un parrafo que describa el termino </a:t>
            </a:r>
            <a:r>
              <a:rPr b="1" sz="2000">
                <a:solidFill>
                  <a:srgbClr val="7030A0"/>
                </a:solidFill>
              </a:rPr>
              <a:t>forma punto-pendiente</a:t>
            </a:r>
            <a:r>
              <a:t>. Incluye otras 3-5 palabras de vocabulario en tu parrafo. Puedes incluir los siguientes inicios de oracion:</a:t>
            </a:r>
          </a:p>
          <a:p>
            <a:pPr marL="182880" indent="-128016">
              <a:spcAft>
                <a:spcPts val="0"/>
              </a:spcAft>
              <a:buChar char="•"/>
            </a:pPr>
            <a:r>
              <a:rPr sz="2000" i="1"/>
              <a:t>La </a:t>
            </a:r>
            <a:r>
              <a:rPr sz="2000" i="1" b="1">
                <a:solidFill>
                  <a:srgbClr val="7030A0"/>
                </a:solidFill>
              </a:rPr>
              <a:t>forma punto-pendiente</a:t>
            </a:r>
            <a:r>
              <a:rPr sz="2000" i="1"/>
              <a:t> es…</a:t>
            </a:r>
          </a:p>
          <a:p>
            <a:pPr marL="182880" indent="-128016">
              <a:spcAft>
                <a:spcPts val="0"/>
              </a:spcAft>
              <a:buChar char="•"/>
            </a:pPr>
            <a:r>
              <a:rPr sz="2000" i="1"/>
              <a:t>La </a:t>
            </a:r>
            <a:r>
              <a:rPr sz="2000" i="1" b="1">
                <a:solidFill>
                  <a:srgbClr val="7030A0"/>
                </a:solidFill>
              </a:rPr>
              <a:t>forma punto-pendiente</a:t>
            </a:r>
            <a:r>
              <a:rPr sz="2000" i="1"/>
              <a:t> se relaciona con la </a:t>
            </a:r>
            <a:r>
              <a:rPr sz="2000" i="1" b="1">
                <a:solidFill>
                  <a:srgbClr val="7030A0"/>
                </a:solidFill>
              </a:rPr>
              <a:t>pendiente</a:t>
            </a:r>
            <a:r>
              <a:rPr sz="2000" i="1"/>
              <a:t> porque…</a:t>
            </a:r>
          </a:p>
          <a:p>
            <a:pPr marL="182880" indent="-128016">
              <a:spcAft>
                <a:spcPts val="0"/>
              </a:spcAft>
              <a:buChar char="•"/>
            </a:pPr>
            <a:r>
              <a:rPr sz="2000" i="1"/>
              <a:t>Podría utilizar la </a:t>
            </a:r>
            <a:r>
              <a:rPr sz="2000" i="1" b="1">
                <a:solidFill>
                  <a:srgbClr val="7030A0"/>
                </a:solidFill>
              </a:rPr>
              <a:t>forma punto-pendiente</a:t>
            </a:r>
            <a:r>
              <a:rPr sz="2000" i="1"/>
              <a:t> en lugar de la </a:t>
            </a:r>
            <a:r>
              <a:rPr sz="2000" i="1" b="1">
                <a:solidFill>
                  <a:srgbClr val="7030A0"/>
                </a:solidFill>
              </a:rPr>
              <a:t>forma estándar</a:t>
            </a:r>
            <a:r>
              <a:rPr sz="2000" i="1"/>
              <a:t> cuando... porque…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cl.png"/>
          <p:cNvPicPr>
            <a:picLocks noChangeAspect="1"/>
          </p:cNvPicPr>
          <p:nvPr/>
        </p:nvPicPr>
        <p:blipFill>
          <a:blip r:embed="rId4"/>
          <a:stretch>
            <a:fillRect/>
          </a:stretch>
        </p:blipFill>
        <p:spPr>
          <a:xfrm>
            <a:off x="2130552" y="6611112"/>
            <a:ext cx="881743" cy="246888"/>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4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Ge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cl.png"/>
          <p:cNvPicPr>
            <a:picLocks noChangeAspect="1"/>
          </p:cNvPicPr>
          <p:nvPr/>
        </p:nvPicPr>
        <p:blipFill>
          <a:blip r:embed="rId4"/>
          <a:stretch>
            <a:fillRect/>
          </a:stretch>
        </p:blipFill>
        <p:spPr>
          <a:xfrm>
            <a:off x="11494008" y="6638544"/>
            <a:ext cx="685800" cy="19202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11494008" y="6638544"/>
            <a:ext cx="685800" cy="192024"/>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b="0" i="0" u="none">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b="0" i="0" u="none">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b="0" i="0" u="none">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b="0" i="0" u="none">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b="0" i="0" u="none">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b="0" i="0" u="none">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b="0" i="0" u="none">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b="0" i="0" u="none">
                <a:latin typeface="Calibri"/>
              </a:defRPr>
            </a:pPr>
            <a:r>
              <a:t>más cerca de la ventana</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Adaptaciones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Siéntelos junto a los estudiantes que siguen las instrucciones bien</a:t>
            </a:r>
            <a:r>
              <a:rPr b="0" i="0"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Haga que los estudiantes </a:t>
            </a:r>
            <a:r>
              <a:rPr b="1" i="0" sz="1800"/>
              <a:t>repitan las palabras de vocabulario</a:t>
            </a:r>
            <a:r>
              <a:rPr b="0" i="0" sz="1800"/>
              <a:t> después de ti, pronunciándolas </a:t>
            </a:r>
            <a:r>
              <a:rPr b="1" i="0" sz="1800"/>
              <a:t>juntos como clase</a:t>
            </a:r>
            <a:r>
              <a:rPr b="0" i="0" sz="1800"/>
              <a:t>. Es aún más efectivo para los principiantes si </a:t>
            </a:r>
            <a:r>
              <a:rPr b="1" i="0" sz="1800"/>
              <a:t>divides cada sílaba</a:t>
            </a:r>
            <a:r>
              <a:rPr b="0" i="0"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Permita que los estudiantes translingüen</a:t>
            </a:r>
            <a:r>
              <a:rPr b="0" i="0" sz="1800"/>
              <a:t>, o usen varios idiomas dentro de una sola oración. </a:t>
            </a:r>
            <a:r>
              <a:rPr b="1" i="0" sz="1800"/>
              <a:t>Enfatice que usen la palabra de vocabulario tal como se presenta</a:t>
            </a:r>
            <a:r>
              <a:rPr b="0" i="0"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b="0" i="0" sz="1800"/>
              <a:t>Haga que los estudiantes participen en conversaciones estructuradas, pero </a:t>
            </a:r>
            <a:r>
              <a:rPr b="1" i="0" sz="1800"/>
              <a:t>asegúrese de que estén listos antes de incluirlos en el grupo de aleatorización</a:t>
            </a:r>
            <a:r>
              <a:rPr b="0" i="0" sz="1800"/>
              <a:t> para ser llamados en toda la clase.</a:t>
            </a:r>
          </a:p>
        </p:txBody>
      </p:sp>
      <p:sp>
        <p:nvSpPr>
          <p:cNvPr id="13" name="TextBox 12"/>
          <p:cNvSpPr txBox="1"/>
          <p:nvPr/>
        </p:nvSpPr>
        <p:spPr>
          <a:xfrm>
            <a:off x="137160" y="5138928"/>
            <a:ext cx="5184648" cy="1353312"/>
          </a:xfrm>
          <a:prstGeom prst="rect">
            <a:avLst/>
          </a:prstGeom>
          <a:noFill/>
        </p:spPr>
        <p:txBody>
          <a:bodyPr wrap="square" anchor="ctr">
            <a:spAutoFit/>
          </a:bodyPr>
          <a:lstStyle/>
          <a:p>
            <a:pPr algn="l"/>
            <a:r>
              <a:rPr b="1" i="0" sz="1800"/>
              <a:t>Comparta las imágenes y los inicios de oraciones</a:t>
            </a:r>
            <a:r>
              <a:rPr b="0" i="0" sz="1800"/>
              <a:t> con los estudiantes </a:t>
            </a:r>
            <a:r>
              <a:rPr b="1" i="0" sz="1800"/>
              <a:t>el día anterior</a:t>
            </a:r>
            <a:r>
              <a:rPr b="0" i="0" sz="1800"/>
              <a:t> y haga que escriban sus respuestas. </a:t>
            </a:r>
          </a:p>
          <a:p>
            <a:pPr algn="l"/>
            <a:r>
              <a:rPr b="0" i="0" sz="1800"/>
              <a:t> </a:t>
            </a:r>
            <a:r>
              <a:rPr b="0" i="1" sz="1800"/>
              <a:t>¿Su principiante lee en Inglés?</a:t>
            </a:r>
            <a:r>
              <a:rPr b="0" i="0" sz="1800"/>
              <a:t> Intente proporcionar los visuales en Inglés a su recién llegado </a:t>
            </a:r>
            <a:r>
              <a:rPr b="1" i="0" sz="1800"/>
              <a:t>el día anterior</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cl.png"/>
          <p:cNvPicPr>
            <a:picLocks noChangeAspect="1"/>
          </p:cNvPicPr>
          <p:nvPr/>
        </p:nvPicPr>
        <p:blipFill>
          <a:blip r:embed="rId7"/>
          <a:stretch>
            <a:fillRect/>
          </a:stretch>
        </p:blipFill>
        <p:spPr>
          <a:xfrm>
            <a:off x="11494008" y="6537960"/>
            <a:ext cx="685800" cy="192024"/>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cosas que notas en esta imagen.
</a:t>
            </a:r>
            <a:r>
              <a:rPr b="0" i="1"/>
              <a:t>Yo noto…
</a:t>
            </a:r>
            <a:r>
              <a:rPr b="1" i="0"/>
              <a:t>1 cosa que te preguntas sobre esta imagen.
</a:t>
            </a:r>
            <a:r>
              <a:rPr b="0" i="1"/>
              <a:t>Me pregunto…</a:t>
            </a:r>
          </a:p>
        </p:txBody>
      </p:sp>
      <p:pic>
        <p:nvPicPr>
          <p:cNvPr id="10" name="Picture 9" descr="cl.png"/>
          <p:cNvPicPr>
            <a:picLocks noChangeAspect="1"/>
          </p:cNvPicPr>
          <p:nvPr/>
        </p:nvPicPr>
        <p:blipFill>
          <a:blip r:embed="rId8"/>
          <a:stretch>
            <a:fillRect/>
          </a:stretch>
        </p:blipFill>
        <p:spPr>
          <a:xfrm>
            <a:off x="2130552" y="6611112"/>
            <a:ext cx="881743" cy="246888"/>
          </a:xfrm>
          <a:prstGeom prst="rect">
            <a:avLst/>
          </a:prstGeom>
        </p:spPr>
      </p:pic>
      <p:pic>
        <p:nvPicPr>
          <p:cNvPr id="11" name="Picture 10" descr="MGe0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Conversación de Objetivos</a:t>
            </a:r>
          </a:p>
          <a:p>
            <a:pPr>
              <a:spcAft>
                <a:spcPts val="1000"/>
              </a:spcAft>
            </a:pPr>
            <a:r>
              <a:rPr sz="1800" b="0">
                <a:solidFill>
                  <a:srgbClr val="000000"/>
                </a:solidFill>
              </a:rPr>
              <a:t>Basado en el </a:t>
            </a:r>
            <a:r>
              <a:rPr sz="1800" b="1">
                <a:solidFill>
                  <a:srgbClr val="000000"/>
                </a:solidFill>
              </a:rPr>
              <a:t>objetivo del lenguaje</a:t>
            </a:r>
            <a:r>
              <a:rPr sz="1800" b="0">
                <a:solidFill>
                  <a:srgbClr val="000000"/>
                </a:solidFill>
              </a:rPr>
              <a:t> y las imágenes,
completa una de estas:</a:t>
            </a:r>
          </a:p>
          <a:p>
            <a:pPr marL="256032" indent="-146304">
              <a:spcAft>
                <a:spcPts val="800"/>
              </a:spcAft>
              <a:buChar char="•"/>
              <a:defRPr>
                <a:solidFill>
                  <a:srgbClr val="548235"/>
                </a:solidFill>
              </a:defRPr>
            </a:pPr>
            <a:r>
              <a:rPr sz="1800" i="1">
                <a:solidFill>
                  <a:srgbClr val="548235"/>
                </a:solidFill>
              </a:rPr>
              <a:t>Creo que la pregunta esta pidiendo...</a:t>
            </a:r>
          </a:p>
          <a:p>
            <a:pPr marL="256032" indent="-146304">
              <a:spcAft>
                <a:spcPts val="800"/>
              </a:spcAft>
              <a:buChar char="•"/>
              <a:defRPr>
                <a:solidFill>
                  <a:srgbClr val="000000"/>
                </a:solidFill>
              </a:defRPr>
            </a:pPr>
            <a:r>
              <a:rPr sz="1800" i="1">
                <a:solidFill>
                  <a:srgbClr val="000000"/>
                </a:solidFill>
              </a:rPr>
              <a:t>Creo que el termino _____ significa... porque...</a:t>
            </a:r>
          </a:p>
          <a:p>
            <a:pPr marL="256032" indent="-146304">
              <a:spcAft>
                <a:spcPts val="800"/>
              </a:spcAft>
              <a:buChar char="•"/>
              <a:defRPr>
                <a:solidFill>
                  <a:srgbClr val="548235"/>
                </a:solidFill>
              </a:defRPr>
            </a:pPr>
            <a:r>
              <a:rPr sz="1800" i="1">
                <a:solidFill>
                  <a:srgbClr val="548235"/>
                </a:solidFill>
              </a:rPr>
              <a:t>La imagen me hace pensar en... porque...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cl.png"/>
          <p:cNvPicPr>
            <a:picLocks noChangeAspect="1"/>
          </p:cNvPicPr>
          <p:nvPr/>
        </p:nvPicPr>
        <p:blipFill>
          <a:blip r:embed="rId22"/>
          <a:stretch>
            <a:fillRect/>
          </a:stretch>
        </p:blipFill>
        <p:spPr>
          <a:xfrm>
            <a:off x="2130552" y="6611112"/>
            <a:ext cx="881743" cy="246888"/>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Enfoque de hoy: </a:t>
            </a:r>
            <a:r>
              <a:rPr sz="2700" b="1">
                <a:solidFill>
                  <a:srgbClr val="7030A0"/>
                </a:solidFill>
              </a:rPr>
              <a:t>forma punto-pendiente</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Objetivo del contenido</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Hoy hablaremos sobre </a:t>
            </a:r>
            <a:r>
              <a:rPr sz="2400" b="1">
                <a:solidFill>
                  <a:srgbClr val="7030A0"/>
                </a:solidFill>
              </a:rPr>
              <a:t>forma punto-pendiente</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Objetivo del lenguaje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En oraciones completas, puedo responder esta pregunta usando las palabras de vocabulario a la derecha:</a:t>
            </a:r>
          </a:p>
        </p:txBody>
      </p:sp>
      <p:sp>
        <p:nvSpPr>
          <p:cNvPr id="36" name="__dynamic_autofit__TextBox 35"/>
          <p:cNvSpPr txBox="1"/>
          <p:nvPr/>
        </p:nvSpPr>
        <p:spPr>
          <a:xfrm>
            <a:off x="3401568" y="4160520"/>
            <a:ext cx="5303520" cy="566928"/>
          </a:xfrm>
          <a:prstGeom prst="rect">
            <a:avLst/>
          </a:prstGeom>
          <a:noFill/>
        </p:spPr>
        <p:txBody>
          <a:bodyPr wrap="square">
            <a:noAutofit/>
          </a:bodyPr>
          <a:lstStyle/>
          <a:p>
            <a:pPr>
              <a:defRPr sz="1600"/>
            </a:pPr>
            <a:r>
              <a:rPr sz="1600"/>
              <a:t>¿Cuándo podrías utilizar la </a:t>
            </a:r>
            <a:r>
              <a:rPr sz="1600" b="1">
                <a:solidFill>
                  <a:srgbClr val="7030A0"/>
                </a:solidFill>
              </a:rPr>
              <a:t>forma punto-pendiente</a:t>
            </a:r>
            <a:r>
              <a:rPr sz="1600"/>
              <a:t> en lugar de la </a:t>
            </a:r>
            <a:r>
              <a:rPr sz="1600" b="1">
                <a:solidFill>
                  <a:srgbClr val="7030A0"/>
                </a:solidFill>
              </a:rPr>
              <a:t>forma estándar</a:t>
            </a:r>
            <a:r>
              <a:rPr sz="1600"/>
              <a:t>? ¿Por qué?</a:t>
            </a:r>
          </a:p>
        </p:txBody>
      </p:sp>
      <p:sp>
        <p:nvSpPr>
          <p:cNvPr id="37" name="__dynamic_autofit__TextBox 36"/>
          <p:cNvSpPr txBox="1"/>
          <p:nvPr/>
        </p:nvSpPr>
        <p:spPr>
          <a:xfrm>
            <a:off x="3401568" y="4773168"/>
            <a:ext cx="5303520" cy="621792"/>
          </a:xfrm>
          <a:prstGeom prst="rect">
            <a:avLst/>
          </a:prstGeom>
          <a:noFill/>
        </p:spPr>
        <p:txBody>
          <a:bodyPr wrap="square">
            <a:noAutofit/>
          </a:bodyPr>
          <a:lstStyle/>
          <a:p>
            <a:pPr>
              <a:defRPr sz="1700"/>
            </a:pPr>
            <a:r>
              <a:rPr sz="1700" i="1"/>
              <a:t>Podría utilizar la </a:t>
            </a:r>
            <a:r>
              <a:rPr sz="1700" i="1" b="1">
                <a:solidFill>
                  <a:srgbClr val="7030A0"/>
                </a:solidFill>
              </a:rPr>
              <a:t>forma punto-pendiente</a:t>
            </a:r>
            <a:r>
              <a:rPr sz="1700" i="1"/>
              <a:t> en lugar de la </a:t>
            </a:r>
            <a:r>
              <a:rPr sz="1700" i="1" b="1">
                <a:solidFill>
                  <a:srgbClr val="7030A0"/>
                </a:solidFill>
              </a:rPr>
              <a:t>forma estándar</a:t>
            </a:r>
            <a:r>
              <a:rPr sz="1700" i="1"/>
              <a:t> cuando... porque…</a:t>
            </a:r>
          </a:p>
        </p:txBody>
      </p:sp>
      <p:pic>
        <p:nvPicPr>
          <p:cNvPr id="38" name="Picture 37" descr="MGe029w.png"/>
          <p:cNvPicPr>
            <a:picLocks noChangeAspect="1"/>
          </p:cNvPicPr>
          <p:nvPr/>
        </p:nvPicPr>
        <p:blipFill>
          <a:blip r:embed="rId23"/>
          <a:stretch>
            <a:fillRect/>
          </a:stretch>
        </p:blipFill>
        <p:spPr>
          <a:xfrm>
            <a:off x="9144000" y="0"/>
            <a:ext cx="3054096" cy="2286000"/>
          </a:xfrm>
          <a:prstGeom prst="rect">
            <a:avLst/>
          </a:prstGeom>
        </p:spPr>
      </p:pic>
      <p:pic>
        <p:nvPicPr>
          <p:cNvPr id="39" name="Picture 38" descr="MGe044w.png"/>
          <p:cNvPicPr>
            <a:picLocks noChangeAspect="1"/>
          </p:cNvPicPr>
          <p:nvPr/>
        </p:nvPicPr>
        <p:blipFill>
          <a:blip r:embed="rId24"/>
          <a:stretch>
            <a:fillRect/>
          </a:stretch>
        </p:blipFill>
        <p:spPr>
          <a:xfrm>
            <a:off x="9144000" y="2286000"/>
            <a:ext cx="3054096" cy="2286000"/>
          </a:xfrm>
          <a:prstGeom prst="rect">
            <a:avLst/>
          </a:prstGeom>
        </p:spPr>
      </p:pic>
      <p:pic>
        <p:nvPicPr>
          <p:cNvPr id="40" name="Picture 39" descr="MGe047w.png"/>
          <p:cNvPicPr>
            <a:picLocks noChangeAspect="1"/>
          </p:cNvPicPr>
          <p:nvPr/>
        </p:nvPicPr>
        <p:blipFill>
          <a:blip r:embed="rId25"/>
          <a:stretch>
            <a:fillRect/>
          </a:stretch>
        </p:blipFill>
        <p:spPr>
          <a:xfrm>
            <a:off x="9144000" y="4572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Ge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¿Qué es la </a:t>
            </a:r>
            <a:r>
              <a:rPr sz="1800" b="1">
                <a:solidFill>
                  <a:srgbClr val="7030A0"/>
                </a:solidFill>
              </a:rPr>
              <a:t>forma punto-pendiente</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La </a:t>
            </a:r>
            <a:r>
              <a:rPr sz="1800" i="1" b="1">
                <a:solidFill>
                  <a:srgbClr val="7030A0"/>
                </a:solidFill>
              </a:rPr>
              <a:t>forma punto-pendiente</a:t>
            </a:r>
            <a:r>
              <a:rPr sz="1800" i="1"/>
              <a:t> es…</a:t>
            </a:r>
          </a:p>
        </p:txBody>
      </p:sp>
      <p:pic>
        <p:nvPicPr>
          <p:cNvPr id="32" name="Picture 31" descr="cl.png"/>
          <p:cNvPicPr>
            <a:picLocks noChangeAspect="1"/>
          </p:cNvPicPr>
          <p:nvPr/>
        </p:nvPicPr>
        <p:blipFill>
          <a:blip r:embed="rId24"/>
          <a:stretch>
            <a:fillRect/>
          </a:stretch>
        </p:blipFill>
        <p:spPr>
          <a:xfrm>
            <a:off x="2130552" y="6611112"/>
            <a:ext cx="881743" cy="246888"/>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cl.png"/>
          <p:cNvPicPr>
            <a:picLocks noChangeAspect="1"/>
          </p:cNvPicPr>
          <p:nvPr/>
        </p:nvPicPr>
        <p:blipFill>
          <a:blip r:embed="rId3"/>
          <a:stretch>
            <a:fillRect/>
          </a:stretch>
        </p:blipFill>
        <p:spPr>
          <a:xfrm>
            <a:off x="2130552" y="6611112"/>
            <a:ext cx="881743" cy="246888"/>
          </a:xfrm>
          <a:prstGeom prst="rect">
            <a:avLst/>
          </a:prstGeom>
        </p:spPr>
      </p:pic>
      <p:pic>
        <p:nvPicPr>
          <p:cNvPr id="4" name="Picture 3" descr="MGe04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Pregunta de Observación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¿Qué es la </a:t>
            </a:r>
            <a:r>
              <a:rPr sz="1800" b="1">
                <a:solidFill>
                  <a:srgbClr val="7030A0"/>
                </a:solidFill>
              </a:rPr>
              <a:t>pendiente</a:t>
            </a:r>
            <a:r>
              <a:rPr sz="1800"/>
              <a:t>?</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La </a:t>
            </a:r>
            <a:r>
              <a:rPr sz="1800" i="1" b="1">
                <a:solidFill>
                  <a:srgbClr val="7030A0"/>
                </a:solidFill>
              </a:rPr>
              <a:t>pendiente</a:t>
            </a:r>
            <a:r>
              <a:rPr sz="1800" i="1"/>
              <a:t> es…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D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cl.png"/>
          <p:cNvPicPr>
            <a:picLocks noChangeAspect="1"/>
          </p:cNvPicPr>
          <p:nvPr/>
        </p:nvPicPr>
        <p:blipFill>
          <a:blip r:embed="rId3"/>
          <a:stretch>
            <a:fillRect/>
          </a:stretch>
        </p:blipFill>
        <p:spPr>
          <a:xfrm>
            <a:off x="9500616" y="45720"/>
            <a:ext cx="704088" cy="192024"/>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Ge04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Ge02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i="0" u="sng"/>
            </a:pPr>
            <a:r>
              <a:t>Pregunta de Relación</a:t>
            </a:r>
          </a:p>
        </p:txBody>
      </p:sp>
      <p:sp>
        <p:nvSpPr>
          <p:cNvPr id="32" name="__dynamic_autofit__TextBox 31"/>
          <p:cNvSpPr txBox="1"/>
          <p:nvPr/>
        </p:nvSpPr>
        <p:spPr>
          <a:xfrm>
            <a:off x="1" y="365760"/>
            <a:ext cx="12188952" cy="365760"/>
          </a:xfrm>
          <a:prstGeom prst="rect">
            <a:avLst/>
          </a:prstGeom>
          <a:noFill/>
        </p:spPr>
        <p:txBody>
          <a:bodyPr wrap="square">
            <a:noAutofit/>
          </a:bodyPr>
          <a:lstStyle/>
          <a:p>
            <a:pPr>
              <a:defRPr sz="1800"/>
            </a:pPr>
            <a:r>
              <a:rPr sz="1800"/>
              <a:t>¿Cómo se relaciona la </a:t>
            </a:r>
            <a:r>
              <a:rPr sz="1800" b="1">
                <a:solidFill>
                  <a:srgbClr val="7030A0"/>
                </a:solidFill>
              </a:rPr>
              <a:t>forma punto-pendiente</a:t>
            </a:r>
            <a:r>
              <a:rPr sz="1800"/>
              <a:t> con la </a:t>
            </a:r>
            <a:r>
              <a:rPr sz="1800" b="1">
                <a:solidFill>
                  <a:srgbClr val="7030A0"/>
                </a:solidFill>
              </a:rPr>
              <a:t>pendiente</a:t>
            </a:r>
            <a:r>
              <a:rPr sz="1800"/>
              <a:t>?</a:t>
            </a:r>
          </a:p>
        </p:txBody>
      </p:sp>
      <p:sp>
        <p:nvSpPr>
          <p:cNvPr id="33" name="__dynamic_autofit__TextBox 32"/>
          <p:cNvSpPr txBox="1"/>
          <p:nvPr/>
        </p:nvSpPr>
        <p:spPr>
          <a:xfrm>
            <a:off x="1" y="1005840"/>
            <a:ext cx="12188952" cy="365760"/>
          </a:xfrm>
          <a:prstGeom prst="rect">
            <a:avLst/>
          </a:prstGeom>
          <a:noFill/>
        </p:spPr>
        <p:txBody>
          <a:bodyPr wrap="square">
            <a:noAutofit/>
          </a:bodyPr>
          <a:lstStyle/>
          <a:p>
            <a:pPr>
              <a:defRPr sz="1800" i="1"/>
            </a:pPr>
            <a:r>
              <a:rPr sz="1800" i="1"/>
              <a:t>La </a:t>
            </a:r>
            <a:r>
              <a:rPr sz="1800" i="1" b="1">
                <a:solidFill>
                  <a:srgbClr val="7030A0"/>
                </a:solidFill>
              </a:rPr>
              <a:t>forma punto-pendiente</a:t>
            </a:r>
            <a:r>
              <a:rPr sz="1800" i="1"/>
              <a:t> se relaciona con la </a:t>
            </a:r>
            <a:r>
              <a:rPr sz="1800" i="1" b="1">
                <a:solidFill>
                  <a:srgbClr val="7030A0"/>
                </a:solidFill>
              </a:rPr>
              <a:t>pendiente</a:t>
            </a:r>
            <a:r>
              <a:rPr sz="1800" i="1"/>
              <a:t> porque…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