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1.xml"/><Relationship Id="rId35" Type="http://schemas.openxmlformats.org/officeDocument/2006/relationships/slide" Target="slide12.xml"/><Relationship Id="rId36" Type="http://schemas.openxmlformats.org/officeDocument/2006/relationships/slide" Target="slide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2.xml"/><Relationship Id="rId5" Type="http://schemas.openxmlformats.org/officeDocument/2006/relationships/slide" Target="slide13.xml"/><Relationship Id="rId6" Type="http://schemas.openxmlformats.org/officeDocument/2006/relationships/slide" Target="slide15.xml"/><Relationship Id="rId7" Type="http://schemas.openxmlformats.org/officeDocument/2006/relationships/slide" Target="slide16.xml"/><Relationship Id="rId8" Type="http://schemas.openxmlformats.org/officeDocument/2006/relationships/slide" Target="slide17.xml"/><Relationship Id="rId9" Type="http://schemas.openxmlformats.org/officeDocument/2006/relationships/slide" Target="slide21.xml"/><Relationship Id="rId10" Type="http://schemas.openxmlformats.org/officeDocument/2006/relationships/slide" Target="slide22.xml"/><Relationship Id="rId11" Type="http://schemas.openxmlformats.org/officeDocument/2006/relationships/slide" Target="slide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1.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estudiantes que escriban y/o compartan lo que observan y se preguntan sobre el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Introduzca el lenguaje de la lección y conéctelo con la pregunta del ticket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El grupo construye una comprensión compartida del término con sus propias definiciones.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Describan la relación entre este término y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Conversen sobre la pregunta de salida y luego respóndanla por escrito u oralmente.</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estas actividades al inicio, en medio o al final de la clase, o como repaso.</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Imprima y agregue estos visuales al muro de palabras de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e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una </a:t>
            </a:r>
            <a:r>
              <a:rPr sz="1800" b="1">
                <a:solidFill>
                  <a:srgbClr val="7030A0"/>
                </a:solidFill>
              </a:rPr>
              <a:t>hipotenusa</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Una </a:t>
            </a:r>
            <a:r>
              <a:rPr sz="1800" i="1" b="1">
                <a:solidFill>
                  <a:srgbClr val="7030A0"/>
                </a:solidFill>
              </a:rPr>
              <a:t>hipotenusa</a:t>
            </a:r>
            <a:r>
              <a:rPr sz="1800" i="1"/>
              <a:t> 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e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¿Por qué crees que la </a:t>
            </a:r>
            <a:r>
              <a:rPr sz="1800" b="1">
                <a:solidFill>
                  <a:srgbClr val="7030A0"/>
                </a:solidFill>
              </a:rPr>
              <a:t>hipotenusa</a:t>
            </a:r>
            <a:r>
              <a:rPr sz="1800"/>
              <a:t> siempre es x√2 en un </a:t>
            </a:r>
            <a:r>
              <a:rPr sz="1800" b="1">
                <a:solidFill>
                  <a:srgbClr val="7030A0"/>
                </a:solidFill>
              </a:rPr>
              <a:t>triángulo 45°-45°-90°</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Creo que la </a:t>
            </a:r>
            <a:r>
              <a:rPr sz="1800" i="1" b="1">
                <a:solidFill>
                  <a:srgbClr val="7030A0"/>
                </a:solidFill>
              </a:rPr>
              <a:t>hipotenusa</a:t>
            </a:r>
            <a:r>
              <a:rPr sz="1800" i="1"/>
              <a:t> siempre es x√2 en un </a:t>
            </a:r>
            <a:r>
              <a:rPr sz="1800" i="1" b="1">
                <a:solidFill>
                  <a:srgbClr val="7030A0"/>
                </a:solidFill>
              </a:rPr>
              <a:t>triángulo 45°-45°-90°</a:t>
            </a:r>
            <a:r>
              <a:rPr sz="1800" i="1"/>
              <a:t> porque…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triángulo 45°-45°-90°</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triángulo 45°-45°-90°</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triángulo 45°-45°-90°</a:t>
            </a:r>
            <a:r>
              <a:rPr sz="2000" i="1"/>
              <a:t>
• Mi visual es…
• Mi visual se relaciona con lo que he aprendido acerca de </a:t>
            </a:r>
            <a:r>
              <a:rPr b="1" i="1" sz="2000">
                <a:solidFill>
                  <a:srgbClr val="7030A0"/>
                </a:solidFill>
              </a:rPr>
              <a:t>triángulo 45°-45°-90°</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triángulo 45°-45°-90°</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triángulo 45°-45°-90°.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a:pPr>
            <a:r>
              <a:rPr sz="1800" i="0"/>
              <a:t>¿Por qué crees que la </a:t>
            </a:r>
            <a:r>
              <a:rPr sz="1800" i="0" b="1">
                <a:solidFill>
                  <a:srgbClr val="7030A0"/>
                </a:solidFill>
              </a:rPr>
              <a:t>hipotenusa</a:t>
            </a:r>
            <a:r>
              <a:rPr sz="1800" i="0"/>
              <a:t> siempre es x√2 en un </a:t>
            </a:r>
            <a:r>
              <a:rPr sz="1800" i="0" b="1">
                <a:solidFill>
                  <a:srgbClr val="7030A0"/>
                </a:solidFill>
              </a:rPr>
              <a:t>triángulo 45°-45°-90°</a:t>
            </a:r>
            <a:r>
              <a:rPr sz="1800" i="0"/>
              <a:t>?</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¿Por qué crees que la </a:t>
            </a:r>
            <a:r>
              <a:rPr sz="1800" i="0" b="1">
                <a:solidFill>
                  <a:srgbClr val="7030A0"/>
                </a:solidFill>
              </a:rPr>
              <a:t>hipotenusa</a:t>
            </a:r>
            <a:r>
              <a:rPr sz="1800" i="0"/>
              <a:t> siempre es x√2 en un </a:t>
            </a:r>
            <a:r>
              <a:rPr sz="1800" i="0" b="1">
                <a:solidFill>
                  <a:srgbClr val="7030A0"/>
                </a:solidFill>
              </a:rPr>
              <a:t>triángulo 45°-45°-90°</a:t>
            </a:r>
            <a:r>
              <a:rPr sz="1800" i="0"/>
              <a:t>?</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Creo que la </a:t>
            </a:r>
            <a:r>
              <a:rPr sz="1800" i="1" b="1">
                <a:solidFill>
                  <a:srgbClr val="7030A0"/>
                </a:solidFill>
              </a:rPr>
              <a:t>hipotenusa</a:t>
            </a:r>
            <a:r>
              <a:rPr sz="1800" i="1">
                <a:solidFill>
                  <a:srgbClr val="2E75B6"/>
                </a:solidFill>
              </a:rPr>
              <a:t> siempre es x√2 en un </a:t>
            </a:r>
            <a:r>
              <a:rPr sz="1800" i="1" b="1">
                <a:solidFill>
                  <a:srgbClr val="7030A0"/>
                </a:solidFill>
              </a:rPr>
              <a:t>triángulo 45°-45°-90°</a:t>
            </a:r>
            <a:r>
              <a:rPr sz="1800" i="1">
                <a:solidFill>
                  <a:srgbClr val="2E75B6"/>
                </a:solidFill>
              </a:rPr>
              <a:t> porque…</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es un </a:t>
            </a:r>
            <a:r>
              <a:rPr sz="1100" b="1">
                <a:solidFill>
                  <a:srgbClr val="7030A0"/>
                </a:solidFill>
              </a:rPr>
              <a:t>triángulo 45°-45°-90°</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Un </a:t>
            </a:r>
            <a:r>
              <a:rPr sz="1100" i="1" b="1">
                <a:solidFill>
                  <a:srgbClr val="7030A0"/>
                </a:solidFill>
              </a:rPr>
              <a:t>triángulo 45°-45°-90°</a:t>
            </a:r>
            <a:r>
              <a:rPr sz="1100" i="1"/>
              <a:t> es…</a:t>
            </a:r>
          </a:p>
        </p:txBody>
      </p:sp>
      <p:pic>
        <p:nvPicPr>
          <p:cNvPr id="9" name="Picture 8" descr="MGe002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triángulo 45°-45°-90°</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Recordatorio!</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Esta leccion solo debe ser utilizada por docentes que tengan una </a:t>
            </a:r>
            <a:r>
              <a:rPr sz="18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400"/>
            </a:pPr>
            <a:r>
              <a:rPr sz="1400" i="0"/>
              <a:t>¿Por qué crees que la </a:t>
            </a:r>
            <a:r>
              <a:rPr sz="1400" i="0" b="1">
                <a:solidFill>
                  <a:srgbClr val="7030A0"/>
                </a:solidFill>
              </a:rPr>
              <a:t>hipotenusa</a:t>
            </a:r>
            <a:r>
              <a:rPr sz="1400" i="0"/>
              <a:t> siempre es x√2 en un </a:t>
            </a:r>
            <a:r>
              <a:rPr sz="1400" i="0" b="1">
                <a:solidFill>
                  <a:srgbClr val="7030A0"/>
                </a:solidFill>
              </a:rPr>
              <a:t>triángulo 45°-45°-90°</a:t>
            </a:r>
            <a:r>
              <a:rPr sz="1400" i="0"/>
              <a:t>?</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Haz una </a:t>
            </a:r>
            <a:r>
              <a:rPr sz="1800" b="1" u="sng">
                <a:solidFill>
                  <a:srgbClr val="2E75B6"/>
                </a:solidFill>
              </a:rPr>
              <a:t>Afirmacion</a:t>
            </a:r>
            <a:r>
              <a:rPr sz="1800" b="0" u="sng"/>
              <a:t> con </a:t>
            </a:r>
            <a:r>
              <a:rPr sz="1800" b="1" u="sng">
                <a:solidFill>
                  <a:srgbClr val="548235"/>
                </a:solidFill>
              </a:rPr>
              <a:t>Razonamiento:</a:t>
            </a:r>
          </a:p>
          <a:p>
            <a:pPr marL="256032" indent="-155448">
              <a:spcAft>
                <a:spcPts val="0"/>
              </a:spcAft>
              <a:buChar char="•"/>
              <a:defRPr sz="1800" i="1"/>
            </a:pPr>
            <a:r>
              <a:rPr sz="1800" i="1" u="sng"/>
              <a:t>Basado en el hecho de que </a:t>
            </a:r>
            <a:r>
              <a:rPr sz="1800" i="1" u="sng">
                <a:solidFill>
                  <a:srgbClr val="C55A11"/>
                </a:solidFill>
              </a:rPr>
              <a:t>_______</a:t>
            </a:r>
            <a:r>
              <a:rPr sz="1800" i="1" u="none"/>
              <a:t>, </a:t>
            </a:r>
            <a:r>
              <a:rPr sz="1800" i="1" u="none">
                <a:solidFill>
                  <a:srgbClr val="2E75B6"/>
                </a:solidFill>
              </a:rPr>
              <a:t>infiero que...</a:t>
            </a:r>
            <a:r>
              <a:rPr sz="1800" i="1" u="none"/>
              <a:t> porque...</a:t>
            </a:r>
          </a:p>
          <a:p>
            <a:pPr marL="256032" indent="-155448">
              <a:spcAft>
                <a:spcPts val="0"/>
              </a:spcAft>
              <a:buChar char="•"/>
              <a:defRPr sz="1800" i="1"/>
            </a:pPr>
            <a:r>
              <a:rPr sz="1800" i="1" u="sng">
                <a:solidFill>
                  <a:srgbClr val="C55A11"/>
                </a:solidFill>
              </a:rPr>
              <a:t>_______</a:t>
            </a:r>
            <a:r>
              <a:rPr sz="1800" i="1" u="none">
                <a:solidFill>
                  <a:srgbClr val="2E75B6"/>
                </a:solidFill>
              </a:rPr>
              <a:t> significa que...</a:t>
            </a:r>
            <a:r>
              <a:rPr sz="1800" i="1" u="none"/>
              <a:t> porque...</a:t>
            </a:r>
          </a:p>
          <a:p>
            <a:pPr marL="256032" indent="-155448">
              <a:spcAft>
                <a:spcPts val="0"/>
              </a:spcAft>
              <a:buChar char="•"/>
              <a:defRPr sz="1800" i="1"/>
            </a:pPr>
            <a:r>
              <a:rPr sz="1800" i="1" u="none"/>
              <a:t>Veo </a:t>
            </a:r>
            <a:r>
              <a:rPr sz="1800" i="1" u="sng">
                <a:solidFill>
                  <a:srgbClr val="C55A11"/>
                </a:solidFill>
              </a:rPr>
              <a:t>_______.</a:t>
            </a:r>
            <a:r>
              <a:rPr sz="1800" i="1" u="none">
                <a:solidFill>
                  <a:srgbClr val="2E75B6"/>
                </a:solidFill>
              </a:rPr>
              <a:t> Esto apoya mi afirmacion de que...</a:t>
            </a:r>
            <a:r>
              <a:rPr sz="1800" i="1" u="none"/>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triángulo 45°-45°-90°</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MGe001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e018w.png"/>
          <p:cNvPicPr>
            <a:picLocks noChangeAspect="1"/>
          </p:cNvPicPr>
          <p:nvPr/>
        </p:nvPicPr>
        <p:blipFill>
          <a:blip r:embed="rId10"/>
          <a:stretch>
            <a:fillRect/>
          </a:stretch>
        </p:blipFill>
        <p:spPr>
          <a:xfrm>
            <a:off x="9537192" y="658368"/>
            <a:ext cx="1435608"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triángulo 45°-45°-90°...</a:t>
            </a:r>
            <a:r>
              <a:rPr i="1"/>
              <a:t>
De esta visual, puedo inferir… </a:t>
            </a:r>
            <a:r>
              <a:t>(usa </a:t>
            </a:r>
            <a:r>
              <a:rPr b="1">
                <a:solidFill>
                  <a:srgbClr val="7030A0"/>
                </a:solidFill>
              </a:rPr>
              <a:t>triángulo 45°-45°-90°</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02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triángulo 45°-45°-90°</a:t>
            </a:r>
            <a:r>
              <a:t>. Incluye otras 3-5 palabras de vocabulario en tu parrafo. Puedes incluir los siguientes inicios de oracion:</a:t>
            </a:r>
          </a:p>
          <a:p>
            <a:pPr marL="182880" indent="-128016">
              <a:spcAft>
                <a:spcPts val="0"/>
              </a:spcAft>
              <a:buChar char="•"/>
            </a:pPr>
            <a:r>
              <a:rPr sz="2000" i="1"/>
              <a:t>Un </a:t>
            </a:r>
            <a:r>
              <a:rPr sz="2000" i="1" b="1">
                <a:solidFill>
                  <a:srgbClr val="7030A0"/>
                </a:solidFill>
              </a:rPr>
              <a:t>triángulo 45°-45°-90°</a:t>
            </a:r>
            <a:r>
              <a:rPr sz="2000" i="1"/>
              <a:t> es…</a:t>
            </a:r>
          </a:p>
          <a:p>
            <a:pPr marL="182880" indent="-128016">
              <a:spcAft>
                <a:spcPts val="0"/>
              </a:spcAft>
              <a:buChar char="•"/>
            </a:pPr>
            <a:r>
              <a:rPr sz="2000" i="1"/>
              <a:t>Un </a:t>
            </a:r>
            <a:r>
              <a:rPr sz="2000" i="1" b="1">
                <a:solidFill>
                  <a:srgbClr val="7030A0"/>
                </a:solidFill>
              </a:rPr>
              <a:t>triángulo 45°-45°-90°</a:t>
            </a:r>
            <a:r>
              <a:rPr sz="2000" i="1"/>
              <a:t> se diferencia de un </a:t>
            </a:r>
            <a:r>
              <a:rPr sz="2000" i="1" b="1">
                <a:solidFill>
                  <a:srgbClr val="7030A0"/>
                </a:solidFill>
              </a:rPr>
              <a:t>triángulo 30°-60°-90°</a:t>
            </a:r>
            <a:r>
              <a:rPr sz="2000" i="1"/>
              <a:t> porque…</a:t>
            </a:r>
          </a:p>
          <a:p>
            <a:pPr marL="182880" indent="-128016">
              <a:spcAft>
                <a:spcPts val="0"/>
              </a:spcAft>
              <a:buChar char="•"/>
            </a:pPr>
            <a:r>
              <a:rPr sz="2000" i="1"/>
              <a:t>Creo que la </a:t>
            </a:r>
            <a:r>
              <a:rPr sz="2000" i="1" b="1">
                <a:solidFill>
                  <a:srgbClr val="7030A0"/>
                </a:solidFill>
              </a:rPr>
              <a:t>hipotenusa</a:t>
            </a:r>
            <a:r>
              <a:rPr sz="2000" i="1"/>
              <a:t> siempre es x√2 en un </a:t>
            </a:r>
            <a:r>
              <a:rPr sz="2000" i="1" b="1">
                <a:solidFill>
                  <a:srgbClr val="7030A0"/>
                </a:solidFill>
              </a:rPr>
              <a:t>triángulo 45°-45°-90°</a:t>
            </a:r>
            <a:r>
              <a:rPr sz="2000" i="1"/>
              <a:t> porque…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Ge00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triángulo 45°-45°-90°</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Hoy hablaremos sobre </a:t>
            </a:r>
            <a:r>
              <a:rPr sz="2400" b="1">
                <a:solidFill>
                  <a:srgbClr val="7030A0"/>
                </a:solidFill>
              </a:rPr>
              <a:t>triángulo 45°-45°-90°</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600"/>
            </a:pPr>
            <a:r>
              <a:rPr sz="1600"/>
              <a:t>¿Por qué crees que la </a:t>
            </a:r>
            <a:r>
              <a:rPr sz="1600" b="1">
                <a:solidFill>
                  <a:srgbClr val="7030A0"/>
                </a:solidFill>
              </a:rPr>
              <a:t>hipotenusa</a:t>
            </a:r>
            <a:r>
              <a:rPr sz="1600"/>
              <a:t> siempre es x√2 en un </a:t>
            </a:r>
            <a:r>
              <a:rPr sz="1600" b="1">
                <a:solidFill>
                  <a:srgbClr val="7030A0"/>
                </a:solidFill>
              </a:rPr>
              <a:t>triángulo 45°-45°-90°</a:t>
            </a:r>
            <a:r>
              <a:rPr sz="1600"/>
              <a:t>?</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1800" i="1"/>
              <a:t>Creo que la </a:t>
            </a:r>
            <a:r>
              <a:rPr sz="1800" i="1" b="1">
                <a:solidFill>
                  <a:srgbClr val="7030A0"/>
                </a:solidFill>
              </a:rPr>
              <a:t>hipotenusa</a:t>
            </a:r>
            <a:r>
              <a:rPr sz="1800" i="1"/>
              <a:t> siempre es x√2 en un </a:t>
            </a:r>
            <a:r>
              <a:rPr sz="1800" i="1" b="1">
                <a:solidFill>
                  <a:srgbClr val="7030A0"/>
                </a:solidFill>
              </a:rPr>
              <a:t>triángulo 45°-45°-90°</a:t>
            </a:r>
            <a:r>
              <a:rPr sz="1800" i="1"/>
              <a:t> porque…</a:t>
            </a:r>
          </a:p>
        </p:txBody>
      </p:sp>
      <p:pic>
        <p:nvPicPr>
          <p:cNvPr id="38" name="Picture 37" descr="MGe002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e001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e018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e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es un </a:t>
            </a:r>
            <a:r>
              <a:rPr sz="1800" b="1">
                <a:solidFill>
                  <a:srgbClr val="7030A0"/>
                </a:solidFill>
              </a:rPr>
              <a:t>triángulo 45°-45°-90°</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Un </a:t>
            </a:r>
            <a:r>
              <a:rPr sz="1800" i="1" b="1">
                <a:solidFill>
                  <a:srgbClr val="7030A0"/>
                </a:solidFill>
              </a:rPr>
              <a:t>triángulo 45°-45°-90°</a:t>
            </a:r>
            <a:r>
              <a:rPr sz="1800" i="1"/>
              <a:t> es…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e00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un </a:t>
            </a:r>
            <a:r>
              <a:rPr sz="1800" b="1">
                <a:solidFill>
                  <a:srgbClr val="7030A0"/>
                </a:solidFill>
              </a:rPr>
              <a:t>triángulo 30°–60°–90°</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Un </a:t>
            </a:r>
            <a:r>
              <a:rPr sz="1800" i="1" b="1">
                <a:solidFill>
                  <a:srgbClr val="7030A0"/>
                </a:solidFill>
              </a:rPr>
              <a:t>triángulo 30°–60°–90°</a:t>
            </a:r>
            <a:r>
              <a:rPr sz="1800" i="1"/>
              <a:t> es…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e00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e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¿En qué se diferencia un </a:t>
            </a:r>
            <a:r>
              <a:rPr sz="1800" b="1">
                <a:solidFill>
                  <a:srgbClr val="7030A0"/>
                </a:solidFill>
              </a:rPr>
              <a:t>triángulo 45°-45°-90°</a:t>
            </a:r>
            <a:r>
              <a:rPr sz="1800"/>
              <a:t> de un </a:t>
            </a:r>
            <a:r>
              <a:rPr sz="1800" b="1">
                <a:solidFill>
                  <a:srgbClr val="7030A0"/>
                </a:solidFill>
              </a:rPr>
              <a:t>triángulo 30°-60°-90°</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Un </a:t>
            </a:r>
            <a:r>
              <a:rPr sz="1800" i="1" b="1">
                <a:solidFill>
                  <a:srgbClr val="7030A0"/>
                </a:solidFill>
              </a:rPr>
              <a:t>triángulo 45°-45°-90°</a:t>
            </a:r>
            <a:r>
              <a:rPr sz="1800" i="1"/>
              <a:t> se diferencia de un </a:t>
            </a:r>
            <a:r>
              <a:rPr sz="1800" i="1" b="1">
                <a:solidFill>
                  <a:srgbClr val="7030A0"/>
                </a:solidFill>
              </a:rPr>
              <a:t>triángulo 30°-60°-90°</a:t>
            </a:r>
            <a:r>
              <a:rPr sz="1800" i="1"/>
              <a:t> porque…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