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2.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2.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down and/or share with their partner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Have students interact with the language of the lesson and introduce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produce their own definitions to create a class-wide understanding of the term.</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Students 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Students discuss the exit ticket question then answer it in writing (Grades 2-12) or verbally (K-1).</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Various activities that can be used at the beginning, middle, or end of the lesson, or as a unit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these out and add to the unit’s word wall as you progress through the unit.</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Do you think </a:t>
            </a:r>
            <a:r>
              <a:rPr sz="1800" b="1">
                <a:solidFill>
                  <a:srgbClr val="7030A0"/>
                </a:solidFill>
              </a:rPr>
              <a:t>Pythagorean triples</a:t>
            </a:r>
            <a:r>
              <a:rPr sz="1800"/>
              <a:t> always have the same angles? Why or why not?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I think </a:t>
            </a:r>
            <a:r>
              <a:rPr sz="1800" i="1" b="1">
                <a:solidFill>
                  <a:srgbClr val="7030A0"/>
                </a:solidFill>
              </a:rPr>
              <a:t>Pythagorean triples</a:t>
            </a:r>
            <a:r>
              <a:rPr sz="1800" i="1"/>
              <a:t> do/do not always have the same angles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Pythagorean triple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Pythagorean triple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Pythagorean triple</a:t>
            </a:r>
            <a:r>
              <a:rPr sz="2000" i="1"/>
              <a:t>
• My visual is…
• It relates to what I’ve learned about </a:t>
            </a:r>
            <a:r>
              <a:rPr b="1" i="1" sz="2000">
                <a:solidFill>
                  <a:srgbClr val="7030A0"/>
                </a:solidFill>
              </a:rPr>
              <a:t>Pythagorean triple</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Pythagorean triple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Pythagorean triple.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a:pPr>
            <a:r>
              <a:rPr sz="1800" i="0"/>
              <a:t>Do you think </a:t>
            </a:r>
            <a:r>
              <a:rPr sz="1800" i="0" b="1">
                <a:solidFill>
                  <a:srgbClr val="7030A0"/>
                </a:solidFill>
              </a:rPr>
              <a:t>Pythagorean triples</a:t>
            </a:r>
            <a:r>
              <a:rPr sz="1800" i="0"/>
              <a:t> always have the same angles? Why or why not?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Do you think </a:t>
            </a:r>
            <a:r>
              <a:rPr sz="1800" i="0" b="1">
                <a:solidFill>
                  <a:srgbClr val="7030A0"/>
                </a:solidFill>
              </a:rPr>
              <a:t>Pythagorean triples</a:t>
            </a:r>
            <a:r>
              <a:rPr sz="1800" i="0"/>
              <a:t> always have the same angles? Why or why not?</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a:pPr>
            <a:r>
              <a:rPr sz="1800" i="1">
                <a:solidFill>
                  <a:srgbClr val="2E75B6"/>
                </a:solidFill>
              </a:rPr>
              <a:t>I think </a:t>
            </a:r>
            <a:r>
              <a:rPr sz="1800" i="1" b="1">
                <a:solidFill>
                  <a:srgbClr val="2E75B6"/>
                </a:solidFill>
              </a:rPr>
              <a:t>Pythagorean triples</a:t>
            </a:r>
            <a:r>
              <a:rPr sz="1800" i="1">
                <a:solidFill>
                  <a:srgbClr val="2E75B6"/>
                </a:solidFill>
              </a:rPr>
              <a:t> do/do not always have the same angles because…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100"/>
            </a:pPr>
            <a:r>
              <a:rPr sz="1100" i="0"/>
              <a:t>Do you think </a:t>
            </a:r>
            <a:r>
              <a:rPr sz="1100" i="0" b="1">
                <a:solidFill>
                  <a:srgbClr val="7030A0"/>
                </a:solidFill>
              </a:rPr>
              <a:t>Pythagorean triples</a:t>
            </a:r>
            <a:r>
              <a:rPr sz="1100" i="0"/>
              <a:t> always have the same angles? Why or why not?</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Make a </a:t>
            </a:r>
            <a:r>
              <a:rPr sz="1500" b="1" u="sng">
                <a:solidFill>
                  <a:srgbClr val="2E75B6"/>
                </a:solidFill>
              </a:rPr>
              <a:t>Claim</a:t>
            </a:r>
            <a:r>
              <a:rPr sz="1500" b="0" u="sng"/>
              <a:t> with </a:t>
            </a:r>
            <a:r>
              <a:rPr sz="1500" b="1" u="sng">
                <a:solidFill>
                  <a:srgbClr val="548235"/>
                </a:solidFill>
              </a:rPr>
              <a:t>Reasoning:</a:t>
            </a:r>
          </a:p>
          <a:p>
            <a:pPr marL="256032" indent="-155448">
              <a:spcAft>
                <a:spcPts val="0"/>
              </a:spcAft>
              <a:buChar char="•"/>
              <a:defRPr sz="1500" i="1">
                <a:solidFill>
                  <a:srgbClr val="C55A11"/>
                </a:solidFill>
              </a:defRPr>
            </a:pPr>
            <a:r>
              <a:rPr sz="1500" i="1" u="sng">
                <a:solidFill>
                  <a:srgbClr val="C55A11"/>
                </a:solidFill>
              </a:rPr>
              <a:t>Based on the fact that
</a:t>
            </a:r>
            <a:r>
              <a:rPr sz="1500" i="1" u="sng">
                <a:solidFill>
                  <a:srgbClr val="C55A11"/>
                </a:solidFill>
              </a:rPr>
              <a:t>_______</a:t>
            </a:r>
            <a:r>
              <a:rPr sz="1500" i="1" u="none">
                <a:solidFill>
                  <a:srgbClr val="548235"/>
                </a:solidFill>
              </a:rPr>
              <a:t>, I infer that...
</a:t>
            </a:r>
            <a:r>
              <a:rPr sz="1500" i="1" u="none">
                <a:solidFill>
                  <a:srgbClr val="548235"/>
                </a:solidFill>
              </a:rPr>
              <a:t>because...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means that...
</a:t>
            </a:r>
            <a:r>
              <a:rPr sz="1500" i="1" u="none">
                <a:solidFill>
                  <a:srgbClr val="548235"/>
                </a:solidFill>
              </a:rPr>
              <a:t>because...</a:t>
            </a:r>
          </a:p>
          <a:p>
            <a:pPr marL="256032" indent="-155448">
              <a:spcAft>
                <a:spcPts val="0"/>
              </a:spcAft>
              <a:buChar char="•"/>
              <a:defRPr sz="1500" i="1">
                <a:solidFill>
                  <a:srgbClr val="C55A11"/>
                </a:solidFill>
              </a:defRPr>
            </a:pPr>
            <a:r>
              <a:rPr sz="1500" i="1" u="none">
                <a:solidFill>
                  <a:srgbClr val="C55A11"/>
                </a:solidFill>
              </a:rPr>
              <a:t>I see </a:t>
            </a:r>
            <a:r>
              <a:rPr sz="1500" i="1" u="sng">
                <a:solidFill>
                  <a:srgbClr val="C55A11"/>
                </a:solidFill>
              </a:rPr>
              <a:t>_______.</a:t>
            </a:r>
            <a:r>
              <a:rPr sz="1500" i="1" u="none">
                <a:solidFill>
                  <a:srgbClr val="2E75B6"/>
                </a:solidFill>
              </a:rPr>
              <a:t> This supports
my claim that...</a:t>
            </a:r>
            <a:r>
              <a:rPr sz="1500" i="1" u="none">
                <a:solidFill>
                  <a:srgbClr val="548235"/>
                </a:solidFill>
              </a:rPr>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the </a:t>
            </a:r>
            <a:r>
              <a:rPr sz="1100" b="1">
                <a:solidFill>
                  <a:srgbClr val="7030A0"/>
                </a:solidFill>
              </a:rPr>
              <a:t>Pythagorean triple</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The </a:t>
            </a:r>
            <a:r>
              <a:rPr sz="1100" i="1" b="1">
                <a:solidFill>
                  <a:srgbClr val="7030A0"/>
                </a:solidFill>
              </a:rPr>
              <a:t>Pythagorean triple</a:t>
            </a:r>
            <a:r>
              <a:rPr sz="1100" i="1"/>
              <a:t> is…</a:t>
            </a:r>
          </a:p>
        </p:txBody>
      </p:sp>
      <p:pic>
        <p:nvPicPr>
          <p:cNvPr id="9" name="Picture 8" descr="MG03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Pythagorean triple</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Reminder!</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a:pP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Pythagorean triple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G030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Pythagorean triple...</a:t>
            </a:r>
            <a:r>
              <a:rPr i="1"/>
              <a:t>
From this visual, I can infer… </a:t>
            </a:r>
            <a:r>
              <a:t>(use </a:t>
            </a:r>
            <a:r>
              <a:rPr b="1">
                <a:solidFill>
                  <a:srgbClr val="7030A0"/>
                </a:solidFill>
              </a:rPr>
              <a:t>Pythagorean triple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3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Pythagorean triple</a:t>
            </a:r>
            <a:r>
              <a:t>. Include 3-5 other vocabulary words in your paragraph. You may include the following stems:</a:t>
            </a:r>
          </a:p>
          <a:p>
            <a:pPr marL="182880" indent="-128016">
              <a:spcAft>
                <a:spcPts val="0"/>
              </a:spcAft>
              <a:buChar char="•"/>
            </a:pPr>
            <a:r>
              <a:rPr sz="2000" i="1"/>
              <a:t>The </a:t>
            </a:r>
            <a:r>
              <a:rPr sz="2000" i="1" b="1">
                <a:solidFill>
                  <a:srgbClr val="7030A0"/>
                </a:solidFill>
              </a:rPr>
              <a:t>Pythagorean triple</a:t>
            </a:r>
            <a:r>
              <a:rPr sz="2000" i="1"/>
              <a:t> is…</a:t>
            </a:r>
          </a:p>
          <a:p>
            <a:pPr marL="182880" indent="-128016">
              <a:spcAft>
                <a:spcPts val="0"/>
              </a:spcAft>
              <a:buChar char="•"/>
            </a:pPr>
            <a:r>
              <a:rPr sz="2000" i="1"/>
              <a:t>The </a:t>
            </a:r>
            <a:r>
              <a:rPr sz="2000" i="1" b="1">
                <a:solidFill>
                  <a:srgbClr val="7030A0"/>
                </a:solidFill>
              </a:rPr>
              <a:t>Pythagorean triple</a:t>
            </a:r>
            <a:r>
              <a:rPr sz="2000" i="1"/>
              <a:t> is related to the </a:t>
            </a:r>
            <a:r>
              <a:rPr sz="2000" i="1" b="1">
                <a:solidFill>
                  <a:srgbClr val="7030A0"/>
                </a:solidFill>
              </a:rPr>
              <a:t>Pythagorean Theorem</a:t>
            </a:r>
            <a:r>
              <a:rPr sz="2000" i="1"/>
              <a:t> because…</a:t>
            </a:r>
          </a:p>
          <a:p>
            <a:pPr marL="182880" indent="-128016">
              <a:spcAft>
                <a:spcPts val="0"/>
              </a:spcAft>
              <a:buChar char="•"/>
            </a:pPr>
            <a:r>
              <a:rPr sz="2000" i="1"/>
              <a:t>I think </a:t>
            </a:r>
            <a:r>
              <a:rPr sz="2000" i="1" b="1">
                <a:solidFill>
                  <a:srgbClr val="7030A0"/>
                </a:solidFill>
              </a:rPr>
              <a:t>Pythagorean triples</a:t>
            </a:r>
            <a:r>
              <a:rPr sz="2000" i="1"/>
              <a:t> do/do not always have the same angles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03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Pythagorean triple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Pythagorean triple</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600"/>
            </a:pPr>
            <a:r>
              <a:rPr sz="1600"/>
              <a:t>Do you think </a:t>
            </a:r>
            <a:r>
              <a:rPr sz="1600" b="1">
                <a:solidFill>
                  <a:srgbClr val="7030A0"/>
                </a:solidFill>
              </a:rPr>
              <a:t>Pythagorean triples</a:t>
            </a:r>
            <a:r>
              <a:rPr sz="1600"/>
              <a:t> always have the same angles? Why or why not?</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a:pPr>
            <a:r>
              <a:rPr sz="1800" i="1"/>
              <a:t>I think </a:t>
            </a:r>
            <a:r>
              <a:rPr sz="1800" i="1" b="1">
                <a:solidFill>
                  <a:srgbClr val="7030A0"/>
                </a:solidFill>
              </a:rPr>
              <a:t>Pythagorean triples</a:t>
            </a:r>
            <a:r>
              <a:rPr sz="1800" i="1"/>
              <a:t> do/do not always have the same angles because…</a:t>
            </a:r>
          </a:p>
        </p:txBody>
      </p:sp>
      <p:pic>
        <p:nvPicPr>
          <p:cNvPr id="38" name="Picture 37" descr="MG031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MG030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Pythagorean triple</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Pythagorean triple</a:t>
            </a:r>
            <a:r>
              <a:rPr sz="1800" i="1"/>
              <a:t> is…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Pythagorean Theorem</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Pythagorean Theorem</a:t>
            </a:r>
            <a:r>
              <a:rPr sz="1800" i="1"/>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3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the </a:t>
            </a:r>
            <a:r>
              <a:rPr sz="1800" b="1">
                <a:solidFill>
                  <a:srgbClr val="7030A0"/>
                </a:solidFill>
              </a:rPr>
              <a:t>Pythagorean triple</a:t>
            </a:r>
            <a:r>
              <a:rPr sz="1800"/>
              <a:t> related to the </a:t>
            </a:r>
            <a:r>
              <a:rPr sz="1800" b="1">
                <a:solidFill>
                  <a:srgbClr val="7030A0"/>
                </a:solidFill>
              </a:rPr>
              <a:t>Pythagorean Theorem</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The </a:t>
            </a:r>
            <a:r>
              <a:rPr sz="1800" i="1" b="1">
                <a:solidFill>
                  <a:srgbClr val="7030A0"/>
                </a:solidFill>
              </a:rPr>
              <a:t>Pythagorean triple</a:t>
            </a:r>
            <a:r>
              <a:rPr sz="1800" i="1"/>
              <a:t> is related to the </a:t>
            </a:r>
            <a:r>
              <a:rPr sz="1800" i="1" b="1">
                <a:solidFill>
                  <a:srgbClr val="7030A0"/>
                </a:solidFill>
              </a:rPr>
              <a:t>Pythagorean Theorem</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