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1.xml"/><Relationship Id="rId35" Type="http://schemas.openxmlformats.org/officeDocument/2006/relationships/slide" Target="slide12.xml"/><Relationship Id="rId36" Type="http://schemas.openxmlformats.org/officeDocument/2006/relationships/slide" Target="slide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2.xml"/><Relationship Id="rId5" Type="http://schemas.openxmlformats.org/officeDocument/2006/relationships/slide" Target="slide13.xml"/><Relationship Id="rId6" Type="http://schemas.openxmlformats.org/officeDocument/2006/relationships/slide" Target="slide15.xml"/><Relationship Id="rId7" Type="http://schemas.openxmlformats.org/officeDocument/2006/relationships/slide" Target="slide16.xml"/><Relationship Id="rId8" Type="http://schemas.openxmlformats.org/officeDocument/2006/relationships/slide" Target="slide17.xml"/><Relationship Id="rId9" Type="http://schemas.openxmlformats.org/officeDocument/2006/relationships/slide" Target="slide21.xml"/><Relationship Id="rId10" Type="http://schemas.openxmlformats.org/officeDocument/2006/relationships/slide" Target="slide22.xml"/><Relationship Id="rId11" Type="http://schemas.openxmlformats.org/officeDocument/2006/relationships/slide" Target="slide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7.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1.xml"/><Relationship Id="rId8" Type="http://schemas.openxmlformats.org/officeDocument/2006/relationships/image" Target="../media/image73.png"/><Relationship Id="rId9" Type="http://schemas.openxmlformats.org/officeDocument/2006/relationships/image" Target="../media/image55.png"/><Relationship Id="rId10"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4956048" y="685800"/>
            <a:ext cx="914400" cy="914400"/>
          </a:xfrm>
          <a:prstGeom prst="rect">
            <a:avLst/>
          </a:prstGeom>
        </p:spPr>
      </p:pic>
      <p:sp>
        <p:nvSpPr>
          <p:cNvPr id="10" name="TextBox 9">
            <a:hlinkClick r:id="rId6"/>
          </p:cNvPr>
          <p:cNvSpPr txBox="1"/>
          <p:nvPr/>
        </p:nvSpPr>
        <p:spPr>
          <a:xfrm>
            <a:off x="5010912" y="1600200"/>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down and/or share with their partner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4956048" y="1856232"/>
            <a:ext cx="914400" cy="914400"/>
          </a:xfrm>
          <a:prstGeom prst="rect">
            <a:avLst/>
          </a:prstGeom>
        </p:spPr>
      </p:pic>
      <p:sp>
        <p:nvSpPr>
          <p:cNvPr id="16" name="TextBox 15">
            <a:hlinkClick r:id="rId9"/>
          </p:cNvPr>
          <p:cNvSpPr txBox="1"/>
          <p:nvPr/>
        </p:nvSpPr>
        <p:spPr>
          <a:xfrm>
            <a:off x="5010912" y="2770632"/>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Have students interact with the language of the lesson and introduce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4956048" y="3026664"/>
            <a:ext cx="914400" cy="914400"/>
          </a:xfrm>
          <a:prstGeom prst="rect">
            <a:avLst/>
          </a:prstGeom>
        </p:spPr>
      </p:pic>
      <p:sp>
        <p:nvSpPr>
          <p:cNvPr id="22" name="TextBox 21">
            <a:hlinkClick r:id="rId12"/>
          </p:cNvPr>
          <p:cNvSpPr txBox="1"/>
          <p:nvPr/>
        </p:nvSpPr>
        <p:spPr>
          <a:xfrm>
            <a:off x="5010912" y="3941064"/>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produce their own definitions to create a class-wide understanding of the term.</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4956048" y="4197096"/>
            <a:ext cx="914400" cy="914400"/>
          </a:xfrm>
          <a:prstGeom prst="rect">
            <a:avLst/>
          </a:prstGeom>
        </p:spPr>
      </p:pic>
      <p:sp>
        <p:nvSpPr>
          <p:cNvPr id="28" name="TextBox 27">
            <a:hlinkClick r:id="rId15"/>
          </p:cNvPr>
          <p:cNvSpPr txBox="1"/>
          <p:nvPr/>
        </p:nvSpPr>
        <p:spPr>
          <a:xfrm>
            <a:off x="5010912" y="5111496"/>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Students 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210544" y="685800"/>
            <a:ext cx="914400" cy="914400"/>
          </a:xfrm>
          <a:prstGeom prst="rect">
            <a:avLst/>
          </a:prstGeom>
        </p:spPr>
      </p:pic>
      <p:sp>
        <p:nvSpPr>
          <p:cNvPr id="34" name="TextBox 33">
            <a:hlinkClick r:id="rId18"/>
          </p:cNvPr>
          <p:cNvSpPr txBox="1"/>
          <p:nvPr/>
        </p:nvSpPr>
        <p:spPr>
          <a:xfrm>
            <a:off x="11265408" y="1600200"/>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Students discuss the exit ticket question then answer it in writing (Grades 2-12) or verbally (K-1).</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210544" y="1856232"/>
            <a:ext cx="914400" cy="914400"/>
          </a:xfrm>
          <a:prstGeom prst="rect">
            <a:avLst/>
          </a:prstGeom>
        </p:spPr>
      </p:pic>
      <p:sp>
        <p:nvSpPr>
          <p:cNvPr id="40" name="TextBox 39">
            <a:hlinkClick r:id="rId21"/>
          </p:cNvPr>
          <p:cNvSpPr txBox="1"/>
          <p:nvPr/>
        </p:nvSpPr>
        <p:spPr>
          <a:xfrm>
            <a:off x="11265408" y="2770632"/>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Various activities that can be used at the beginning, middle, or end of the lesson, or as a unit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210544" y="3026664"/>
            <a:ext cx="914400" cy="914400"/>
          </a:xfrm>
          <a:prstGeom prst="rect">
            <a:avLst/>
          </a:prstGeom>
        </p:spPr>
      </p:pic>
      <p:sp>
        <p:nvSpPr>
          <p:cNvPr id="46" name="TextBox 45">
            <a:hlinkClick r:id="rId24"/>
          </p:cNvPr>
          <p:cNvSpPr txBox="1"/>
          <p:nvPr/>
        </p:nvSpPr>
        <p:spPr>
          <a:xfrm>
            <a:off x="11265408" y="3941064"/>
            <a:ext cx="804672" cy="219456"/>
          </a:xfrm>
          <a:prstGeom prst="rect">
            <a:avLst/>
          </a:prstGeom>
          <a:noFill/>
        </p:spPr>
        <p:txBody>
          <a:bodyPr wrap="none" tIns="0" bIns="0">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these out and add to the unit’s word wall as you progress through the unit.</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210544" y="4197096"/>
            <a:ext cx="914400" cy="914400"/>
          </a:xfrm>
          <a:prstGeom prst="rect">
            <a:avLst/>
          </a:prstGeom>
        </p:spPr>
      </p:pic>
      <p:sp>
        <p:nvSpPr>
          <p:cNvPr id="52" name="TextBox 51">
            <a:hlinkClick r:id="rId27"/>
          </p:cNvPr>
          <p:cNvSpPr txBox="1"/>
          <p:nvPr/>
        </p:nvSpPr>
        <p:spPr>
          <a:xfrm>
            <a:off x="11265408" y="5111496"/>
            <a:ext cx="804672" cy="219456"/>
          </a:xfrm>
          <a:prstGeom prst="rect">
            <a:avLst/>
          </a:prstGeom>
          <a:noFill/>
        </p:spPr>
        <p:txBody>
          <a:bodyPr wrap="none" tIns="0" bIns="0">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4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a:t>
            </a:r>
            <a:r>
              <a:rPr sz="1800" b="1">
                <a:solidFill>
                  <a:srgbClr val="7030A0"/>
                </a:solidFill>
              </a:rPr>
              <a:t>standard form</a:t>
            </a:r>
            <a:r>
              <a:rPr sz="1800"/>
              <a:t>? </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Standard form</a:t>
            </a:r>
            <a:r>
              <a:rPr sz="1800" i="1"/>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When might you use </a:t>
            </a:r>
            <a:r>
              <a:rPr sz="1800" b="1">
                <a:solidFill>
                  <a:srgbClr val="7030A0"/>
                </a:solidFill>
              </a:rPr>
              <a:t>point-slope form</a:t>
            </a:r>
            <a:r>
              <a:rPr sz="1800"/>
              <a:t> instead of </a:t>
            </a:r>
            <a:r>
              <a:rPr sz="1800" b="1">
                <a:solidFill>
                  <a:srgbClr val="7030A0"/>
                </a:solidFill>
              </a:rPr>
              <a:t>standard form</a:t>
            </a:r>
            <a:r>
              <a:rPr sz="1800"/>
              <a:t>? Why?</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I might use </a:t>
            </a:r>
            <a:r>
              <a:rPr sz="1800" i="1" b="1">
                <a:solidFill>
                  <a:srgbClr val="7030A0"/>
                </a:solidFill>
              </a:rPr>
              <a:t>point-slope form</a:t>
            </a:r>
            <a:r>
              <a:rPr sz="1800" i="1"/>
              <a:t> instead of </a:t>
            </a:r>
            <a:r>
              <a:rPr sz="1800" i="1" b="1">
                <a:solidFill>
                  <a:srgbClr val="7030A0"/>
                </a:solidFill>
              </a:rPr>
              <a:t>standard form</a:t>
            </a:r>
            <a:r>
              <a:rPr sz="1800" i="1"/>
              <a:t> when…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point-slope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point-slope form</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point-slope form</a:t>
            </a:r>
            <a:r>
              <a:rPr sz="2000" i="1"/>
              <a:t>
• My visual is…
• It relates to what I’ve learned about </a:t>
            </a:r>
            <a:r>
              <a:rPr b="1" i="1" sz="2000">
                <a:solidFill>
                  <a:srgbClr val="7030A0"/>
                </a:solidFill>
              </a:rPr>
              <a:t>point-slope form</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point-slope form</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point-slope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49224"/>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1033271"/>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30936"/>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50976"/>
            <a:ext cx="2697480" cy="1380744"/>
          </a:xfrm>
          <a:prstGeom prst="rect">
            <a:avLst/>
          </a:prstGeom>
          <a:noFill/>
        </p:spPr>
        <p:txBody>
          <a:bodyPr wrap="square">
            <a:noAutofit/>
          </a:bodyPr>
          <a:lstStyle/>
          <a:p>
            <a:pPr>
              <a:defRPr/>
            </a:pPr>
            <a:r>
              <a:rPr sz="1800" i="0"/>
              <a:t>When might you use </a:t>
            </a:r>
            <a:r>
              <a:rPr sz="1800" i="0" b="1">
                <a:solidFill>
                  <a:srgbClr val="7030A0"/>
                </a:solidFill>
              </a:rPr>
              <a:t>point-slope form</a:t>
            </a:r>
            <a:r>
              <a:rPr sz="1800" i="0"/>
              <a:t> instead of </a:t>
            </a:r>
            <a:r>
              <a:rPr sz="1800" i="0" b="1">
                <a:solidFill>
                  <a:srgbClr val="7030A0"/>
                </a:solidFill>
              </a:rPr>
              <a:t>standard form</a:t>
            </a:r>
            <a:r>
              <a:rPr sz="1800" i="0"/>
              <a:t>? Why?</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When might you use </a:t>
            </a:r>
            <a:r>
              <a:rPr sz="1800" i="0" b="1">
                <a:solidFill>
                  <a:srgbClr val="7030A0"/>
                </a:solidFill>
              </a:rPr>
              <a:t>point-slope form</a:t>
            </a:r>
            <a:r>
              <a:rPr sz="1800" i="0"/>
              <a:t> instead of </a:t>
            </a:r>
            <a:r>
              <a:rPr sz="1800" i="0" b="1">
                <a:solidFill>
                  <a:srgbClr val="7030A0"/>
                </a:solidFill>
              </a:rPr>
              <a:t>standard form</a:t>
            </a:r>
            <a:r>
              <a:rPr sz="1800" i="0"/>
              <a:t>? Why?</a:t>
            </a:r>
          </a:p>
        </p:txBody>
      </p:sp>
      <p:sp>
        <p:nvSpPr>
          <p:cNvPr id="6" name="TextBox 5"/>
          <p:cNvSpPr txBox="1"/>
          <p:nvPr/>
        </p:nvSpPr>
        <p:spPr>
          <a:xfrm>
            <a:off x="91440" y="2286000"/>
            <a:ext cx="2697480" cy="365760"/>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624328"/>
            <a:ext cx="2953512" cy="1490472"/>
          </a:xfrm>
          <a:prstGeom prst="rect">
            <a:avLst/>
          </a:prstGeom>
          <a:noFill/>
        </p:spPr>
        <p:txBody>
          <a:bodyPr wrap="square">
            <a:noAutofit/>
          </a:bodyPr>
          <a:lstStyle/>
          <a:p>
            <a:pPr>
              <a:defRPr/>
            </a:pPr>
            <a:r>
              <a:rPr sz="1800" i="1">
                <a:solidFill>
                  <a:srgbClr val="2E75B6"/>
                </a:solidFill>
              </a:rPr>
              <a:t>I might use </a:t>
            </a:r>
            <a:r>
              <a:rPr sz="1800" i="1" b="1">
                <a:solidFill>
                  <a:srgbClr val="2E75B6"/>
                </a:solidFill>
              </a:rPr>
              <a:t>point-slope form</a:t>
            </a:r>
            <a:r>
              <a:rPr sz="1800" i="1">
                <a:solidFill>
                  <a:srgbClr val="2E75B6"/>
                </a:solidFill>
              </a:rPr>
              <a:t> instead of </a:t>
            </a:r>
            <a:r>
              <a:rPr sz="1800" i="1" b="1">
                <a:solidFill>
                  <a:srgbClr val="2E75B6"/>
                </a:solidFill>
              </a:rPr>
              <a:t>standard form</a:t>
            </a:r>
            <a:r>
              <a:rPr sz="1800" i="1">
                <a:solidFill>
                  <a:srgbClr val="2E75B6"/>
                </a:solidFill>
              </a:rPr>
              <a:t> when… because…</a:t>
            </a:r>
          </a:p>
        </p:txBody>
      </p:sp>
      <p:pic>
        <p:nvPicPr>
          <p:cNvPr id="8" name="Picture 7"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7"/>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8"/>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9"/>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30" name="Picture 29"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1" name="Picture 30"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2" name="Picture 31"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3" name="Picture 32" descr="logo.png"/>
          <p:cNvPicPr>
            <a:picLocks noChangeAspect="1"/>
          </p:cNvPicPr>
          <p:nvPr/>
        </p:nvPicPr>
        <p:blipFill>
          <a:blip r:embed="rId22"/>
          <a:stretch>
            <a:fillRect/>
          </a:stretch>
        </p:blipFill>
        <p:spPr>
          <a:xfrm>
            <a:off x="0" y="6611112"/>
            <a:ext cx="1995054" cy="241069"/>
          </a:xfrm>
          <a:prstGeom prst="rect">
            <a:avLst/>
          </a:prstGeom>
        </p:spPr>
      </p:pic>
      <p:pic>
        <p:nvPicPr>
          <p:cNvPr id="34" name="Picture 33"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is the </a:t>
            </a:r>
            <a:r>
              <a:rPr sz="1100" b="1">
                <a:solidFill>
                  <a:srgbClr val="7030A0"/>
                </a:solidFill>
              </a:rPr>
              <a:t>point-slope form</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b="1">
                <a:solidFill>
                  <a:srgbClr val="7030A0"/>
                </a:solidFill>
              </a:rPr>
              <a:t>Point-slope form</a:t>
            </a:r>
            <a:r>
              <a:rPr sz="1100" i="1"/>
              <a:t> is…</a:t>
            </a:r>
          </a:p>
        </p:txBody>
      </p:sp>
      <p:pic>
        <p:nvPicPr>
          <p:cNvPr id="9" name="Picture 8" descr="MG029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point-slope form</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144000" y="4837176"/>
            <a:ext cx="1911095" cy="365760"/>
          </a:xfrm>
          <a:prstGeom prst="rect">
            <a:avLst/>
          </a:prstGeom>
          <a:noFill/>
        </p:spPr>
        <p:txBody>
          <a:bodyPr wrap="square">
            <a:spAutoFit/>
          </a:bodyPr>
          <a:lstStyle/>
          <a:p>
            <a:pPr algn="ctr">
              <a:defRPr sz="1800" b="0" i="0" u="sng">
                <a:solidFill>
                  <a:srgbClr val="FFFFFF"/>
                </a:solidFill>
              </a:defRPr>
            </a:pPr>
            <a:r>
              <a:t>Reminder!</a:t>
            </a:r>
          </a:p>
        </p:txBody>
      </p:sp>
      <p:sp>
        <p:nvSpPr>
          <p:cNvPr id="15" name="__dynamic_autofit__TextBox 14"/>
          <p:cNvSpPr txBox="1"/>
          <p:nvPr/>
        </p:nvSpPr>
        <p:spPr>
          <a:xfrm>
            <a:off x="8906256" y="5148072"/>
            <a:ext cx="2286000" cy="1197864"/>
          </a:xfrm>
          <a:prstGeom prst="rect">
            <a:avLst/>
          </a:prstGeom>
          <a:noFill/>
        </p:spPr>
        <p:txBody>
          <a:bodyPr wrap="square" tIns="0" bIns="0" lIns="0" rIns="0">
            <a:noAutofit/>
          </a:bodyPr>
          <a:lstStyle/>
          <a:p>
            <a:pPr algn="ctr">
              <a:defRPr/>
            </a:pP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 y="61264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228600" y="914400"/>
            <a:ext cx="2697480" cy="603504"/>
          </a:xfrm>
          <a:prstGeom prst="rect">
            <a:avLst/>
          </a:prstGeom>
          <a:noFill/>
        </p:spPr>
        <p:txBody>
          <a:bodyPr wrap="square">
            <a:noAutofit/>
          </a:bodyPr>
          <a:lstStyle/>
          <a:p>
            <a:pPr>
              <a:defRPr sz="1100"/>
            </a:pPr>
            <a:r>
              <a:rPr sz="1100" i="0"/>
              <a:t>When might you use </a:t>
            </a:r>
            <a:r>
              <a:rPr sz="1100" i="0" b="1">
                <a:solidFill>
                  <a:srgbClr val="7030A0"/>
                </a:solidFill>
              </a:rPr>
              <a:t>point-slope form</a:t>
            </a:r>
            <a:r>
              <a:rPr sz="1100" i="0"/>
              <a:t> instead of </a:t>
            </a:r>
            <a:r>
              <a:rPr sz="1100" i="0" b="1">
                <a:solidFill>
                  <a:srgbClr val="7030A0"/>
                </a:solidFill>
              </a:rPr>
              <a:t>standard form</a:t>
            </a:r>
            <a:r>
              <a:rPr sz="1100" i="0"/>
              <a:t>? Why?</a:t>
            </a:r>
          </a:p>
        </p:txBody>
      </p:sp>
      <p:sp>
        <p:nvSpPr>
          <p:cNvPr id="6" name="__dynamic_autofit__TextBox 5"/>
          <p:cNvSpPr txBox="1"/>
          <p:nvPr/>
        </p:nvSpPr>
        <p:spPr>
          <a:xfrm>
            <a:off x="0" y="1563624"/>
            <a:ext cx="3054096" cy="2331720"/>
          </a:xfrm>
          <a:prstGeom prst="rect">
            <a:avLst/>
          </a:prstGeom>
          <a:noFill/>
        </p:spPr>
        <p:txBody>
          <a:bodyPr wrap="square">
            <a:noAutofit/>
          </a:bodyPr>
          <a:lstStyle/>
          <a:p>
            <a:pPr>
              <a:spcAft>
                <a:spcPts val="200"/>
              </a:spcAft>
              <a:defRPr sz="1500"/>
            </a:pPr>
            <a:r>
              <a:rPr sz="1500" b="0" u="sng"/>
              <a:t>Make a </a:t>
            </a:r>
            <a:r>
              <a:rPr sz="1500" b="1" u="sng">
                <a:solidFill>
                  <a:srgbClr val="2E75B6"/>
                </a:solidFill>
              </a:rPr>
              <a:t>Claim</a:t>
            </a:r>
            <a:r>
              <a:rPr sz="1500" b="0" u="sng"/>
              <a:t> with </a:t>
            </a:r>
            <a:r>
              <a:rPr sz="1500" b="1" u="sng">
                <a:solidFill>
                  <a:srgbClr val="548235"/>
                </a:solidFill>
              </a:rPr>
              <a:t>Reasoning:</a:t>
            </a:r>
          </a:p>
          <a:p>
            <a:pPr marL="256032" indent="-155448">
              <a:spcAft>
                <a:spcPts val="0"/>
              </a:spcAft>
              <a:buChar char="•"/>
              <a:defRPr sz="1500" i="1">
                <a:solidFill>
                  <a:srgbClr val="C55A11"/>
                </a:solidFill>
              </a:defRPr>
            </a:pPr>
            <a:r>
              <a:rPr sz="1500" i="1" u="sng">
                <a:solidFill>
                  <a:srgbClr val="C55A11"/>
                </a:solidFill>
              </a:rPr>
              <a:t>Based on the fact that
</a:t>
            </a:r>
            <a:r>
              <a:rPr sz="1500" i="1" u="sng">
                <a:solidFill>
                  <a:srgbClr val="C55A11"/>
                </a:solidFill>
              </a:rPr>
              <a:t>_______</a:t>
            </a:r>
            <a:r>
              <a:rPr sz="1500" i="1" u="none">
                <a:solidFill>
                  <a:srgbClr val="548235"/>
                </a:solidFill>
              </a:rPr>
              <a:t>, I infer that...
</a:t>
            </a:r>
            <a:r>
              <a:rPr sz="1500" i="1" u="none">
                <a:solidFill>
                  <a:srgbClr val="548235"/>
                </a:solidFill>
              </a:rPr>
              <a:t>because...</a:t>
            </a:r>
          </a:p>
          <a:p>
            <a:pPr marL="256032" indent="-155448">
              <a:spcAft>
                <a:spcPts val="0"/>
              </a:spcAft>
              <a:buChar char="•"/>
              <a:defRPr sz="1500" i="1">
                <a:solidFill>
                  <a:srgbClr val="C55A11"/>
                </a:solidFill>
              </a:defRPr>
            </a:pPr>
            <a:r>
              <a:rPr sz="1500" i="1" u="sng">
                <a:solidFill>
                  <a:srgbClr val="C55A11"/>
                </a:solidFill>
              </a:rPr>
              <a:t>_______</a:t>
            </a:r>
            <a:r>
              <a:rPr sz="1500" i="1" u="none">
                <a:solidFill>
                  <a:srgbClr val="548235"/>
                </a:solidFill>
              </a:rPr>
              <a:t> means that...
</a:t>
            </a:r>
            <a:r>
              <a:rPr sz="1500" i="1" u="none">
                <a:solidFill>
                  <a:srgbClr val="548235"/>
                </a:solidFill>
              </a:rPr>
              <a:t>because...</a:t>
            </a:r>
          </a:p>
          <a:p>
            <a:pPr marL="256032" indent="-155448">
              <a:spcAft>
                <a:spcPts val="0"/>
              </a:spcAft>
              <a:buChar char="•"/>
              <a:defRPr sz="1500" i="1">
                <a:solidFill>
                  <a:srgbClr val="C55A11"/>
                </a:solidFill>
              </a:defRPr>
            </a:pPr>
            <a:r>
              <a:rPr sz="1500" i="1" u="none">
                <a:solidFill>
                  <a:srgbClr val="C55A11"/>
                </a:solidFill>
              </a:rPr>
              <a:t>I see </a:t>
            </a:r>
            <a:r>
              <a:rPr sz="1500" i="1" u="sng">
                <a:solidFill>
                  <a:srgbClr val="C55A11"/>
                </a:solidFill>
              </a:rPr>
              <a:t>_______.</a:t>
            </a:r>
            <a:r>
              <a:rPr sz="1500" i="1" u="none">
                <a:solidFill>
                  <a:srgbClr val="2E75B6"/>
                </a:solidFill>
              </a:rPr>
              <a:t> This supports
my claim that...</a:t>
            </a:r>
            <a:r>
              <a:rPr sz="1500" i="1" u="none">
                <a:solidFill>
                  <a:srgbClr val="548235"/>
                </a:solidFill>
              </a:rPr>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point-slope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cl.png"/>
          <p:cNvPicPr>
            <a:picLocks noChangeAspect="1"/>
          </p:cNvPicPr>
          <p:nvPr/>
        </p:nvPicPr>
        <p:blipFill>
          <a:blip r:embed="rId6"/>
          <a:stretch>
            <a:fillRect/>
          </a:stretch>
        </p:blipFill>
        <p:spPr>
          <a:xfrm>
            <a:off x="2130552" y="6611112"/>
            <a:ext cx="881743" cy="246888"/>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G044w.png"/>
          <p:cNvPicPr>
            <a:picLocks noChangeAspect="1"/>
          </p:cNvPicPr>
          <p:nvPr/>
        </p:nvPicPr>
        <p:blipFill>
          <a:blip r:embed="rId9"/>
          <a:stretch>
            <a:fillRect/>
          </a:stretch>
        </p:blipFill>
        <p:spPr>
          <a:xfrm>
            <a:off x="4873752" y="658368"/>
            <a:ext cx="1435608" cy="1078992"/>
          </a:xfrm>
          <a:prstGeom prst="rect">
            <a:avLst/>
          </a:prstGeom>
        </p:spPr>
      </p:pic>
      <p:pic>
        <p:nvPicPr>
          <p:cNvPr id="21" name="Picture 20" descr="MG047w.png"/>
          <p:cNvPicPr>
            <a:picLocks noChangeAspect="1"/>
          </p:cNvPicPr>
          <p:nvPr/>
        </p:nvPicPr>
        <p:blipFill>
          <a:blip r:embed="rId10"/>
          <a:stretch>
            <a:fillRect/>
          </a:stretch>
        </p:blipFill>
        <p:spPr>
          <a:xfrm>
            <a:off x="9537192" y="658368"/>
            <a:ext cx="1435608"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point-slope form...</a:t>
            </a:r>
            <a:r>
              <a:rPr i="1"/>
              <a:t>
From this visual, I can infer… </a:t>
            </a:r>
            <a:r>
              <a:t>(use </a:t>
            </a:r>
            <a:r>
              <a:rPr b="1">
                <a:solidFill>
                  <a:srgbClr val="7030A0"/>
                </a:solidFill>
              </a:rPr>
              <a:t>point-slope form</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29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point-slope form</a:t>
            </a:r>
            <a:r>
              <a:t>. Include 3-5 other vocabulary words in your paragraph. You may include the following stems:</a:t>
            </a:r>
          </a:p>
          <a:p>
            <a:pPr marL="182880" indent="-128016">
              <a:spcAft>
                <a:spcPts val="0"/>
              </a:spcAft>
              <a:buChar char="•"/>
            </a:pPr>
            <a:r>
              <a:rPr sz="2000" i="1" b="1">
                <a:solidFill>
                  <a:srgbClr val="7030A0"/>
                </a:solidFill>
              </a:rPr>
              <a:t>Point-slope form</a:t>
            </a:r>
            <a:r>
              <a:rPr sz="2000" i="1"/>
              <a:t> is…</a:t>
            </a:r>
          </a:p>
          <a:p>
            <a:pPr marL="182880" indent="-128016">
              <a:spcAft>
                <a:spcPts val="0"/>
              </a:spcAft>
              <a:buChar char="•"/>
            </a:pPr>
            <a:r>
              <a:rPr sz="2000" i="1" b="1">
                <a:solidFill>
                  <a:srgbClr val="7030A0"/>
                </a:solidFill>
              </a:rPr>
              <a:t>Point-slope form</a:t>
            </a:r>
            <a:r>
              <a:rPr sz="2000" i="1"/>
              <a:t> is related to </a:t>
            </a:r>
            <a:r>
              <a:rPr sz="2000" i="1" b="1">
                <a:solidFill>
                  <a:srgbClr val="7030A0"/>
                </a:solidFill>
              </a:rPr>
              <a:t>slope</a:t>
            </a:r>
            <a:r>
              <a:rPr sz="2000" i="1"/>
              <a:t> because…</a:t>
            </a:r>
          </a:p>
          <a:p>
            <a:pPr marL="182880" indent="-128016">
              <a:spcAft>
                <a:spcPts val="0"/>
              </a:spcAft>
              <a:buChar char="•"/>
            </a:pPr>
            <a:r>
              <a:rPr sz="2000" i="1"/>
              <a:t>I might use </a:t>
            </a:r>
            <a:r>
              <a:rPr sz="2000" i="1" b="1">
                <a:solidFill>
                  <a:srgbClr val="7030A0"/>
                </a:solidFill>
              </a:rPr>
              <a:t>point-slope form</a:t>
            </a:r>
            <a:r>
              <a:rPr sz="2000" i="1"/>
              <a:t> instead of </a:t>
            </a:r>
            <a:r>
              <a:rPr sz="2000" i="1" b="1">
                <a:solidFill>
                  <a:srgbClr val="7030A0"/>
                </a:solidFill>
              </a:rPr>
              <a:t>standard form</a:t>
            </a:r>
            <a:r>
              <a:rPr sz="2000" i="1"/>
              <a:t> when… because…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cl.png"/>
          <p:cNvPicPr>
            <a:picLocks noChangeAspect="1"/>
          </p:cNvPicPr>
          <p:nvPr/>
        </p:nvPicPr>
        <p:blipFill>
          <a:blip r:embed="rId4"/>
          <a:stretch>
            <a:fillRect/>
          </a:stretch>
        </p:blipFill>
        <p:spPr>
          <a:xfrm>
            <a:off x="2130552" y="6611112"/>
            <a:ext cx="881743" cy="246888"/>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4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cl.png"/>
          <p:cNvPicPr>
            <a:picLocks noChangeAspect="1"/>
          </p:cNvPicPr>
          <p:nvPr/>
        </p:nvPicPr>
        <p:blipFill>
          <a:blip r:embed="rId7"/>
          <a:stretch>
            <a:fillRect/>
          </a:stretch>
        </p:blipFill>
        <p:spPr>
          <a:xfrm>
            <a:off x="11494008" y="6537960"/>
            <a:ext cx="685800" cy="192024"/>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cl.png"/>
          <p:cNvPicPr>
            <a:picLocks noChangeAspect="1"/>
          </p:cNvPicPr>
          <p:nvPr/>
        </p:nvPicPr>
        <p:blipFill>
          <a:blip r:embed="rId8"/>
          <a:stretch>
            <a:fillRect/>
          </a:stretch>
        </p:blipFill>
        <p:spPr>
          <a:xfrm>
            <a:off x="2130552" y="6611112"/>
            <a:ext cx="881743" cy="246888"/>
          </a:xfrm>
          <a:prstGeom prst="rect">
            <a:avLst/>
          </a:prstGeom>
        </p:spPr>
      </p:pic>
      <p:pic>
        <p:nvPicPr>
          <p:cNvPr id="11" name="Picture 10" descr="MG02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cl.png"/>
          <p:cNvPicPr>
            <a:picLocks noChangeAspect="1"/>
          </p:cNvPicPr>
          <p:nvPr/>
        </p:nvPicPr>
        <p:blipFill>
          <a:blip r:embed="rId22"/>
          <a:stretch>
            <a:fillRect/>
          </a:stretch>
        </p:blipFill>
        <p:spPr>
          <a:xfrm>
            <a:off x="2130552" y="6611112"/>
            <a:ext cx="881743" cy="246888"/>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point-slope form</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Today we will talk about </a:t>
            </a:r>
            <a:r>
              <a:rPr sz="2400" b="1">
                <a:solidFill>
                  <a:srgbClr val="7030A0"/>
                </a:solidFill>
              </a:rPr>
              <a:t>point-slope form</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4160520"/>
            <a:ext cx="5303520" cy="566928"/>
          </a:xfrm>
          <a:prstGeom prst="rect">
            <a:avLst/>
          </a:prstGeom>
          <a:noFill/>
        </p:spPr>
        <p:txBody>
          <a:bodyPr wrap="square">
            <a:noAutofit/>
          </a:bodyPr>
          <a:lstStyle/>
          <a:p>
            <a:pPr>
              <a:defRPr sz="1600"/>
            </a:pPr>
            <a:r>
              <a:rPr sz="1600"/>
              <a:t>When might you use </a:t>
            </a:r>
            <a:r>
              <a:rPr sz="1600" b="1">
                <a:solidFill>
                  <a:srgbClr val="7030A0"/>
                </a:solidFill>
              </a:rPr>
              <a:t>point-slope form</a:t>
            </a:r>
            <a:r>
              <a:rPr sz="1600"/>
              <a:t> instead of </a:t>
            </a:r>
            <a:r>
              <a:rPr sz="1600" b="1">
                <a:solidFill>
                  <a:srgbClr val="7030A0"/>
                </a:solidFill>
              </a:rPr>
              <a:t>standard form</a:t>
            </a:r>
            <a:r>
              <a:rPr sz="1600"/>
              <a:t>? Why?</a:t>
            </a:r>
          </a:p>
        </p:txBody>
      </p:sp>
      <p:sp>
        <p:nvSpPr>
          <p:cNvPr id="37" name="__dynamic_autofit__TextBox 36"/>
          <p:cNvSpPr txBox="1"/>
          <p:nvPr/>
        </p:nvSpPr>
        <p:spPr>
          <a:xfrm>
            <a:off x="3401568" y="4773168"/>
            <a:ext cx="5303520" cy="621792"/>
          </a:xfrm>
          <a:prstGeom prst="rect">
            <a:avLst/>
          </a:prstGeom>
          <a:noFill/>
        </p:spPr>
        <p:txBody>
          <a:bodyPr wrap="square">
            <a:noAutofit/>
          </a:bodyPr>
          <a:lstStyle/>
          <a:p>
            <a:pPr>
              <a:defRPr/>
            </a:pPr>
            <a:r>
              <a:rPr sz="1800" i="1"/>
              <a:t>I might use </a:t>
            </a:r>
            <a:r>
              <a:rPr sz="1800" i="1" b="1">
                <a:solidFill>
                  <a:srgbClr val="7030A0"/>
                </a:solidFill>
              </a:rPr>
              <a:t>point-slope form</a:t>
            </a:r>
            <a:r>
              <a:rPr sz="1800" i="1"/>
              <a:t> instead of </a:t>
            </a:r>
            <a:r>
              <a:rPr sz="1800" i="1" b="1">
                <a:solidFill>
                  <a:srgbClr val="7030A0"/>
                </a:solidFill>
              </a:rPr>
              <a:t>standard form</a:t>
            </a:r>
            <a:r>
              <a:rPr sz="1800" i="1"/>
              <a:t> when… because…</a:t>
            </a:r>
          </a:p>
        </p:txBody>
      </p:sp>
      <p:pic>
        <p:nvPicPr>
          <p:cNvPr id="38" name="Picture 37" descr="MG029w.png"/>
          <p:cNvPicPr>
            <a:picLocks noChangeAspect="1"/>
          </p:cNvPicPr>
          <p:nvPr/>
        </p:nvPicPr>
        <p:blipFill>
          <a:blip r:embed="rId23"/>
          <a:stretch>
            <a:fillRect/>
          </a:stretch>
        </p:blipFill>
        <p:spPr>
          <a:xfrm>
            <a:off x="9144000" y="0"/>
            <a:ext cx="3054096" cy="2286000"/>
          </a:xfrm>
          <a:prstGeom prst="rect">
            <a:avLst/>
          </a:prstGeom>
        </p:spPr>
      </p:pic>
      <p:pic>
        <p:nvPicPr>
          <p:cNvPr id="39" name="Picture 38" descr="MG044w.png"/>
          <p:cNvPicPr>
            <a:picLocks noChangeAspect="1"/>
          </p:cNvPicPr>
          <p:nvPr/>
        </p:nvPicPr>
        <p:blipFill>
          <a:blip r:embed="rId24"/>
          <a:stretch>
            <a:fillRect/>
          </a:stretch>
        </p:blipFill>
        <p:spPr>
          <a:xfrm>
            <a:off x="9144000" y="2286000"/>
            <a:ext cx="3054096" cy="2286000"/>
          </a:xfrm>
          <a:prstGeom prst="rect">
            <a:avLst/>
          </a:prstGeom>
        </p:spPr>
      </p:pic>
      <p:pic>
        <p:nvPicPr>
          <p:cNvPr id="40" name="Picture 39" descr="MG047w.png"/>
          <p:cNvPicPr>
            <a:picLocks noChangeAspect="1"/>
          </p:cNvPicPr>
          <p:nvPr/>
        </p:nvPicPr>
        <p:blipFill>
          <a:blip r:embed="rId25"/>
          <a:stretch>
            <a:fillRect/>
          </a:stretch>
        </p:blipFill>
        <p:spPr>
          <a:xfrm>
            <a:off x="9144000" y="4572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0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is the </a:t>
            </a:r>
            <a:r>
              <a:rPr sz="1800" b="1">
                <a:solidFill>
                  <a:srgbClr val="7030A0"/>
                </a:solidFill>
              </a:rPr>
              <a:t>point-slope form</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Point-slope form</a:t>
            </a:r>
            <a:r>
              <a:rPr sz="1800" i="1"/>
              <a:t> is…</a:t>
            </a:r>
          </a:p>
        </p:txBody>
      </p:sp>
      <p:pic>
        <p:nvPicPr>
          <p:cNvPr id="32" name="Picture 31" descr="cl.png"/>
          <p:cNvPicPr>
            <a:picLocks noChangeAspect="1"/>
          </p:cNvPicPr>
          <p:nvPr/>
        </p:nvPicPr>
        <p:blipFill>
          <a:blip r:embed="rId24"/>
          <a:stretch>
            <a:fillRect/>
          </a:stretch>
        </p:blipFill>
        <p:spPr>
          <a:xfrm>
            <a:off x="2130552" y="6611112"/>
            <a:ext cx="881743" cy="246888"/>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04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a:t>
            </a:r>
            <a:r>
              <a:rPr sz="1800" b="1">
                <a:solidFill>
                  <a:srgbClr val="7030A0"/>
                </a:solidFill>
              </a:rPr>
              <a:t>slope</a:t>
            </a:r>
            <a:r>
              <a:rPr sz="1800"/>
              <a:t>? </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Slope</a:t>
            </a:r>
            <a:r>
              <a:rPr sz="1800" i="1"/>
              <a:t> is…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cl.png"/>
          <p:cNvPicPr>
            <a:picLocks noChangeAspect="1"/>
          </p:cNvPicPr>
          <p:nvPr/>
        </p:nvPicPr>
        <p:blipFill>
          <a:blip r:embed="rId3"/>
          <a:stretch>
            <a:fillRect/>
          </a:stretch>
        </p:blipFill>
        <p:spPr>
          <a:xfrm>
            <a:off x="9500616" y="45720"/>
            <a:ext cx="704088" cy="192024"/>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04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02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is the </a:t>
            </a:r>
            <a:r>
              <a:rPr sz="1800" b="1">
                <a:solidFill>
                  <a:srgbClr val="7030A0"/>
                </a:solidFill>
              </a:rPr>
              <a:t>point-slope form</a:t>
            </a:r>
            <a:r>
              <a:rPr sz="1800"/>
              <a:t> related to </a:t>
            </a:r>
            <a:r>
              <a:rPr sz="1800" b="1">
                <a:solidFill>
                  <a:srgbClr val="7030A0"/>
                </a:solidFill>
              </a:rPr>
              <a:t>slope</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b="1">
                <a:solidFill>
                  <a:srgbClr val="7030A0"/>
                </a:solidFill>
              </a:rPr>
              <a:t>Point-slope form</a:t>
            </a:r>
            <a:r>
              <a:rPr sz="1800" i="1"/>
              <a:t> is related to </a:t>
            </a:r>
            <a:r>
              <a:rPr sz="1800" i="1" b="1">
                <a:solidFill>
                  <a:srgbClr val="7030A0"/>
                </a:solidFill>
              </a:rPr>
              <a:t>slope</a:t>
            </a:r>
            <a:r>
              <a:rPr sz="1800" i="1"/>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