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Recommended: use this or the final extension activity (Open Writing) as a closure or exit ticket. Have students discuss their answers in groups, then write their answers.</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review after the students have been exposed to some understanding of the word.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review after the students have been exposed to some understanding of the word.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The first part of this activity is taken from Questioning Conversation, described in Teaching Science to English Learners by Stephen Fleenor and Tina Beene (p.31).</a:t>
            </a:r>
          </a:p>
          <a:p/>
          <a:p>
            <a:r>
              <a:t>Instead of students selecting a question, the teacher can select a question and skip to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simply ask students to list any evidence related to the question. Instruct them to not try to answer the question just yet. The first sentence stem can be used to draw evidence from the visual, and the other sentence stems can be used to draw evidence from elsewhere in the lesson or their daily lives. This activity works very well when students create a list as a small group.</a:t>
            </a:r>
          </a:p>
          <a:p/>
          <a:p>
            <a:r>
              <a:t>The question can be teacher-generated or student-generated. By default, we've put the inferential question in here and the stem on the following slide.</a:t>
            </a:r>
          </a:p>
          <a:p/>
          <a:p>
            <a:r>
              <a:t>If you would like to select an explanation-based question, use an open-ended question that contains the verbs How, Why, Describe, or Explain.</a:t>
            </a:r>
          </a:p>
          <a:p/>
          <a:p>
            <a:r>
              <a:t>If you would like to select an argument-based question, you can use one of the question stems below:</a:t>
            </a:r>
          </a:p>
          <a:p/>
          <a:p>
            <a:r>
              <a:t>Closed-ended with choices</a:t>
            </a:r>
          </a:p>
          <a:p>
            <a:r>
              <a:t>• Which is the most...</a:t>
            </a:r>
          </a:p>
          <a:p>
            <a:r>
              <a:t>• Which is the least...</a:t>
            </a:r>
          </a:p>
          <a:p>
            <a:r>
              <a:t>• Which is the best...</a:t>
            </a:r>
          </a:p>
          <a:p>
            <a:r>
              <a:t>• Which is the worst...</a:t>
            </a:r>
          </a:p>
          <a:p>
            <a:r>
              <a:t>• Which is the most important...</a:t>
            </a:r>
          </a:p>
          <a:p/>
          <a:p>
            <a:r>
              <a:t>Open-ended with predictions or evaluations</a:t>
            </a:r>
          </a:p>
          <a:p>
            <a:r>
              <a:t>• What would occur if...</a:t>
            </a:r>
          </a:p>
          <a:p>
            <a:r>
              <a:t>• If this changes, how does that affect...</a:t>
            </a:r>
          </a:p>
          <a:p>
            <a:r>
              <a:t>• What is the impact on...</a:t>
            </a:r>
          </a:p>
          <a:p>
            <a:r>
              <a:t>• Is this necessary for...</a:t>
            </a:r>
          </a:p>
          <a:p>
            <a:r>
              <a:t>• Do you agree with the claim...</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have your students write a single sentence answering the question (without evidence). This should be done independently. If "because..." is at the end of the sentence stem, we recommend removing it. They will justify their reasoning on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Have the students share one of the sentence stems with their partner or group, and then add a sentence in writing to their claim.</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Make a connection to “proton” and write “atoms contain protons” next to the connecting line.</a:t>
            </a:r>
          </a:p>
          <a:p>
            <a:r>
              <a:t>Make a connection to “molecule” and write “atoms make up molecules” next to the connecting line.</a:t>
            </a:r>
          </a:p>
          <a:p>
            <a:r>
              <a:t>Make a connection to “matter” and write “atoms are the smallest units of matter” next to the connecting line.</a:t>
            </a:r>
          </a:p>
          <a:p>
            <a:r>
              <a:t>Make a connection to “nucleus” and write “the center of an atom is the nucleus” next to the connecting line.</a:t>
            </a:r>
          </a:p>
          <a:p/>
          <a:p>
            <a:r>
              <a:t>Alternatively, students can create a custom Vocab Connection Web (Teaching Science to English Learners by Fleenor and Beene, 2019, p.53) in which any connection can be made between any two words – there does not have a to a “central” word.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especially recommended for encouraging movement and building confidence with literacy.</a:t>
            </a:r>
          </a:p>
          <a:p/>
          <a:p>
            <a:r>
              <a:t>This activity is called Roving Paragraph and is described in more detail in 7 Steps to a Language-Rich, Interactive Classroom (2nd Ed) by John Seidlitz &amp;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especially recommended for encouraging movement and building confidence with literacy.</a:t>
            </a:r>
          </a:p>
          <a:p/>
          <a:p>
            <a:r>
              <a:t>This activity is called Roving Paragraph and is described in more detail in 7 Steps to a Language-Rich, Interactive Classroom (2nd Ed) by John Seidlitz &amp;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p>
            <a:r>
              <a:t>We recommend having students share whole-group and then extending what they noticed and wondered using questions like this:</a:t>
            </a:r>
          </a:p>
          <a:p>
            <a:r>
              <a:t>• So you're saying...</a:t>
            </a:r>
          </a:p>
          <a:p>
            <a:r>
              <a:t>• Did anybody else notice...?</a:t>
            </a:r>
          </a:p>
          <a:p>
            <a:r>
              <a:t>• I also noticed that. Why do you think that...?</a:t>
            </a:r>
          </a:p>
          <a:p>
            <a:r>
              <a:t>• I didn't hear anyone mention... did anyone notice...?</a:t>
            </a:r>
          </a:p>
          <a:p/>
          <a:p>
            <a:r>
              <a:t>• So you were wondering about...</a:t>
            </a:r>
          </a:p>
          <a:p>
            <a:r>
              <a:t>• Why were you wondering that?</a:t>
            </a:r>
          </a:p>
          <a:p>
            <a:r>
              <a:t>• That's interesting because...</a:t>
            </a:r>
          </a:p>
          <a:p>
            <a:r>
              <a:t>• Did anyone wonder about...</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normAutofit/>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There are several different styles of writing objectives, and please adjust these objectives to meet the norms of your campus or district. Our approach is to make objectives simple so that energy can be focused on the student interaction with the objectives.
This activity is called Gearing Up for the Guiding Question and is described in more detail in Teaching Science to English Learners by Stephen Fleenor and Tina Beene (p.24-25).</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Delete or hide this slide if the relational question does not refer to two vocabulary words which each have a visual.</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thevisualnonglossary.com/backend_vng/public/qr/16" TargetMode="External"/><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hyperlink" Target="https://thevisualnonglossary.com/backend_vng/public/qr/7" TargetMode="External"/><Relationship Id="rId10" Type="http://schemas.openxmlformats.org/officeDocument/2006/relationships/image" Target="../media/image7.png"/><Relationship Id="rId11" Type="http://schemas.openxmlformats.org/officeDocument/2006/relationships/image" Target="../media/image8.png"/><Relationship Id="rId12" Type="http://schemas.openxmlformats.org/officeDocument/2006/relationships/hyperlink" Target="https://thevisualnonglossary.com/backend_vng/public/qr/8" TargetMode="Externa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hyperlink" Target="https://thevisualnonglossary.com/backend_vng/public/qr/9" TargetMode="External"/><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hyperlink" Target="https://thevisualnonglossary.com/backend_vng/public/qr/11" TargetMode="External"/><Relationship Id="rId19" Type="http://schemas.openxmlformats.org/officeDocument/2006/relationships/image" Target="../media/image13.png"/><Relationship Id="rId20" Type="http://schemas.openxmlformats.org/officeDocument/2006/relationships/image" Target="../media/image14.png"/><Relationship Id="rId21" Type="http://schemas.openxmlformats.org/officeDocument/2006/relationships/hyperlink" Target="https://thevisualnonglossary.com/backend_vng/public/qr/12" TargetMode="External"/><Relationship Id="rId22" Type="http://schemas.openxmlformats.org/officeDocument/2006/relationships/image" Target="../media/image15.png"/><Relationship Id="rId23" Type="http://schemas.openxmlformats.org/officeDocument/2006/relationships/image" Target="../media/image16.png"/><Relationship Id="rId24" Type="http://schemas.openxmlformats.org/officeDocument/2006/relationships/hyperlink" Target="https://thevisualnonglossary.com/backend_vng/public/qr/13" TargetMode="External"/><Relationship Id="rId25" Type="http://schemas.openxmlformats.org/officeDocument/2006/relationships/image" Target="../media/image17.png"/><Relationship Id="rId26" Type="http://schemas.openxmlformats.org/officeDocument/2006/relationships/image" Target="../media/image18.png"/><Relationship Id="rId27" Type="http://schemas.openxmlformats.org/officeDocument/2006/relationships/hyperlink" Target="https://thevisualnonglossary.com/backend_vng/public/qr/14" TargetMode="External"/><Relationship Id="rId28" Type="http://schemas.openxmlformats.org/officeDocument/2006/relationships/notesSlide" Target="../notesSlides/notesSlide1.xml"/><Relationship Id="rId29" Type="http://schemas.openxmlformats.org/officeDocument/2006/relationships/slide" Target="slide2.xml"/><Relationship Id="rId30" Type="http://schemas.openxmlformats.org/officeDocument/2006/relationships/slide" Target="slide5.xml"/><Relationship Id="rId31" Type="http://schemas.openxmlformats.org/officeDocument/2006/relationships/slide" Target="slide6.xml"/><Relationship Id="rId32" Type="http://schemas.openxmlformats.org/officeDocument/2006/relationships/slide" Target="slide7.xml"/><Relationship Id="rId33" Type="http://schemas.openxmlformats.org/officeDocument/2006/relationships/slide" Target="slide9.xml"/><Relationship Id="rId34" Type="http://schemas.openxmlformats.org/officeDocument/2006/relationships/slide" Target="slide11.xml"/><Relationship Id="rId35" Type="http://schemas.openxmlformats.org/officeDocument/2006/relationships/slide" Target="slide12.xml"/><Relationship Id="rId36" Type="http://schemas.openxmlformats.org/officeDocument/2006/relationships/slide" Target="slide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61.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20" Type="http://schemas.openxmlformats.org/officeDocument/2006/relationships/image" Target="../media/image5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1.xml"/><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31.png"/><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4" Type="http://schemas.openxmlformats.org/officeDocument/2006/relationships/image" Target="../media/image35.png"/><Relationship Id="rId15" Type="http://schemas.openxmlformats.org/officeDocument/2006/relationships/image" Target="../media/image36.png"/><Relationship Id="rId16" Type="http://schemas.openxmlformats.org/officeDocument/2006/relationships/image" Target="../media/image37.png"/><Relationship Id="rId17" Type="http://schemas.openxmlformats.org/officeDocument/2006/relationships/image" Target="../media/image38.png"/><Relationship Id="rId18" Type="http://schemas.openxmlformats.org/officeDocument/2006/relationships/image" Target="../media/image28.png"/><Relationship Id="rId19" Type="http://schemas.openxmlformats.org/officeDocument/2006/relationships/image" Target="../media/image29.png"/><Relationship Id="rId20" Type="http://schemas.openxmlformats.org/officeDocument/2006/relationships/image" Target="../media/image30.png"/><Relationship Id="rId21" Type="http://schemas.openxmlformats.org/officeDocument/2006/relationships/image" Target="../media/image62.png"/><Relationship Id="rId22" Type="http://schemas.openxmlformats.org/officeDocument/2006/relationships/image" Target="../media/image63.png"/><Relationship Id="rId23" Type="http://schemas.openxmlformats.org/officeDocument/2006/relationships/image" Target="../media/image64.png"/><Relationship Id="rId24" Type="http://schemas.openxmlformats.org/officeDocument/2006/relationships/image" Target="../media/image6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2.xml"/><Relationship Id="rId5" Type="http://schemas.openxmlformats.org/officeDocument/2006/relationships/slide" Target="slide13.xml"/><Relationship Id="rId6" Type="http://schemas.openxmlformats.org/officeDocument/2006/relationships/slide" Target="slide15.xml"/><Relationship Id="rId7" Type="http://schemas.openxmlformats.org/officeDocument/2006/relationships/slide" Target="slide16.xml"/><Relationship Id="rId8" Type="http://schemas.openxmlformats.org/officeDocument/2006/relationships/slide" Target="slide17.xml"/><Relationship Id="rId9" Type="http://schemas.openxmlformats.org/officeDocument/2006/relationships/slide" Target="slide21.xml"/><Relationship Id="rId10" Type="http://schemas.openxmlformats.org/officeDocument/2006/relationships/slide" Target="slide22.xml"/><Relationship Id="rId11" Type="http://schemas.openxmlformats.org/officeDocument/2006/relationships/slide" Target="slide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6.png"/><Relationship Id="rId6" Type="http://schemas.openxmlformats.org/officeDocument/2006/relationships/image" Target="../media/image30.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6.png"/><Relationship Id="rId6" Type="http://schemas.openxmlformats.org/officeDocument/2006/relationships/image" Target="../media/image30.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67.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9.png"/><Relationship Id="rId19" Type="http://schemas.openxmlformats.org/officeDocument/2006/relationships/image" Target="../media/image70.png"/><Relationship Id="rId20" Type="http://schemas.openxmlformats.org/officeDocument/2006/relationships/image" Target="../media/image71.png"/><Relationship Id="rId21" Type="http://schemas.openxmlformats.org/officeDocument/2006/relationships/image" Target="../media/image72.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9.png"/><Relationship Id="rId19" Type="http://schemas.openxmlformats.org/officeDocument/2006/relationships/image" Target="../media/image70.png"/><Relationship Id="rId20" Type="http://schemas.openxmlformats.org/officeDocument/2006/relationships/image" Target="../media/image71.png"/><Relationship Id="rId21" Type="http://schemas.openxmlformats.org/officeDocument/2006/relationships/image" Target="../media/image72.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30.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hyperlink" Target="https://thevisualnonglossary.com/backend_vng/public/qr/15" TargetMode="External"/><Relationship Id="rId9" Type="http://schemas.openxmlformats.org/officeDocument/2006/relationships/image" Target="../media/image23.png"/><Relationship Id="rId10"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9.png"/><Relationship Id="rId19" Type="http://schemas.openxmlformats.org/officeDocument/2006/relationships/image" Target="../media/image70.png"/><Relationship Id="rId20" Type="http://schemas.openxmlformats.org/officeDocument/2006/relationships/image" Target="../media/image71.png"/><Relationship Id="rId21" Type="http://schemas.openxmlformats.org/officeDocument/2006/relationships/image" Target="../media/image72.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notesSlide" Target="../notesSlides/notesSlide21.xml"/><Relationship Id="rId8" Type="http://schemas.openxmlformats.org/officeDocument/2006/relationships/image" Target="../media/image73.png"/><Relationship Id="rId9" Type="http://schemas.openxmlformats.org/officeDocument/2006/relationships/image" Target="../media/image55.png"/><Relationship Id="rId10" Type="http://schemas.openxmlformats.org/officeDocument/2006/relationships/image" Target="../media/image5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png"/><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4" Type="http://schemas.openxmlformats.org/officeDocument/2006/relationships/image" Target="../media/image34.png"/><Relationship Id="rId15" Type="http://schemas.openxmlformats.org/officeDocument/2006/relationships/image" Target="../media/image35.png"/><Relationship Id="rId16" Type="http://schemas.openxmlformats.org/officeDocument/2006/relationships/image" Target="../media/image36.png"/><Relationship Id="rId17" Type="http://schemas.openxmlformats.org/officeDocument/2006/relationships/image" Target="../media/image37.png"/><Relationship Id="rId18" Type="http://schemas.openxmlformats.org/officeDocument/2006/relationships/image" Target="../media/image38.png"/><Relationship Id="rId1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 Id="rId3" Type="http://schemas.openxmlformats.org/officeDocument/2006/relationships/image" Target="../media/image28.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2.png"/><Relationship Id="rId8" Type="http://schemas.openxmlformats.org/officeDocument/2006/relationships/image" Target="../media/image1.png"/><Relationship Id="rId9" Type="http://schemas.openxmlformats.org/officeDocument/2006/relationships/image" Target="../media/image43.png"/><Relationship Id="rId10" Type="http://schemas.openxmlformats.org/officeDocument/2006/relationships/image" Target="../media/image44.png"/><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7.png"/><Relationship Id="rId4" Type="http://schemas.openxmlformats.org/officeDocument/2006/relationships/image" Target="../media/image42.png"/><Relationship Id="rId5" Type="http://schemas.openxmlformats.org/officeDocument/2006/relationships/image" Target="../media/image30.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2.png"/><Relationship Id="rId9" Type="http://schemas.openxmlformats.org/officeDocument/2006/relationships/image" Target="../media/image2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50.png"/><Relationship Id="rId18" Type="http://schemas.openxmlformats.org/officeDocument/2006/relationships/image" Target="../media/image51.png"/><Relationship Id="rId19" Type="http://schemas.openxmlformats.org/officeDocument/2006/relationships/image" Target="../media/image52.png"/><Relationship Id="rId20" Type="http://schemas.openxmlformats.org/officeDocument/2006/relationships/image" Target="../media/image53.png"/><Relationship Id="rId21" Type="http://schemas.openxmlformats.org/officeDocument/2006/relationships/image" Target="../media/image1.png"/><Relationship Id="rId22" Type="http://schemas.openxmlformats.org/officeDocument/2006/relationships/image" Target="../media/image2.png"/><Relationship Id="rId23" Type="http://schemas.openxmlformats.org/officeDocument/2006/relationships/image" Target="../media/image54.png"/><Relationship Id="rId24" Type="http://schemas.openxmlformats.org/officeDocument/2006/relationships/image" Target="../media/image55.png"/><Relationship Id="rId25" Type="http://schemas.openxmlformats.org/officeDocument/2006/relationships/image" Target="../media/image56.png"/><Relationship Id="rId2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38.png"/><Relationship Id="rId16" Type="http://schemas.openxmlformats.org/officeDocument/2006/relationships/image" Target="../media/image28.png"/><Relationship Id="rId17" Type="http://schemas.openxmlformats.org/officeDocument/2006/relationships/image" Target="../media/image29.png"/><Relationship Id="rId18" Type="http://schemas.openxmlformats.org/officeDocument/2006/relationships/image" Target="../media/image30.png"/><Relationship Id="rId19" Type="http://schemas.openxmlformats.org/officeDocument/2006/relationships/image" Target="../media/image50.png"/><Relationship Id="rId20" Type="http://schemas.openxmlformats.org/officeDocument/2006/relationships/image" Target="../media/image51.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notesSlide" Target="../notesSlides/notesSlide7.xml"/><Relationship Id="rId2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7.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20" Type="http://schemas.openxmlformats.org/officeDocument/2006/relationships/image" Target="../media/image5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1" Type="http://schemas.openxmlformats.org/officeDocument/2006/relationships/image" Target="../media/image27.png"/><Relationship Id="rId12" Type="http://schemas.openxmlformats.org/officeDocument/2006/relationships/image" Target="../media/image31.png"/><Relationship Id="rId13" Type="http://schemas.openxmlformats.org/officeDocument/2006/relationships/image" Target="../media/image32.png"/><Relationship Id="rId14" Type="http://schemas.openxmlformats.org/officeDocument/2006/relationships/image" Target="../media/image33.png"/><Relationship Id="rId15" Type="http://schemas.openxmlformats.org/officeDocument/2006/relationships/image" Target="../media/image34.png"/><Relationship Id="rId16" Type="http://schemas.openxmlformats.org/officeDocument/2006/relationships/image" Target="../media/image35.png"/><Relationship Id="rId17" Type="http://schemas.openxmlformats.org/officeDocument/2006/relationships/image" Target="../media/image36.png"/><Relationship Id="rId18" Type="http://schemas.openxmlformats.org/officeDocument/2006/relationships/image" Target="../media/image37.png"/><Relationship Id="rId19" Type="http://schemas.openxmlformats.org/officeDocument/2006/relationships/image" Target="../media/image38.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57.png"/><Relationship Id="rId24" Type="http://schemas.openxmlformats.org/officeDocument/2006/relationships/image" Target="../media/image20.png"/><Relationship Id="rId2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73152" y="73152"/>
            <a:ext cx="3840480" cy="475488"/>
          </a:xfrm>
          <a:prstGeom prst="rect">
            <a:avLst/>
          </a:prstGeom>
          <a:noFill/>
        </p:spPr>
        <p:txBody>
          <a:bodyPr wrap="none">
            <a:spAutoFit/>
          </a:bodyPr>
          <a:lstStyle/>
          <a:p>
            <a:pPr>
              <a:defRPr sz="2300" b="1" i="0" u="sng">
                <a:solidFill>
                  <a:srgbClr val="000000"/>
                </a:solidFill>
              </a:defRPr>
            </a:pPr>
            <a:r>
              <a:t>Navigating This Lesson</a:t>
            </a:r>
          </a:p>
        </p:txBody>
      </p:sp>
      <p:sp>
        <p:nvSpPr>
          <p:cNvPr id="5" name="TextBox 4"/>
          <p:cNvSpPr txBox="1"/>
          <p:nvPr/>
        </p:nvSpPr>
        <p:spPr>
          <a:xfrm>
            <a:off x="164592" y="676656"/>
            <a:ext cx="2926080" cy="329184"/>
          </a:xfrm>
          <a:prstGeom prst="rect">
            <a:avLst/>
          </a:prstGeom>
          <a:noFill/>
        </p:spPr>
        <p:txBody>
          <a:bodyPr wrap="square">
            <a:spAutoFit/>
          </a:bodyPr>
          <a:lstStyle/>
          <a:p>
            <a:pPr marL="292608" indent="-201168">
              <a:buChar char="•"/>
              <a:defRPr sz="1600" b="1" i="0" u="none">
                <a:solidFill>
                  <a:srgbClr val="000000"/>
                </a:solidFill>
              </a:defRPr>
            </a:pPr>
            <a:r>
              <a:t>Notes for the Teacher</a:t>
            </a:r>
          </a:p>
        </p:txBody>
      </p:sp>
      <p:sp>
        <p:nvSpPr>
          <p:cNvPr id="6" name="TextBox 5"/>
          <p:cNvSpPr txBox="1"/>
          <p:nvPr/>
        </p:nvSpPr>
        <p:spPr>
          <a:xfrm>
            <a:off x="457200" y="969264"/>
            <a:ext cx="2761488" cy="603504"/>
          </a:xfrm>
          <a:prstGeom prst="rect">
            <a:avLst/>
          </a:prstGeom>
          <a:noFill/>
        </p:spPr>
        <p:txBody>
          <a:bodyPr wrap="square">
            <a:spAutoFit/>
          </a:bodyPr>
          <a:lstStyle/>
          <a:p>
            <a:pPr>
              <a:defRPr sz="1200" b="0" i="1" u="none">
                <a:solidFill>
                  <a:srgbClr val="000000"/>
                </a:solidFill>
              </a:defRPr>
            </a:pPr>
            <a:r>
              <a:t>How to structure conversations and accommodate for students learning English.</a:t>
            </a:r>
          </a:p>
        </p:txBody>
      </p:sp>
      <p:pic>
        <p:nvPicPr>
          <p:cNvPr id="7" name="Picture 6" descr="teacher_notes_thumb.png"/>
          <p:cNvPicPr>
            <a:picLocks noChangeAspect="1"/>
          </p:cNvPicPr>
          <p:nvPr/>
        </p:nvPicPr>
        <p:blipFill>
          <a:blip r:embed="rId4"/>
          <a:stretch>
            <a:fillRect/>
          </a:stretch>
        </p:blipFill>
        <p:spPr>
          <a:xfrm>
            <a:off x="3337560" y="713232"/>
            <a:ext cx="1320294" cy="914400"/>
          </a:xfrm>
          <a:prstGeom prst="rect">
            <a:avLst/>
          </a:prstGeom>
        </p:spPr>
      </p:pic>
      <p:sp>
        <p:nvSpPr>
          <p:cNvPr id="8" name="TextBox 7">
            <a:hlinkClick action="ppaction://hlinksldjump" r:id="rId29"/>
          </p:cNvPr>
          <p:cNvSpPr txBox="1"/>
          <p:nvPr/>
        </p:nvSpPr>
        <p:spPr>
          <a:xfrm>
            <a:off x="3346704" y="1536192"/>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9" name="Picture 8" descr="intro-to-the-vng-slide-decks-16.png"/>
          <p:cNvPicPr>
            <a:picLocks noChangeAspect="1"/>
          </p:cNvPicPr>
          <p:nvPr/>
        </p:nvPicPr>
        <p:blipFill>
          <a:blip r:embed="rId5"/>
          <a:stretch>
            <a:fillRect/>
          </a:stretch>
        </p:blipFill>
        <p:spPr>
          <a:xfrm>
            <a:off x="5175504" y="768096"/>
            <a:ext cx="475488" cy="475488"/>
          </a:xfrm>
          <a:prstGeom prst="rect">
            <a:avLst/>
          </a:prstGeom>
        </p:spPr>
      </p:pic>
      <p:sp>
        <p:nvSpPr>
          <p:cNvPr id="10" name="TextBox 9">
            <a:hlinkClick r:id="rId6"/>
          </p:cNvPr>
          <p:cNvSpPr txBox="1"/>
          <p:nvPr/>
        </p:nvSpPr>
        <p:spPr>
          <a:xfrm>
            <a:off x="5010912" y="1243584"/>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11" name="TextBox 10"/>
          <p:cNvSpPr txBox="1"/>
          <p:nvPr/>
        </p:nvSpPr>
        <p:spPr>
          <a:xfrm>
            <a:off x="164592" y="1847088"/>
            <a:ext cx="2926080" cy="329184"/>
          </a:xfrm>
          <a:prstGeom prst="rect">
            <a:avLst/>
          </a:prstGeom>
          <a:noFill/>
        </p:spPr>
        <p:txBody>
          <a:bodyPr wrap="square">
            <a:spAutoFit/>
          </a:bodyPr>
          <a:lstStyle/>
          <a:p>
            <a:pPr marL="292608" indent="-201168">
              <a:buChar char="•"/>
              <a:defRPr sz="1600" b="1" i="0" u="none">
                <a:solidFill>
                  <a:srgbClr val="946F00"/>
                </a:solidFill>
              </a:defRPr>
            </a:pPr>
            <a:r>
              <a:t>Warm-Up</a:t>
            </a:r>
          </a:p>
        </p:txBody>
      </p:sp>
      <p:sp>
        <p:nvSpPr>
          <p:cNvPr id="12" name="TextBox 11"/>
          <p:cNvSpPr txBox="1"/>
          <p:nvPr/>
        </p:nvSpPr>
        <p:spPr>
          <a:xfrm>
            <a:off x="457200" y="2139696"/>
            <a:ext cx="2761488" cy="603504"/>
          </a:xfrm>
          <a:prstGeom prst="rect">
            <a:avLst/>
          </a:prstGeom>
          <a:noFill/>
        </p:spPr>
        <p:txBody>
          <a:bodyPr wrap="square">
            <a:spAutoFit/>
          </a:bodyPr>
          <a:lstStyle/>
          <a:p>
            <a:pPr>
              <a:defRPr sz="1200" b="0" i="1" u="none">
                <a:solidFill>
                  <a:srgbClr val="946F00"/>
                </a:solidFill>
              </a:defRPr>
            </a:pPr>
            <a:r>
              <a:t>Have students write and/or share what they notice and wonder about the visual.</a:t>
            </a:r>
          </a:p>
        </p:txBody>
      </p:sp>
      <p:pic>
        <p:nvPicPr>
          <p:cNvPr id="13" name="Picture 12" descr="warmup_thumb.png"/>
          <p:cNvPicPr>
            <a:picLocks noChangeAspect="1"/>
          </p:cNvPicPr>
          <p:nvPr/>
        </p:nvPicPr>
        <p:blipFill>
          <a:blip r:embed="rId7"/>
          <a:stretch>
            <a:fillRect/>
          </a:stretch>
        </p:blipFill>
        <p:spPr>
          <a:xfrm>
            <a:off x="3337560" y="1883664"/>
            <a:ext cx="1524000" cy="914400"/>
          </a:xfrm>
          <a:prstGeom prst="rect">
            <a:avLst/>
          </a:prstGeom>
        </p:spPr>
      </p:pic>
      <p:sp>
        <p:nvSpPr>
          <p:cNvPr id="14" name="TextBox 13">
            <a:hlinkClick action="ppaction://hlinksldjump" r:id="rId30"/>
          </p:cNvPr>
          <p:cNvSpPr txBox="1"/>
          <p:nvPr/>
        </p:nvSpPr>
        <p:spPr>
          <a:xfrm>
            <a:off x="3346704" y="2706624"/>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15" name="Picture 14" descr="lesson-plan-warm-ups-7.png"/>
          <p:cNvPicPr>
            <a:picLocks noChangeAspect="1"/>
          </p:cNvPicPr>
          <p:nvPr/>
        </p:nvPicPr>
        <p:blipFill>
          <a:blip r:embed="rId8"/>
          <a:stretch>
            <a:fillRect/>
          </a:stretch>
        </p:blipFill>
        <p:spPr>
          <a:xfrm>
            <a:off x="5175504" y="1938528"/>
            <a:ext cx="475488" cy="475488"/>
          </a:xfrm>
          <a:prstGeom prst="rect">
            <a:avLst/>
          </a:prstGeom>
        </p:spPr>
      </p:pic>
      <p:sp>
        <p:nvSpPr>
          <p:cNvPr id="16" name="TextBox 15">
            <a:hlinkClick r:id="rId9"/>
          </p:cNvPr>
          <p:cNvSpPr txBox="1"/>
          <p:nvPr/>
        </p:nvSpPr>
        <p:spPr>
          <a:xfrm>
            <a:off x="5010912" y="2414016"/>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17" name="TextBox 16"/>
          <p:cNvSpPr txBox="1"/>
          <p:nvPr/>
        </p:nvSpPr>
        <p:spPr>
          <a:xfrm>
            <a:off x="164592" y="3017520"/>
            <a:ext cx="2926080" cy="329184"/>
          </a:xfrm>
          <a:prstGeom prst="rect">
            <a:avLst/>
          </a:prstGeom>
          <a:noFill/>
        </p:spPr>
        <p:txBody>
          <a:bodyPr wrap="square">
            <a:spAutoFit/>
          </a:bodyPr>
          <a:lstStyle/>
          <a:p>
            <a:pPr marL="292608" indent="-201168">
              <a:buChar char="•"/>
              <a:defRPr sz="1600" b="1" i="0" u="none">
                <a:solidFill>
                  <a:srgbClr val="548235"/>
                </a:solidFill>
              </a:defRPr>
            </a:pPr>
            <a:r>
              <a:t>Objectives Conversation</a:t>
            </a:r>
          </a:p>
        </p:txBody>
      </p:sp>
      <p:sp>
        <p:nvSpPr>
          <p:cNvPr id="18" name="TextBox 17"/>
          <p:cNvSpPr txBox="1"/>
          <p:nvPr/>
        </p:nvSpPr>
        <p:spPr>
          <a:xfrm>
            <a:off x="457200" y="3310128"/>
            <a:ext cx="2761488" cy="603504"/>
          </a:xfrm>
          <a:prstGeom prst="rect">
            <a:avLst/>
          </a:prstGeom>
          <a:noFill/>
        </p:spPr>
        <p:txBody>
          <a:bodyPr wrap="square">
            <a:spAutoFit/>
          </a:bodyPr>
          <a:lstStyle/>
          <a:p>
            <a:pPr>
              <a:defRPr sz="1200" b="0" i="1" u="none">
                <a:solidFill>
                  <a:srgbClr val="548235"/>
                </a:solidFill>
              </a:defRPr>
            </a:pPr>
            <a:r>
              <a:t>Introduce the lesson language and connect to the exit ticket question.</a:t>
            </a:r>
          </a:p>
        </p:txBody>
      </p:sp>
      <p:pic>
        <p:nvPicPr>
          <p:cNvPr id="19" name="Picture 18" descr="objectives_thumb.png"/>
          <p:cNvPicPr>
            <a:picLocks noChangeAspect="1"/>
          </p:cNvPicPr>
          <p:nvPr/>
        </p:nvPicPr>
        <p:blipFill>
          <a:blip r:embed="rId10"/>
          <a:stretch>
            <a:fillRect/>
          </a:stretch>
        </p:blipFill>
        <p:spPr>
          <a:xfrm>
            <a:off x="3337560" y="3054096"/>
            <a:ext cx="1526796" cy="914400"/>
          </a:xfrm>
          <a:prstGeom prst="rect">
            <a:avLst/>
          </a:prstGeom>
        </p:spPr>
      </p:pic>
      <p:sp>
        <p:nvSpPr>
          <p:cNvPr id="20" name="TextBox 19">
            <a:hlinkClick action="ppaction://hlinksldjump" r:id="rId31"/>
          </p:cNvPr>
          <p:cNvSpPr txBox="1"/>
          <p:nvPr/>
        </p:nvSpPr>
        <p:spPr>
          <a:xfrm>
            <a:off x="3346704" y="3877056"/>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21" name="Picture 20" descr="lesson-plan-objectives-8.png"/>
          <p:cNvPicPr>
            <a:picLocks noChangeAspect="1"/>
          </p:cNvPicPr>
          <p:nvPr/>
        </p:nvPicPr>
        <p:blipFill>
          <a:blip r:embed="rId11"/>
          <a:stretch>
            <a:fillRect/>
          </a:stretch>
        </p:blipFill>
        <p:spPr>
          <a:xfrm>
            <a:off x="5175504" y="3108960"/>
            <a:ext cx="475488" cy="475488"/>
          </a:xfrm>
          <a:prstGeom prst="rect">
            <a:avLst/>
          </a:prstGeom>
        </p:spPr>
      </p:pic>
      <p:sp>
        <p:nvSpPr>
          <p:cNvPr id="22" name="TextBox 21">
            <a:hlinkClick r:id="rId12"/>
          </p:cNvPr>
          <p:cNvSpPr txBox="1"/>
          <p:nvPr/>
        </p:nvSpPr>
        <p:spPr>
          <a:xfrm>
            <a:off x="5010912" y="3584448"/>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23" name="TextBox 22"/>
          <p:cNvSpPr txBox="1"/>
          <p:nvPr/>
        </p:nvSpPr>
        <p:spPr>
          <a:xfrm>
            <a:off x="164592" y="4187952"/>
            <a:ext cx="2926080" cy="329184"/>
          </a:xfrm>
          <a:prstGeom prst="rect">
            <a:avLst/>
          </a:prstGeom>
          <a:noFill/>
        </p:spPr>
        <p:txBody>
          <a:bodyPr wrap="square">
            <a:spAutoFit/>
          </a:bodyPr>
          <a:lstStyle/>
          <a:p>
            <a:pPr marL="292608" indent="-201168">
              <a:buChar char="•"/>
              <a:defRPr sz="1600" b="1" i="0" u="none">
                <a:solidFill>
                  <a:srgbClr val="C55A11"/>
                </a:solidFill>
              </a:defRPr>
            </a:pPr>
            <a:r>
              <a:t>Observational Conversation</a:t>
            </a:r>
          </a:p>
        </p:txBody>
      </p:sp>
      <p:sp>
        <p:nvSpPr>
          <p:cNvPr id="24" name="TextBox 23"/>
          <p:cNvSpPr txBox="1"/>
          <p:nvPr/>
        </p:nvSpPr>
        <p:spPr>
          <a:xfrm>
            <a:off x="457200" y="4480560"/>
            <a:ext cx="2761488" cy="603504"/>
          </a:xfrm>
          <a:prstGeom prst="rect">
            <a:avLst/>
          </a:prstGeom>
          <a:noFill/>
        </p:spPr>
        <p:txBody>
          <a:bodyPr wrap="square">
            <a:spAutoFit/>
          </a:bodyPr>
          <a:lstStyle/>
          <a:p>
            <a:pPr>
              <a:defRPr sz="1200" b="0" i="1" u="none">
                <a:solidFill>
                  <a:srgbClr val="C55A11"/>
                </a:solidFill>
              </a:defRPr>
            </a:pPr>
            <a:r>
              <a:t>Students build class-wide understanding of the term with their own definitions.</a:t>
            </a:r>
          </a:p>
        </p:txBody>
      </p:sp>
      <p:pic>
        <p:nvPicPr>
          <p:cNvPr id="25" name="Picture 24" descr="observational_thumb.png"/>
          <p:cNvPicPr>
            <a:picLocks noChangeAspect="1"/>
          </p:cNvPicPr>
          <p:nvPr/>
        </p:nvPicPr>
        <p:blipFill>
          <a:blip r:embed="rId13"/>
          <a:stretch>
            <a:fillRect/>
          </a:stretch>
        </p:blipFill>
        <p:spPr>
          <a:xfrm>
            <a:off x="3337560" y="4224528"/>
            <a:ext cx="1524000" cy="914400"/>
          </a:xfrm>
          <a:prstGeom prst="rect">
            <a:avLst/>
          </a:prstGeom>
        </p:spPr>
      </p:pic>
      <p:sp>
        <p:nvSpPr>
          <p:cNvPr id="26" name="TextBox 25">
            <a:hlinkClick action="ppaction://hlinksldjump" r:id="rId32"/>
          </p:cNvPr>
          <p:cNvSpPr txBox="1"/>
          <p:nvPr/>
        </p:nvSpPr>
        <p:spPr>
          <a:xfrm>
            <a:off x="3346704" y="5047488"/>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27" name="Picture 26" descr="lesson-plan-observational-9.png"/>
          <p:cNvPicPr>
            <a:picLocks noChangeAspect="1"/>
          </p:cNvPicPr>
          <p:nvPr/>
        </p:nvPicPr>
        <p:blipFill>
          <a:blip r:embed="rId14"/>
          <a:stretch>
            <a:fillRect/>
          </a:stretch>
        </p:blipFill>
        <p:spPr>
          <a:xfrm>
            <a:off x="5175504" y="4279392"/>
            <a:ext cx="475488" cy="475488"/>
          </a:xfrm>
          <a:prstGeom prst="rect">
            <a:avLst/>
          </a:prstGeom>
        </p:spPr>
      </p:pic>
      <p:sp>
        <p:nvSpPr>
          <p:cNvPr id="28" name="TextBox 27">
            <a:hlinkClick r:id="rId15"/>
          </p:cNvPr>
          <p:cNvSpPr txBox="1"/>
          <p:nvPr/>
        </p:nvSpPr>
        <p:spPr>
          <a:xfrm>
            <a:off x="5010912" y="4754880"/>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29" name="TextBox 28"/>
          <p:cNvSpPr txBox="1"/>
          <p:nvPr/>
        </p:nvSpPr>
        <p:spPr>
          <a:xfrm>
            <a:off x="6419088" y="676656"/>
            <a:ext cx="2926080" cy="329184"/>
          </a:xfrm>
          <a:prstGeom prst="rect">
            <a:avLst/>
          </a:prstGeom>
          <a:noFill/>
        </p:spPr>
        <p:txBody>
          <a:bodyPr wrap="square">
            <a:spAutoFit/>
          </a:bodyPr>
          <a:lstStyle/>
          <a:p>
            <a:pPr marL="292608" indent="-201168">
              <a:buChar char="•"/>
              <a:defRPr sz="1600" b="1" i="0" u="none">
                <a:solidFill>
                  <a:srgbClr val="7030A0"/>
                </a:solidFill>
              </a:defRPr>
            </a:pPr>
            <a:r>
              <a:t>Relational Conversation</a:t>
            </a:r>
          </a:p>
        </p:txBody>
      </p:sp>
      <p:sp>
        <p:nvSpPr>
          <p:cNvPr id="30" name="TextBox 29"/>
          <p:cNvSpPr txBox="1"/>
          <p:nvPr/>
        </p:nvSpPr>
        <p:spPr>
          <a:xfrm>
            <a:off x="6711696" y="969264"/>
            <a:ext cx="2761488" cy="603504"/>
          </a:xfrm>
          <a:prstGeom prst="rect">
            <a:avLst/>
          </a:prstGeom>
          <a:noFill/>
        </p:spPr>
        <p:txBody>
          <a:bodyPr wrap="square">
            <a:spAutoFit/>
          </a:bodyPr>
          <a:lstStyle/>
          <a:p>
            <a:pPr>
              <a:defRPr sz="1200" b="0" i="1" u="none">
                <a:solidFill>
                  <a:srgbClr val="7030A0"/>
                </a:solidFill>
              </a:defRPr>
            </a:pPr>
            <a:r>
              <a:t>Describe the relationship between this term and another key term.</a:t>
            </a:r>
          </a:p>
        </p:txBody>
      </p:sp>
      <p:pic>
        <p:nvPicPr>
          <p:cNvPr id="31" name="Picture 30" descr="relational_thumb.png"/>
          <p:cNvPicPr>
            <a:picLocks noChangeAspect="1"/>
          </p:cNvPicPr>
          <p:nvPr/>
        </p:nvPicPr>
        <p:blipFill>
          <a:blip r:embed="rId16"/>
          <a:stretch>
            <a:fillRect/>
          </a:stretch>
        </p:blipFill>
        <p:spPr>
          <a:xfrm>
            <a:off x="9592056" y="713232"/>
            <a:ext cx="1450522" cy="914400"/>
          </a:xfrm>
          <a:prstGeom prst="rect">
            <a:avLst/>
          </a:prstGeom>
        </p:spPr>
      </p:pic>
      <p:sp>
        <p:nvSpPr>
          <p:cNvPr id="32" name="TextBox 31">
            <a:hlinkClick action="ppaction://hlinksldjump" r:id="rId33"/>
          </p:cNvPr>
          <p:cNvSpPr txBox="1"/>
          <p:nvPr/>
        </p:nvSpPr>
        <p:spPr>
          <a:xfrm>
            <a:off x="9601200" y="1536192"/>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33" name="Picture 32" descr="lesson-plan-relational-11.png"/>
          <p:cNvPicPr>
            <a:picLocks noChangeAspect="1"/>
          </p:cNvPicPr>
          <p:nvPr/>
        </p:nvPicPr>
        <p:blipFill>
          <a:blip r:embed="rId17"/>
          <a:stretch>
            <a:fillRect/>
          </a:stretch>
        </p:blipFill>
        <p:spPr>
          <a:xfrm>
            <a:off x="11430000" y="768096"/>
            <a:ext cx="475488" cy="475488"/>
          </a:xfrm>
          <a:prstGeom prst="rect">
            <a:avLst/>
          </a:prstGeom>
        </p:spPr>
      </p:pic>
      <p:sp>
        <p:nvSpPr>
          <p:cNvPr id="34" name="TextBox 33">
            <a:hlinkClick r:id="rId18"/>
          </p:cNvPr>
          <p:cNvSpPr txBox="1"/>
          <p:nvPr/>
        </p:nvSpPr>
        <p:spPr>
          <a:xfrm>
            <a:off x="11265408" y="1243584"/>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35" name="TextBox 34"/>
          <p:cNvSpPr txBox="1"/>
          <p:nvPr/>
        </p:nvSpPr>
        <p:spPr>
          <a:xfrm>
            <a:off x="6419088" y="1847088"/>
            <a:ext cx="2926080" cy="530352"/>
          </a:xfrm>
          <a:prstGeom prst="rect">
            <a:avLst/>
          </a:prstGeom>
          <a:noFill/>
        </p:spPr>
        <p:txBody>
          <a:bodyPr wrap="square">
            <a:spAutoFit/>
          </a:bodyPr>
          <a:lstStyle/>
          <a:p>
            <a:pPr marL="292608" indent="-201168">
              <a:buChar char="•"/>
              <a:defRPr sz="1600" b="1" i="0" u="none">
                <a:solidFill>
                  <a:srgbClr val="2E75B6"/>
                </a:solidFill>
              </a:defRPr>
            </a:pPr>
            <a:r>
              <a:t>Inferential Conversation + Exit Ticket</a:t>
            </a:r>
          </a:p>
        </p:txBody>
      </p:sp>
      <p:sp>
        <p:nvSpPr>
          <p:cNvPr id="36" name="TextBox 35"/>
          <p:cNvSpPr txBox="1"/>
          <p:nvPr/>
        </p:nvSpPr>
        <p:spPr>
          <a:xfrm>
            <a:off x="6711696" y="2340864"/>
            <a:ext cx="2761488" cy="603504"/>
          </a:xfrm>
          <a:prstGeom prst="rect">
            <a:avLst/>
          </a:prstGeom>
          <a:noFill/>
        </p:spPr>
        <p:txBody>
          <a:bodyPr wrap="square">
            <a:spAutoFit/>
          </a:bodyPr>
          <a:lstStyle/>
          <a:p>
            <a:pPr>
              <a:defRPr sz="1200" b="0" i="1" u="none">
                <a:solidFill>
                  <a:srgbClr val="2E75B6"/>
                </a:solidFill>
              </a:defRPr>
            </a:pPr>
            <a:r>
              <a:t>Discuss the exit ticket question, then answer it in writing or verbally.</a:t>
            </a:r>
          </a:p>
        </p:txBody>
      </p:sp>
      <p:pic>
        <p:nvPicPr>
          <p:cNvPr id="37" name="Picture 36" descr="inferential_thumb.png"/>
          <p:cNvPicPr>
            <a:picLocks noChangeAspect="1"/>
          </p:cNvPicPr>
          <p:nvPr/>
        </p:nvPicPr>
        <p:blipFill>
          <a:blip r:embed="rId19"/>
          <a:stretch>
            <a:fillRect/>
          </a:stretch>
        </p:blipFill>
        <p:spPr>
          <a:xfrm>
            <a:off x="9592056" y="1883664"/>
            <a:ext cx="1528175" cy="914400"/>
          </a:xfrm>
          <a:prstGeom prst="rect">
            <a:avLst/>
          </a:prstGeom>
        </p:spPr>
      </p:pic>
      <p:sp>
        <p:nvSpPr>
          <p:cNvPr id="38" name="TextBox 37">
            <a:hlinkClick action="ppaction://hlinksldjump" r:id="rId34"/>
          </p:cNvPr>
          <p:cNvSpPr txBox="1"/>
          <p:nvPr/>
        </p:nvSpPr>
        <p:spPr>
          <a:xfrm>
            <a:off x="9601200" y="2706624"/>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39" name="Picture 38" descr="lesson-plan-inferential-12.png"/>
          <p:cNvPicPr>
            <a:picLocks noChangeAspect="1"/>
          </p:cNvPicPr>
          <p:nvPr/>
        </p:nvPicPr>
        <p:blipFill>
          <a:blip r:embed="rId20"/>
          <a:stretch>
            <a:fillRect/>
          </a:stretch>
        </p:blipFill>
        <p:spPr>
          <a:xfrm>
            <a:off x="11430000" y="1938528"/>
            <a:ext cx="475488" cy="475488"/>
          </a:xfrm>
          <a:prstGeom prst="rect">
            <a:avLst/>
          </a:prstGeom>
        </p:spPr>
      </p:pic>
      <p:sp>
        <p:nvSpPr>
          <p:cNvPr id="40" name="TextBox 39">
            <a:hlinkClick r:id="rId21"/>
          </p:cNvPr>
          <p:cNvSpPr txBox="1"/>
          <p:nvPr/>
        </p:nvSpPr>
        <p:spPr>
          <a:xfrm>
            <a:off x="11265408" y="2414016"/>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41" name="TextBox 40"/>
          <p:cNvSpPr txBox="1"/>
          <p:nvPr/>
        </p:nvSpPr>
        <p:spPr>
          <a:xfrm>
            <a:off x="6419088" y="3017520"/>
            <a:ext cx="2926080" cy="329184"/>
          </a:xfrm>
          <a:prstGeom prst="rect">
            <a:avLst/>
          </a:prstGeom>
          <a:noFill/>
        </p:spPr>
        <p:txBody>
          <a:bodyPr wrap="square">
            <a:spAutoFit/>
          </a:bodyPr>
          <a:lstStyle/>
          <a:p>
            <a:pPr marL="292608" indent="-201168">
              <a:buChar char="•"/>
              <a:defRPr sz="1600" b="1" i="0" u="none">
                <a:solidFill>
                  <a:srgbClr val="946F00"/>
                </a:solidFill>
              </a:defRPr>
            </a:pPr>
            <a:r>
              <a:t>Extension Activities</a:t>
            </a:r>
          </a:p>
        </p:txBody>
      </p:sp>
      <p:sp>
        <p:nvSpPr>
          <p:cNvPr id="42" name="TextBox 41"/>
          <p:cNvSpPr txBox="1"/>
          <p:nvPr/>
        </p:nvSpPr>
        <p:spPr>
          <a:xfrm>
            <a:off x="6711696" y="3310128"/>
            <a:ext cx="2761488" cy="603504"/>
          </a:xfrm>
          <a:prstGeom prst="rect">
            <a:avLst/>
          </a:prstGeom>
          <a:noFill/>
        </p:spPr>
        <p:txBody>
          <a:bodyPr wrap="square">
            <a:spAutoFit/>
          </a:bodyPr>
          <a:lstStyle/>
          <a:p>
            <a:pPr>
              <a:defRPr sz="1200" b="0" i="1" u="none">
                <a:solidFill>
                  <a:srgbClr val="946F00"/>
                </a:solidFill>
              </a:defRPr>
            </a:pPr>
            <a:r>
              <a:t>Use these at the beginning, middle, or end of a lesson, or for review.</a:t>
            </a:r>
          </a:p>
        </p:txBody>
      </p:sp>
      <p:pic>
        <p:nvPicPr>
          <p:cNvPr id="43" name="Picture 42" descr="extension_thumb.png"/>
          <p:cNvPicPr>
            <a:picLocks noChangeAspect="1"/>
          </p:cNvPicPr>
          <p:nvPr/>
        </p:nvPicPr>
        <p:blipFill>
          <a:blip r:embed="rId22"/>
          <a:stretch>
            <a:fillRect/>
          </a:stretch>
        </p:blipFill>
        <p:spPr>
          <a:xfrm>
            <a:off x="9592056" y="3054096"/>
            <a:ext cx="1272661" cy="914400"/>
          </a:xfrm>
          <a:prstGeom prst="rect">
            <a:avLst/>
          </a:prstGeom>
        </p:spPr>
      </p:pic>
      <p:sp>
        <p:nvSpPr>
          <p:cNvPr id="44" name="TextBox 43">
            <a:hlinkClick action="ppaction://hlinksldjump" r:id="rId35"/>
          </p:cNvPr>
          <p:cNvSpPr txBox="1"/>
          <p:nvPr/>
        </p:nvSpPr>
        <p:spPr>
          <a:xfrm>
            <a:off x="9601200" y="3877056"/>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45" name="Picture 44" descr="lesson-plan-extension-13.png"/>
          <p:cNvPicPr>
            <a:picLocks noChangeAspect="1"/>
          </p:cNvPicPr>
          <p:nvPr/>
        </p:nvPicPr>
        <p:blipFill>
          <a:blip r:embed="rId23"/>
          <a:stretch>
            <a:fillRect/>
          </a:stretch>
        </p:blipFill>
        <p:spPr>
          <a:xfrm>
            <a:off x="11430000" y="3108960"/>
            <a:ext cx="475488" cy="475488"/>
          </a:xfrm>
          <a:prstGeom prst="rect">
            <a:avLst/>
          </a:prstGeom>
        </p:spPr>
      </p:pic>
      <p:sp>
        <p:nvSpPr>
          <p:cNvPr id="46" name="TextBox 45">
            <a:hlinkClick r:id="rId24"/>
          </p:cNvPr>
          <p:cNvSpPr txBox="1"/>
          <p:nvPr/>
        </p:nvSpPr>
        <p:spPr>
          <a:xfrm>
            <a:off x="11265408" y="3584448"/>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47" name="TextBox 46"/>
          <p:cNvSpPr txBox="1"/>
          <p:nvPr/>
        </p:nvSpPr>
        <p:spPr>
          <a:xfrm>
            <a:off x="6419088" y="4187952"/>
            <a:ext cx="2926080" cy="329184"/>
          </a:xfrm>
          <a:prstGeom prst="rect">
            <a:avLst/>
          </a:prstGeom>
          <a:noFill/>
        </p:spPr>
        <p:txBody>
          <a:bodyPr wrap="square">
            <a:spAutoFit/>
          </a:bodyPr>
          <a:lstStyle/>
          <a:p>
            <a:pPr marL="292608" indent="-201168">
              <a:buChar char="•"/>
              <a:defRPr sz="1600" b="1" i="0" u="none">
                <a:solidFill>
                  <a:srgbClr val="000000"/>
                </a:solidFill>
              </a:defRPr>
            </a:pPr>
            <a:r>
              <a:t>Word Wall Visuals</a:t>
            </a:r>
          </a:p>
        </p:txBody>
      </p:sp>
      <p:sp>
        <p:nvSpPr>
          <p:cNvPr id="48" name="TextBox 47"/>
          <p:cNvSpPr txBox="1"/>
          <p:nvPr/>
        </p:nvSpPr>
        <p:spPr>
          <a:xfrm>
            <a:off x="6711696" y="4480560"/>
            <a:ext cx="2761488" cy="603504"/>
          </a:xfrm>
          <a:prstGeom prst="rect">
            <a:avLst/>
          </a:prstGeom>
          <a:noFill/>
        </p:spPr>
        <p:txBody>
          <a:bodyPr wrap="square">
            <a:spAutoFit/>
          </a:bodyPr>
          <a:lstStyle/>
          <a:p>
            <a:pPr>
              <a:defRPr sz="1200" b="0" i="1" u="none">
                <a:solidFill>
                  <a:srgbClr val="000000"/>
                </a:solidFill>
              </a:defRPr>
            </a:pPr>
            <a:r>
              <a:t>Print and add these visuals to your unit word wall.</a:t>
            </a:r>
          </a:p>
        </p:txBody>
      </p:sp>
      <p:pic>
        <p:nvPicPr>
          <p:cNvPr id="49" name="Picture 48" descr="ww_thumb.png"/>
          <p:cNvPicPr>
            <a:picLocks noChangeAspect="1"/>
          </p:cNvPicPr>
          <p:nvPr/>
        </p:nvPicPr>
        <p:blipFill>
          <a:blip r:embed="rId25"/>
          <a:stretch>
            <a:fillRect/>
          </a:stretch>
        </p:blipFill>
        <p:spPr>
          <a:xfrm>
            <a:off x="9592056" y="4224528"/>
            <a:ext cx="1449392" cy="914400"/>
          </a:xfrm>
          <a:prstGeom prst="rect">
            <a:avLst/>
          </a:prstGeom>
        </p:spPr>
      </p:pic>
      <p:sp>
        <p:nvSpPr>
          <p:cNvPr id="50" name="TextBox 49">
            <a:hlinkClick action="ppaction://hlinksldjump" r:id="rId36"/>
          </p:cNvPr>
          <p:cNvSpPr txBox="1"/>
          <p:nvPr/>
        </p:nvSpPr>
        <p:spPr>
          <a:xfrm>
            <a:off x="9601200" y="5047488"/>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51" name="Picture 50" descr="lesson-plan-word-wall-14.png"/>
          <p:cNvPicPr>
            <a:picLocks noChangeAspect="1"/>
          </p:cNvPicPr>
          <p:nvPr/>
        </p:nvPicPr>
        <p:blipFill>
          <a:blip r:embed="rId26"/>
          <a:stretch>
            <a:fillRect/>
          </a:stretch>
        </p:blipFill>
        <p:spPr>
          <a:xfrm>
            <a:off x="11430000" y="4279392"/>
            <a:ext cx="475488" cy="475488"/>
          </a:xfrm>
          <a:prstGeom prst="rect">
            <a:avLst/>
          </a:prstGeom>
        </p:spPr>
      </p:pic>
      <p:sp>
        <p:nvSpPr>
          <p:cNvPr id="52" name="TextBox 51">
            <a:hlinkClick r:id="rId27"/>
          </p:cNvPr>
          <p:cNvSpPr txBox="1"/>
          <p:nvPr/>
        </p:nvSpPr>
        <p:spPr>
          <a:xfrm>
            <a:off x="11265408" y="4754880"/>
            <a:ext cx="804672" cy="219456"/>
          </a:xfrm>
          <a:prstGeom prst="rect">
            <a:avLst/>
          </a:prstGeom>
          <a:noFill/>
        </p:spPr>
        <p:txBody>
          <a:bodyPr wrap="none">
            <a:spAutoFit/>
          </a:bodyPr>
          <a:lstStyle/>
          <a:p>
            <a:pPr algn="ctr">
              <a:defRPr sz="1100" b="1" i="0" u="sng">
                <a:solidFill>
                  <a:srgbClr val="0070C0"/>
                </a:solidFill>
              </a:defRPr>
            </a:pPr>
            <a:r>
              <a:t>Show me</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G01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Observational Question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What is a </a:t>
            </a:r>
            <a:r>
              <a:rPr sz="1800" b="1">
                <a:solidFill>
                  <a:srgbClr val="7030A0"/>
                </a:solidFill>
              </a:rPr>
              <a:t>hypotenuse</a:t>
            </a:r>
            <a:r>
              <a:rPr sz="1800"/>
              <a:t>?</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A </a:t>
            </a:r>
            <a:r>
              <a:rPr sz="1800" i="1" b="1">
                <a:solidFill>
                  <a:srgbClr val="7030A0"/>
                </a:solidFill>
              </a:rPr>
              <a:t>hypotenuse</a:t>
            </a:r>
            <a:r>
              <a:rPr sz="1800" i="1"/>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G0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86000" y="5907024"/>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Inferential Question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Why do you think the </a:t>
            </a:r>
            <a:r>
              <a:rPr sz="1800" b="1">
                <a:solidFill>
                  <a:srgbClr val="7030A0"/>
                </a:solidFill>
              </a:rPr>
              <a:t>hypotenuse</a:t>
            </a:r>
            <a:r>
              <a:rPr sz="1800"/>
              <a:t> is always x√2  in a </a:t>
            </a:r>
            <a:r>
              <a:rPr sz="1800" b="1">
                <a:solidFill>
                  <a:srgbClr val="7030A0"/>
                </a:solidFill>
              </a:rPr>
              <a:t>45°–45°–90° triangle</a:t>
            </a:r>
            <a:r>
              <a:rPr sz="1800"/>
              <a:t>?</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I think the </a:t>
            </a:r>
            <a:r>
              <a:rPr sz="1800" i="1" b="1">
                <a:solidFill>
                  <a:srgbClr val="7030A0"/>
                </a:solidFill>
              </a:rPr>
              <a:t>hypotenuse</a:t>
            </a:r>
            <a:r>
              <a:rPr sz="1800" i="1"/>
              <a:t> is always x√2 in a </a:t>
            </a:r>
            <a:r>
              <a:rPr sz="1800" i="1" b="1">
                <a:solidFill>
                  <a:srgbClr val="7030A0"/>
                </a:solidFill>
              </a:rPr>
              <a:t>45°–45°–90° triangle</a:t>
            </a:r>
            <a:r>
              <a:rPr sz="1800" i="1"/>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Evidence-Claim-Reasoning</a:t>
            </a:r>
          </a:p>
          <a:p>
            <a:pPr algn="l"/>
            <a:r>
              <a:rPr b="0" i="1" sz="2000"/>
              <a:t>Have students create a question, then answer it with a claim and evidence-based reasoning.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an alternative closure/exit ticket to the lesson. Have students write everything they’ve learned about the vocabulary word, structured with the sentence stems of their structured conversations and key vocabulary.</a:t>
            </a:r>
          </a:p>
        </p:txBody>
      </p:sp>
      <p:sp>
        <p:nvSpPr>
          <p:cNvPr id="8" name="TextBox 7">
            <a:hlinkClick action="ppaction://hlinksldjump" r:id="rId5"/>
          </p:cNvPr>
          <p:cNvSpPr txBox="1"/>
          <p:nvPr/>
        </p:nvSpPr>
        <p:spPr>
          <a:xfrm>
            <a:off x="4663440" y="2990088"/>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9" name="TextBox 8">
            <a:hlinkClick action="ppaction://hlinksldjump" r:id="rId6"/>
          </p:cNvPr>
          <p:cNvSpPr txBox="1"/>
          <p:nvPr/>
        </p:nvSpPr>
        <p:spPr>
          <a:xfrm>
            <a:off x="4663440" y="3959352"/>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0" name="TextBox 9">
            <a:hlinkClick action="ppaction://hlinksldjump" r:id="rId7"/>
          </p:cNvPr>
          <p:cNvSpPr txBox="1"/>
          <p:nvPr/>
        </p:nvSpPr>
        <p:spPr>
          <a:xfrm>
            <a:off x="4663440" y="5038344"/>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1" name="TextBox 10">
            <a:hlinkClick action="ppaction://hlinksldjump" r:id="rId8"/>
          </p:cNvPr>
          <p:cNvSpPr txBox="1"/>
          <p:nvPr/>
        </p:nvSpPr>
        <p:spPr>
          <a:xfrm>
            <a:off x="4663440" y="5934456"/>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2" name="TextBox 11">
            <a:hlinkClick action="ppaction://hlinksldjump" r:id="rId9"/>
          </p:cNvPr>
          <p:cNvSpPr txBox="1"/>
          <p:nvPr/>
        </p:nvSpPr>
        <p:spPr>
          <a:xfrm>
            <a:off x="10671048" y="2715768"/>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3" name="TextBox 12">
            <a:hlinkClick action="ppaction://hlinksldjump" r:id="rId10"/>
          </p:cNvPr>
          <p:cNvSpPr txBox="1"/>
          <p:nvPr/>
        </p:nvSpPr>
        <p:spPr>
          <a:xfrm>
            <a:off x="10671048" y="3959352"/>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4" name="TextBox 13">
            <a:hlinkClick action="ppaction://hlinksldjump" r:id="rId11"/>
          </p:cNvPr>
          <p:cNvSpPr txBox="1"/>
          <p:nvPr/>
        </p:nvSpPr>
        <p:spPr>
          <a:xfrm>
            <a:off x="10671048" y="6281928"/>
            <a:ext cx="1737360" cy="274320"/>
          </a:xfrm>
          <a:prstGeom prst="rect">
            <a:avLst/>
          </a:prstGeom>
          <a:noFill/>
        </p:spPr>
        <p:txBody>
          <a:bodyPr wrap="none">
            <a:spAutoFit/>
          </a:bodyPr>
          <a:lstStyle/>
          <a:p>
            <a:pPr algn="l">
              <a:defRPr sz="1200" b="1" i="0" u="sng">
                <a:solidFill>
                  <a:srgbClr val="0070C0"/>
                </a:solidFill>
              </a:defRPr>
            </a:pPr>
            <a:r>
              <a:t>Jump to this slide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45°-45°-90° triangle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45°-45°-90° triangle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45°-45°-90° triangle</a:t>
            </a:r>
            <a:r>
              <a:rPr sz="2000" i="1"/>
              <a:t>
• My visual is…
• It relates to what I’ve learned about </a:t>
            </a:r>
            <a:r>
              <a:rPr b="1" i="1" sz="2000">
                <a:solidFill>
                  <a:srgbClr val="7030A0"/>
                </a:solidFill>
              </a:rPr>
              <a:t>45°-45°-90° triangle</a:t>
            </a:r>
            <a:r>
              <a:rPr sz="2000"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45°-45°-90° triangle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45°-45°-90° triangle.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0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566928"/>
            <a:ext cx="2743200" cy="274320"/>
          </a:xfrm>
          <a:prstGeom prst="rect">
            <a:avLst/>
          </a:prstGeom>
          <a:noFill/>
        </p:spPr>
        <p:txBody>
          <a:bodyPr wrap="none">
            <a:spAutoFit/>
          </a:bodyPr>
          <a:lstStyle/>
          <a:p>
            <a:pPr>
              <a:defRPr sz="1800" b="0" i="0" u="none">
                <a:solidFill>
                  <a:srgbClr val="000000"/>
                </a:solidFill>
              </a:defRPr>
            </a:pPr>
            <a:r>
              <a:t>Choose a question:</a:t>
            </a:r>
          </a:p>
        </p:txBody>
      </p:sp>
      <p:sp>
        <p:nvSpPr>
          <p:cNvPr id="5" name="TextBox 4"/>
          <p:cNvSpPr txBox="1"/>
          <p:nvPr/>
        </p:nvSpPr>
        <p:spPr>
          <a:xfrm>
            <a:off x="0" y="914400"/>
            <a:ext cx="3026664" cy="2414016"/>
          </a:xfrm>
          <a:prstGeom prst="rect">
            <a:avLst/>
          </a:prstGeom>
          <a:noFill/>
        </p:spPr>
        <p:txBody>
          <a:bodyPr wrap="square">
            <a:spAutoFit/>
          </a:bodyPr>
          <a:lstStyle/>
          <a:p>
            <a:pPr marL="256032" indent="-155448">
              <a:spcAft>
                <a:spcPts val="1000"/>
              </a:spcAft>
              <a:buChar char="•"/>
              <a:defRPr sz="1800" i="1"/>
            </a:pPr>
            <a:r>
              <a:rPr sz="1800" i="1"/>
              <a:t>One thing I don't know is...</a:t>
            </a:r>
          </a:p>
          <a:p>
            <a:pPr marL="256032" indent="-155448">
              <a:spcAft>
                <a:spcPts val="1000"/>
              </a:spcAft>
              <a:buChar char="•"/>
              <a:defRPr sz="1800" i="1"/>
            </a:pPr>
            <a:r>
              <a:rPr sz="1800" i="1"/>
              <a:t>One thing I wonder is...</a:t>
            </a:r>
          </a:p>
          <a:p>
            <a:pPr marL="256032" indent="-155448">
              <a:spcAft>
                <a:spcPts val="1000"/>
              </a:spcAft>
              <a:buChar char="•"/>
              <a:defRPr sz="1800" i="1"/>
            </a:pPr>
            <a:r>
              <a:rPr sz="1800" i="1"/>
              <a:t>I did not understand when we talked about ______.</a:t>
            </a:r>
          </a:p>
        </p:txBody>
      </p:sp>
      <p:pic>
        <p:nvPicPr>
          <p:cNvPr id="6" name="Picture 5"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7" name="Picture 6"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8" name="Picture 7"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9" name="Picture 8"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0" name="Picture 9" descr="partners.png"/>
          <p:cNvPicPr>
            <a:picLocks noChangeAspect="1"/>
          </p:cNvPicPr>
          <p:nvPr/>
        </p:nvPicPr>
        <p:blipFill>
          <a:blip r:embed="rId7"/>
          <a:stretch>
            <a:fillRect/>
          </a:stretch>
        </p:blipFill>
        <p:spPr>
          <a:xfrm>
            <a:off x="886968" y="4782312"/>
            <a:ext cx="676656" cy="274320"/>
          </a:xfrm>
          <a:prstGeom prst="rect">
            <a:avLst/>
          </a:prstGeom>
        </p:spPr>
      </p:pic>
      <p:pic>
        <p:nvPicPr>
          <p:cNvPr id="11" name="Picture 10" descr="group.png"/>
          <p:cNvPicPr>
            <a:picLocks noChangeAspect="1"/>
          </p:cNvPicPr>
          <p:nvPr/>
        </p:nvPicPr>
        <p:blipFill>
          <a:blip r:embed="rId8"/>
          <a:stretch>
            <a:fillRect/>
          </a:stretch>
        </p:blipFill>
        <p:spPr>
          <a:xfrm>
            <a:off x="1956816" y="4672584"/>
            <a:ext cx="594360" cy="493776"/>
          </a:xfrm>
          <a:prstGeom prst="rect">
            <a:avLst/>
          </a:prstGeom>
        </p:spPr>
      </p:pic>
      <p:pic>
        <p:nvPicPr>
          <p:cNvPr id="12" name="Picture 11" descr="white-shoe.png"/>
          <p:cNvPicPr>
            <a:picLocks noChangeAspect="1"/>
          </p:cNvPicPr>
          <p:nvPr/>
        </p:nvPicPr>
        <p:blipFill>
          <a:blip r:embed="rId9"/>
          <a:stretch>
            <a:fillRect/>
          </a:stretch>
        </p:blipFill>
        <p:spPr>
          <a:xfrm>
            <a:off x="914400" y="5404104"/>
            <a:ext cx="274320" cy="274320"/>
          </a:xfrm>
          <a:prstGeom prst="rect">
            <a:avLst/>
          </a:prstGeom>
        </p:spPr>
      </p:pic>
      <p:pic>
        <p:nvPicPr>
          <p:cNvPr id="13" name="Picture 12"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4" name="Picture 13"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5" name="Picture 14"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6" name="Picture 15"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7" name="Picture 16"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8" name="Picture 17"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19" name="Picture 18"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0" name="Picture 19"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1" name="TextBox 20"/>
          <p:cNvSpPr txBox="1"/>
          <p:nvPr/>
        </p:nvSpPr>
        <p:spPr>
          <a:xfrm>
            <a:off x="0" y="4114800"/>
            <a:ext cx="886968" cy="365760"/>
          </a:xfrm>
          <a:prstGeom prst="rect">
            <a:avLst/>
          </a:prstGeom>
          <a:noFill/>
        </p:spPr>
        <p:txBody>
          <a:bodyPr wrap="none">
            <a:spAutoFit/>
          </a:bodyPr>
          <a:lstStyle/>
          <a:p>
            <a:pPr>
              <a:defRPr sz="1800" b="1"/>
            </a:pPr>
            <a:r>
              <a:t>Signal:</a:t>
            </a:r>
          </a:p>
        </p:txBody>
      </p:sp>
      <p:sp>
        <p:nvSpPr>
          <p:cNvPr id="22" name="TextBox 21"/>
          <p:cNvSpPr txBox="1"/>
          <p:nvPr/>
        </p:nvSpPr>
        <p:spPr>
          <a:xfrm>
            <a:off x="2112264" y="5367528"/>
            <a:ext cx="347472" cy="365760"/>
          </a:xfrm>
          <a:prstGeom prst="rect">
            <a:avLst/>
          </a:prstGeom>
          <a:noFill/>
        </p:spPr>
        <p:txBody>
          <a:bodyPr wrap="none">
            <a:spAutoFit/>
          </a:bodyPr>
          <a:lstStyle/>
          <a:p>
            <a:pPr>
              <a:defRPr sz="1800" b="1"/>
            </a:pPr>
            <a:r>
              <a:t>A</a:t>
            </a:r>
          </a:p>
        </p:txBody>
      </p:sp>
      <p:sp>
        <p:nvSpPr>
          <p:cNvPr id="23" name="TextBox 22"/>
          <p:cNvSpPr txBox="1"/>
          <p:nvPr/>
        </p:nvSpPr>
        <p:spPr>
          <a:xfrm>
            <a:off x="0" y="4791456"/>
            <a:ext cx="886968" cy="365760"/>
          </a:xfrm>
          <a:prstGeom prst="rect">
            <a:avLst/>
          </a:prstGeom>
          <a:noFill/>
        </p:spPr>
        <p:txBody>
          <a:bodyPr wrap="none">
            <a:spAutoFit/>
          </a:bodyPr>
          <a:lstStyle/>
          <a:p>
            <a:pPr>
              <a:defRPr sz="1800" b="1"/>
            </a:pPr>
            <a:r>
              <a:t>Share:</a:t>
            </a:r>
          </a:p>
        </p:txBody>
      </p:sp>
      <p:sp>
        <p:nvSpPr>
          <p:cNvPr id="24" name="TextBox 23"/>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5" name="TextBox 24"/>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6" name="Connector 25"/>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7" name="Picture 26" descr="bracket1_gold.png"/>
          <p:cNvPicPr>
            <a:picLocks noChangeAspect="1"/>
          </p:cNvPicPr>
          <p:nvPr/>
        </p:nvPicPr>
        <p:blipFill>
          <a:blip r:embed="rId18"/>
          <a:stretch>
            <a:fillRect/>
          </a:stretch>
        </p:blipFill>
        <p:spPr>
          <a:xfrm>
            <a:off x="868680" y="4069080"/>
            <a:ext cx="466344" cy="365760"/>
          </a:xfrm>
          <a:prstGeom prst="rect">
            <a:avLst/>
          </a:prstGeom>
        </p:spPr>
      </p:pic>
      <p:pic>
        <p:nvPicPr>
          <p:cNvPr id="28" name="Picture 27"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29" name="Picture 28" descr="bracket3_gold.png"/>
          <p:cNvPicPr>
            <a:picLocks noChangeAspect="1"/>
          </p:cNvPicPr>
          <p:nvPr/>
        </p:nvPicPr>
        <p:blipFill>
          <a:blip r:embed="rId20"/>
          <a:stretch>
            <a:fillRect/>
          </a:stretch>
        </p:blipFill>
        <p:spPr>
          <a:xfrm>
            <a:off x="2148840" y="5413248"/>
            <a:ext cx="274320" cy="274320"/>
          </a:xfrm>
          <a:prstGeom prst="rect">
            <a:avLst/>
          </a:prstGeom>
        </p:spPr>
      </p:pic>
      <p:pic>
        <p:nvPicPr>
          <p:cNvPr id="30" name="Picture 29" descr="bracket4_gold.png"/>
          <p:cNvPicPr>
            <a:picLocks noChangeAspect="1"/>
          </p:cNvPicPr>
          <p:nvPr/>
        </p:nvPicPr>
        <p:blipFill>
          <a:blip r:embed="rId21"/>
          <a:stretch>
            <a:fillRect/>
          </a:stretch>
        </p:blipFill>
        <p:spPr>
          <a:xfrm>
            <a:off x="877824" y="5943600"/>
            <a:ext cx="786384" cy="548640"/>
          </a:xfrm>
          <a:prstGeom prst="rect">
            <a:avLst/>
          </a:prstGeom>
        </p:spPr>
      </p:pic>
      <p:pic>
        <p:nvPicPr>
          <p:cNvPr id="31" name="Picture 30" descr="logo.png"/>
          <p:cNvPicPr>
            <a:picLocks noChangeAspect="1"/>
          </p:cNvPicPr>
          <p:nvPr/>
        </p:nvPicPr>
        <p:blipFill>
          <a:blip r:embed="rId22"/>
          <a:stretch>
            <a:fillRect/>
          </a:stretch>
        </p:blipFill>
        <p:spPr>
          <a:xfrm>
            <a:off x="0" y="6611112"/>
            <a:ext cx="1995054" cy="241069"/>
          </a:xfrm>
          <a:prstGeom prst="rect">
            <a:avLst/>
          </a:prstGeom>
        </p:spPr>
      </p:pic>
      <p:pic>
        <p:nvPicPr>
          <p:cNvPr id="32" name="Picture 31"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512064"/>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91440" y="832104"/>
            <a:ext cx="2697480" cy="1380744"/>
          </a:xfrm>
          <a:prstGeom prst="rect">
            <a:avLst/>
          </a:prstGeom>
          <a:noFill/>
        </p:spPr>
        <p:txBody>
          <a:bodyPr wrap="square">
            <a:noAutofit/>
          </a:bodyPr>
          <a:lstStyle/>
          <a:p>
            <a:pPr>
              <a:defRPr/>
            </a:pPr>
            <a:r>
              <a:rPr sz="1800" i="0"/>
              <a:t>Why do you think the </a:t>
            </a:r>
            <a:r>
              <a:rPr sz="1800" i="0" b="1">
                <a:solidFill>
                  <a:srgbClr val="7030A0"/>
                </a:solidFill>
              </a:rPr>
              <a:t>hypotenuse</a:t>
            </a:r>
            <a:r>
              <a:rPr sz="1800" i="0"/>
              <a:t> is always x√2  in a </a:t>
            </a:r>
            <a:r>
              <a:rPr sz="1800" i="0" b="1">
                <a:solidFill>
                  <a:srgbClr val="7030A0"/>
                </a:solidFill>
              </a:rPr>
              <a:t>45°–45°–90° triangle</a:t>
            </a:r>
            <a:r>
              <a:rPr sz="1800" i="0"/>
              <a:t>?</a:t>
            </a:r>
          </a:p>
        </p:txBody>
      </p:sp>
      <p:sp>
        <p:nvSpPr>
          <p:cNvPr id="6" name="TextBox 5"/>
          <p:cNvSpPr txBox="1"/>
          <p:nvPr/>
        </p:nvSpPr>
        <p:spPr>
          <a:xfrm>
            <a:off x="91440" y="2267712"/>
            <a:ext cx="2743200" cy="1325880"/>
          </a:xfrm>
          <a:prstGeom prst="rect">
            <a:avLst/>
          </a:prstGeom>
          <a:noFill/>
        </p:spPr>
        <p:txBody>
          <a:bodyPr wrap="square">
            <a:spAutoFit/>
          </a:bodyPr>
          <a:lstStyle/>
          <a:p>
            <a:pPr>
              <a:spcAft>
                <a:spcPts val="200"/>
              </a:spcAft>
            </a:pPr>
            <a:r>
              <a:rPr sz="1800" b="1" u="sng"/>
              <a:t>Provide </a:t>
            </a:r>
            <a:r>
              <a:rPr sz="1800" b="1" u="sng">
                <a:solidFill>
                  <a:srgbClr val="C55A11"/>
                </a:solidFill>
              </a:rPr>
              <a:t>Evidence:</a:t>
            </a:r>
          </a:p>
          <a:p>
            <a:pPr marL="256032" indent="-155448">
              <a:spcAft>
                <a:spcPts val="0"/>
              </a:spcAft>
              <a:buChar char="•"/>
              <a:defRPr sz="1800" i="1">
                <a:solidFill>
                  <a:srgbClr val="C55A11"/>
                </a:solidFill>
              </a:defRPr>
            </a:pPr>
            <a:r>
              <a:rPr sz="1800" i="1">
                <a:solidFill>
                  <a:srgbClr val="C55A11"/>
                </a:solidFill>
              </a:rPr>
              <a:t>I see that...</a:t>
            </a:r>
          </a:p>
          <a:p>
            <a:pPr marL="256032" indent="-155448">
              <a:spcAft>
                <a:spcPts val="0"/>
              </a:spcAft>
              <a:buChar char="•"/>
              <a:defRPr sz="1800" i="1">
                <a:solidFill>
                  <a:srgbClr val="C55A11"/>
                </a:solidFill>
              </a:defRPr>
            </a:pPr>
            <a:r>
              <a:rPr sz="1800" i="1">
                <a:solidFill>
                  <a:srgbClr val="C55A11"/>
                </a:solidFill>
              </a:rPr>
              <a:t>I know that...</a:t>
            </a:r>
          </a:p>
          <a:p>
            <a:pPr marL="256032" indent="-155448">
              <a:spcAft>
                <a:spcPts val="0"/>
              </a:spcAft>
              <a:buChar char="•"/>
              <a:defRPr sz="1800" i="1">
                <a:solidFill>
                  <a:srgbClr val="C55A11"/>
                </a:solidFill>
              </a:defRPr>
            </a:pPr>
            <a:r>
              <a:rPr sz="1800" i="1">
                <a:solidFill>
                  <a:srgbClr val="C55A11"/>
                </a:solidFill>
              </a:rPr>
              <a:t>I read that...</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886968"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1956816"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Signal: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Share: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658368"/>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91440" y="978407"/>
            <a:ext cx="2697480" cy="1490472"/>
          </a:xfrm>
          <a:prstGeom prst="rect">
            <a:avLst/>
          </a:prstGeom>
          <a:noFill/>
        </p:spPr>
        <p:txBody>
          <a:bodyPr wrap="square">
            <a:noAutofit/>
          </a:bodyPr>
          <a:lstStyle/>
          <a:p>
            <a:pPr>
              <a:defRPr/>
            </a:pPr>
            <a:r>
              <a:rPr sz="1800" i="0"/>
              <a:t>Why do you think the </a:t>
            </a:r>
            <a:r>
              <a:rPr sz="1800" i="0" b="1">
                <a:solidFill>
                  <a:srgbClr val="7030A0"/>
                </a:solidFill>
              </a:rPr>
              <a:t>hypotenuse</a:t>
            </a:r>
            <a:r>
              <a:rPr sz="1800" i="0"/>
              <a:t> is always x√2  in a </a:t>
            </a:r>
            <a:r>
              <a:rPr sz="1800" i="0" b="1">
                <a:solidFill>
                  <a:srgbClr val="7030A0"/>
                </a:solidFill>
              </a:rPr>
              <a:t>45°–45°–90° triangle</a:t>
            </a:r>
            <a:r>
              <a:rPr sz="1800" i="0"/>
              <a:t>?</a:t>
            </a:r>
          </a:p>
        </p:txBody>
      </p:sp>
      <p:sp>
        <p:nvSpPr>
          <p:cNvPr id="6" name="TextBox 5"/>
          <p:cNvSpPr txBox="1"/>
          <p:nvPr/>
        </p:nvSpPr>
        <p:spPr>
          <a:xfrm>
            <a:off x="91440" y="2551176"/>
            <a:ext cx="2697480" cy="365760"/>
          </a:xfrm>
          <a:prstGeom prst="rect">
            <a:avLst/>
          </a:prstGeom>
          <a:noFill/>
        </p:spPr>
        <p:txBody>
          <a:bodyPr wrap="none">
            <a:spAutoFit/>
          </a:bodyPr>
          <a:lstStyle/>
          <a:p>
            <a:pPr>
              <a:defRPr sz="1800" b="1" i="0" u="sng">
                <a:solidFill>
                  <a:srgbClr val="2E75B6"/>
                </a:solidFill>
              </a:defRPr>
            </a:pPr>
            <a:r>
              <a:t>Claim</a:t>
            </a:r>
          </a:p>
        </p:txBody>
      </p:sp>
      <p:sp>
        <p:nvSpPr>
          <p:cNvPr id="7" name="__dynamic_autofit__TextBox 6"/>
          <p:cNvSpPr txBox="1"/>
          <p:nvPr/>
        </p:nvSpPr>
        <p:spPr>
          <a:xfrm>
            <a:off x="91440" y="2898648"/>
            <a:ext cx="2953512" cy="1490472"/>
          </a:xfrm>
          <a:prstGeom prst="rect">
            <a:avLst/>
          </a:prstGeom>
          <a:noFill/>
        </p:spPr>
        <p:txBody>
          <a:bodyPr wrap="square">
            <a:noAutofit/>
          </a:bodyPr>
          <a:lstStyle/>
          <a:p>
            <a:pPr>
              <a:defRPr/>
            </a:pPr>
            <a:r>
              <a:rPr sz="1800" i="1">
                <a:solidFill>
                  <a:srgbClr val="2E75B6"/>
                </a:solidFill>
              </a:rPr>
              <a:t>I think the </a:t>
            </a:r>
            <a:r>
              <a:rPr sz="1800" i="1" b="1">
                <a:solidFill>
                  <a:srgbClr val="7030A0"/>
                </a:solidFill>
              </a:rPr>
              <a:t>hypotenuse</a:t>
            </a:r>
            <a:r>
              <a:rPr sz="1800" i="1">
                <a:solidFill>
                  <a:srgbClr val="2E75B6"/>
                </a:solidFill>
              </a:rPr>
              <a:t> is always x√2 in a </a:t>
            </a:r>
            <a:r>
              <a:rPr sz="1800" i="1" b="1">
                <a:solidFill>
                  <a:srgbClr val="7030A0"/>
                </a:solidFill>
              </a:rPr>
              <a:t>45°–45°–90° triangle</a:t>
            </a:r>
            <a:r>
              <a:rPr sz="1800" i="1">
                <a:solidFill>
                  <a:srgbClr val="2E75B6"/>
                </a:solidFill>
              </a:rPr>
              <a:t> because…</a:t>
            </a:r>
          </a:p>
        </p:txBody>
      </p:sp>
      <p:pic>
        <p:nvPicPr>
          <p:cNvPr id="8" name="Picture 7" descr="noun-write-1439720.png"/>
          <p:cNvPicPr>
            <a:picLocks noChangeAspect="1"/>
          </p:cNvPicPr>
          <p:nvPr/>
        </p:nvPicPr>
        <p:blipFill>
          <a:blip r:embed="rId3"/>
          <a:stretch>
            <a:fillRect/>
          </a:stretch>
        </p:blipFill>
        <p:spPr>
          <a:xfrm>
            <a:off x="923544" y="4462272"/>
            <a:ext cx="1207008" cy="12070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73152" y="73152"/>
            <a:ext cx="5120640" cy="438912"/>
          </a:xfrm>
          <a:prstGeom prst="rect">
            <a:avLst/>
          </a:prstGeom>
          <a:noFill/>
        </p:spPr>
        <p:txBody>
          <a:bodyPr wrap="none">
            <a:spAutoFit/>
          </a:bodyPr>
          <a:lstStyle/>
          <a:p>
            <a:pPr>
              <a:defRPr sz="3100" b="1" i="0" u="sng">
                <a:solidFill>
                  <a:srgbClr val="000000"/>
                </a:solidFill>
              </a:defRPr>
            </a:pPr>
            <a:r>
              <a:t>Structuring Conversations</a:t>
            </a:r>
          </a:p>
        </p:txBody>
      </p:sp>
      <p:sp>
        <p:nvSpPr>
          <p:cNvPr id="5" name="TextBox 4"/>
          <p:cNvSpPr txBox="1"/>
          <p:nvPr/>
        </p:nvSpPr>
        <p:spPr>
          <a:xfrm>
            <a:off x="7635240" y="73152"/>
            <a:ext cx="3977639" cy="310896"/>
          </a:xfrm>
          <a:prstGeom prst="rect">
            <a:avLst/>
          </a:prstGeom>
          <a:noFill/>
        </p:spPr>
        <p:txBody>
          <a:bodyPr wrap="none">
            <a:spAutoFit/>
          </a:bodyPr>
          <a:lstStyle/>
          <a:p>
            <a:pPr algn="r">
              <a:defRPr sz="1800" b="0" i="1" u="none">
                <a:solidFill>
                  <a:srgbClr val="202020"/>
                </a:solidFill>
              </a:defRPr>
            </a:pPr>
            <a:r>
              <a:t>This may sound like...</a:t>
            </a:r>
          </a:p>
        </p:txBody>
      </p:sp>
      <p:pic>
        <p:nvPicPr>
          <p:cNvPr id="6" name="Picture 5" descr="second_slide.png"/>
          <p:cNvPicPr>
            <a:picLocks noChangeAspect="1"/>
          </p:cNvPicPr>
          <p:nvPr/>
        </p:nvPicPr>
        <p:blipFill>
          <a:blip r:embed="rId4"/>
          <a:stretch>
            <a:fillRect/>
          </a:stretch>
        </p:blipFill>
        <p:spPr>
          <a:xfrm>
            <a:off x="704088" y="420624"/>
            <a:ext cx="11228832" cy="6025896"/>
          </a:xfrm>
          <a:prstGeom prst="rect">
            <a:avLst/>
          </a:prstGeom>
        </p:spPr>
      </p:pic>
      <p:sp>
        <p:nvSpPr>
          <p:cNvPr id="7" name="__dynamic_autofit__TextBox 6"/>
          <p:cNvSpPr txBox="1"/>
          <p:nvPr/>
        </p:nvSpPr>
        <p:spPr>
          <a:xfrm>
            <a:off x="832104" y="1014984"/>
            <a:ext cx="1892807" cy="832104"/>
          </a:xfrm>
          <a:prstGeom prst="rect">
            <a:avLst/>
          </a:prstGeom>
          <a:noFill/>
        </p:spPr>
        <p:txBody>
          <a:bodyPr wrap="square">
            <a:noAutofit/>
          </a:bodyPr>
          <a:lstStyle/>
          <a:p>
            <a:pPr>
              <a:defRPr>
                <a:solidFill>
                  <a:srgbClr val="000000"/>
                </a:solidFill>
              </a:defRPr>
            </a:pPr>
            <a:r>
              <a:rPr sz="1100"/>
              <a:t>What is a </a:t>
            </a:r>
            <a:r>
              <a:rPr sz="1100" b="1">
                <a:solidFill>
                  <a:srgbClr val="7030A0"/>
                </a:solidFill>
              </a:rPr>
              <a:t>45°-45°-90° triangle</a:t>
            </a:r>
            <a:r>
              <a:rPr sz="1100"/>
              <a:t>?</a:t>
            </a:r>
          </a:p>
        </p:txBody>
      </p:sp>
      <p:sp>
        <p:nvSpPr>
          <p:cNvPr id="8" name="__dynamic_autofit__TextBox 7"/>
          <p:cNvSpPr txBox="1"/>
          <p:nvPr/>
        </p:nvSpPr>
        <p:spPr>
          <a:xfrm>
            <a:off x="832104" y="2350008"/>
            <a:ext cx="1892807" cy="832104"/>
          </a:xfrm>
          <a:prstGeom prst="rect">
            <a:avLst/>
          </a:prstGeom>
          <a:noFill/>
        </p:spPr>
        <p:txBody>
          <a:bodyPr wrap="square">
            <a:noAutofit/>
          </a:bodyPr>
          <a:lstStyle/>
          <a:p>
            <a:pPr>
              <a:defRPr>
                <a:solidFill>
                  <a:srgbClr val="000000"/>
                </a:solidFill>
              </a:defRPr>
            </a:pPr>
            <a:r>
              <a:rPr sz="1100" i="1"/>
              <a:t>A </a:t>
            </a:r>
            <a:r>
              <a:rPr sz="1100" i="1" b="1">
                <a:solidFill>
                  <a:srgbClr val="7030A0"/>
                </a:solidFill>
              </a:rPr>
              <a:t>45°-45°-90° triangle</a:t>
            </a:r>
            <a:r>
              <a:rPr sz="1100" i="1"/>
              <a:t> is…</a:t>
            </a:r>
          </a:p>
        </p:txBody>
      </p:sp>
      <p:pic>
        <p:nvPicPr>
          <p:cNvPr id="9" name="Picture 8" descr="MG002i.png"/>
          <p:cNvPicPr>
            <a:picLocks noChangeAspect="1"/>
          </p:cNvPicPr>
          <p:nvPr/>
        </p:nvPicPr>
        <p:blipFill>
          <a:blip r:embed="rId5"/>
          <a:stretch>
            <a:fillRect/>
          </a:stretch>
        </p:blipFill>
        <p:spPr>
          <a:xfrm>
            <a:off x="3858768" y="4507992"/>
            <a:ext cx="1399032" cy="1060704"/>
          </a:xfrm>
          <a:prstGeom prst="rect">
            <a:avLst/>
          </a:prstGeom>
        </p:spPr>
      </p:pic>
      <p:pic>
        <p:nvPicPr>
          <p:cNvPr id="10" name="Picture 9" descr="class.png"/>
          <p:cNvPicPr>
            <a:picLocks noChangeAspect="1"/>
          </p:cNvPicPr>
          <p:nvPr/>
        </p:nvPicPr>
        <p:blipFill>
          <a:blip r:embed="rId6"/>
          <a:stretch>
            <a:fillRect/>
          </a:stretch>
        </p:blipFill>
        <p:spPr>
          <a:xfrm>
            <a:off x="3465576" y="4169663"/>
            <a:ext cx="2496312" cy="2496312"/>
          </a:xfrm>
          <a:prstGeom prst="rect">
            <a:avLst/>
          </a:prstGeom>
        </p:spPr>
      </p:pic>
      <p:sp>
        <p:nvSpPr>
          <p:cNvPr id="11" name="TextBox 10"/>
          <p:cNvSpPr txBox="1"/>
          <p:nvPr/>
        </p:nvSpPr>
        <p:spPr>
          <a:xfrm>
            <a:off x="6062472" y="594360"/>
            <a:ext cx="5696712" cy="3721608"/>
          </a:xfrm>
          <a:prstGeom prst="rect">
            <a:avLst/>
          </a:prstGeom>
          <a:noFill/>
        </p:spPr>
        <p:txBody>
          <a:bodyPr wrap="square">
            <a:spAutoFit/>
          </a:bodyPr>
          <a:lstStyle/>
          <a:p>
            <a:pPr marL="283464" indent="-201168">
              <a:spcAft>
                <a:spcPts val="600"/>
              </a:spcAft>
              <a:buAutoNum type="arabicPeriod" startAt="1"/>
            </a:pPr>
            <a:r>
              <a:rPr sz="1600" b="1" i="0" u="none"/>
              <a:t>Class, let’s pronounce this word out loud: (read </a:t>
            </a:r>
            <a:r>
              <a:rPr sz="1600" b="1" i="0" u="none">
                <a:solidFill>
                  <a:srgbClr val="7030A0"/>
                </a:solidFill>
              </a:rPr>
              <a:t>45°-45°-90° triangle</a:t>
            </a:r>
            <a:r>
              <a:rPr sz="1600" b="1" i="0" u="none"/>
              <a:t> out loud slowly).</a:t>
            </a:r>
          </a:p>
          <a:p>
            <a:pPr marL="283464" indent="-201168">
              <a:spcAft>
                <a:spcPts val="600"/>
              </a:spcAft>
              <a:buAutoNum type="arabicPeriod" startAt="2"/>
            </a:pPr>
            <a:r>
              <a:rPr sz="1600" b="1" i="0" u="none"/>
              <a:t>Can everybody </a:t>
            </a:r>
            <a:r>
              <a:rPr sz="1600" b="1" i="0" u="none">
                <a:solidFill>
                  <a:srgbClr val="0070C0"/>
                </a:solidFill>
              </a:rPr>
              <a:t>_______ </a:t>
            </a:r>
            <a:r>
              <a:rPr sz="1600" b="1" i="0" u="none">
                <a:solidFill>
                  <a:srgbClr val="0070C0"/>
                </a:solidFill>
              </a:rPr>
              <a:t>(signal)</a:t>
            </a:r>
            <a:r>
              <a:rPr sz="1600" b="1" i="0" u="none"/>
              <a:t>? Think about this question. When you are ready to finish this sentence, </a:t>
            </a:r>
            <a:r>
              <a:rPr sz="1600" b="1" i="0" u="none">
                <a:solidFill>
                  <a:srgbClr val="009999"/>
                </a:solidFill>
              </a:rPr>
              <a:t>_______ </a:t>
            </a:r>
            <a:r>
              <a:rPr sz="1600" b="1" i="0" u="none">
                <a:solidFill>
                  <a:srgbClr val="009999"/>
                </a:solidFill>
              </a:rPr>
              <a:t>(stem)</a:t>
            </a:r>
            <a:r>
              <a:rPr sz="1600" b="1" i="0" u="none"/>
              <a:t>, show me by </a:t>
            </a:r>
            <a:r>
              <a:rPr sz="1600" b="1" i="0" u="none">
                <a:solidFill>
                  <a:srgbClr val="0070C0"/>
                </a:solidFill>
              </a:rPr>
              <a:t>_______ </a:t>
            </a:r>
            <a:r>
              <a:rPr sz="1600" b="1" i="0" u="none">
                <a:solidFill>
                  <a:srgbClr val="0070C0"/>
                </a:solidFill>
              </a:rPr>
              <a:t>(undo the signal).</a:t>
            </a:r>
          </a:p>
          <a:p>
            <a:pPr marL="283464" indent="-201168">
              <a:spcAft>
                <a:spcPts val="600"/>
              </a:spcAft>
              <a:buAutoNum type="arabicPeriod" startAt="3"/>
            </a:pPr>
            <a:r>
              <a:rPr sz="1600" b="1" i="0" u="none"/>
              <a:t>You are going to share with </a:t>
            </a:r>
            <a:r>
              <a:rPr sz="1600" b="1" i="0" u="none">
                <a:solidFill>
                  <a:srgbClr val="548235"/>
                </a:solidFill>
              </a:rPr>
              <a:t>_______ </a:t>
            </a:r>
            <a:r>
              <a:rPr sz="1600" b="1" i="0" u="none">
                <a:solidFill>
                  <a:srgbClr val="548235"/>
                </a:solidFill>
              </a:rPr>
              <a:t>(share)</a:t>
            </a:r>
            <a:r>
              <a:rPr sz="1600" b="1" i="0" u="none"/>
              <a:t>. The person in your group that will go first is </a:t>
            </a:r>
            <a:r>
              <a:rPr sz="1600" b="1" i="0" u="none">
                <a:solidFill>
                  <a:srgbClr val="BF9000"/>
                </a:solidFill>
              </a:rPr>
              <a:t>_______.</a:t>
            </a:r>
          </a:p>
          <a:p>
            <a:pPr marL="283464" indent="-201168">
              <a:spcAft>
                <a:spcPts val="600"/>
              </a:spcAft>
              <a:buAutoNum type="arabicPeriod" startAt="4"/>
            </a:pPr>
            <a:r>
              <a:rPr sz="1600" b="1" i="0" u="none"/>
              <a:t>I’m going to </a:t>
            </a:r>
            <a:r>
              <a:rPr sz="1600" b="1" i="0" u="none">
                <a:solidFill>
                  <a:srgbClr val="C00000"/>
                </a:solidFill>
              </a:rPr>
              <a:t>_______ </a:t>
            </a:r>
            <a:r>
              <a:rPr sz="1600" b="1" i="0" u="none">
                <a:solidFill>
                  <a:srgbClr val="C00000"/>
                </a:solidFill>
              </a:rPr>
              <a:t>(assess)</a:t>
            </a:r>
            <a:r>
              <a:rPr sz="1600" b="1" i="0" u="none"/>
              <a:t>. It’s okay if you say what you said or what your partner said, as long as you use </a:t>
            </a:r>
            <a:r>
              <a:rPr sz="1600" b="1" i="0" u="none">
                <a:solidFill>
                  <a:srgbClr val="7030A0"/>
                </a:solidFill>
              </a:rPr>
              <a:t>________ </a:t>
            </a:r>
            <a:r>
              <a:rPr sz="1600" b="1" i="0" u="none">
                <a:solidFill>
                  <a:srgbClr val="7030A0"/>
                </a:solidFill>
              </a:rPr>
              <a:t>(vocabulary word)</a:t>
            </a:r>
            <a:r>
              <a:rPr sz="1600" b="1" i="0" u="none"/>
              <a:t> in a complete sentence. I recommend you use the sentence stem, </a:t>
            </a:r>
            <a:r>
              <a:rPr sz="1600" b="1" i="0" u="none">
                <a:solidFill>
                  <a:srgbClr val="009999"/>
                </a:solidFill>
              </a:rPr>
              <a:t>________ </a:t>
            </a:r>
            <a:r>
              <a:rPr sz="1600" b="1" i="0" u="none">
                <a:solidFill>
                  <a:srgbClr val="009999"/>
                </a:solidFill>
              </a:rPr>
              <a:t>(stem).</a:t>
            </a:r>
          </a:p>
        </p:txBody>
      </p:sp>
      <p:pic>
        <p:nvPicPr>
          <p:cNvPr id="12" name="Picture 11" descr="lesson-plan-modeled-conversation-slide-2-15.png"/>
          <p:cNvPicPr>
            <a:picLocks noChangeAspect="1"/>
          </p:cNvPicPr>
          <p:nvPr/>
        </p:nvPicPr>
        <p:blipFill>
          <a:blip r:embed="rId7"/>
          <a:stretch>
            <a:fillRect/>
          </a:stretch>
        </p:blipFill>
        <p:spPr>
          <a:xfrm>
            <a:off x="6885432" y="4956048"/>
            <a:ext cx="530352" cy="530352"/>
          </a:xfrm>
          <a:prstGeom prst="rect">
            <a:avLst/>
          </a:prstGeom>
        </p:spPr>
      </p:pic>
      <p:sp>
        <p:nvSpPr>
          <p:cNvPr id="13" name="TextBox 12">
            <a:hlinkClick r:id="rId8"/>
          </p:cNvPr>
          <p:cNvSpPr txBox="1"/>
          <p:nvPr/>
        </p:nvSpPr>
        <p:spPr>
          <a:xfrm>
            <a:off x="6519672" y="5532120"/>
            <a:ext cx="1152144" cy="466344"/>
          </a:xfrm>
          <a:prstGeom prst="rect">
            <a:avLst/>
          </a:prstGeom>
          <a:noFill/>
        </p:spPr>
        <p:txBody>
          <a:bodyPr wrap="square">
            <a:spAutoFit/>
          </a:bodyPr>
          <a:lstStyle/>
          <a:p>
            <a:pPr algn="ctr">
              <a:defRPr sz="1200" b="1" i="0" u="sng">
                <a:solidFill>
                  <a:srgbClr val="0070C0"/>
                </a:solidFill>
              </a:defRPr>
            </a:pPr>
            <a:r>
              <a:t>What does this look like?</a:t>
            </a:r>
          </a:p>
        </p:txBody>
      </p:sp>
      <p:sp>
        <p:nvSpPr>
          <p:cNvPr id="14" name="TextBox 13"/>
          <p:cNvSpPr txBox="1"/>
          <p:nvPr/>
        </p:nvSpPr>
        <p:spPr>
          <a:xfrm>
            <a:off x="9464040" y="4837176"/>
            <a:ext cx="1170432" cy="365760"/>
          </a:xfrm>
          <a:prstGeom prst="rect">
            <a:avLst/>
          </a:prstGeom>
          <a:noFill/>
        </p:spPr>
        <p:txBody>
          <a:bodyPr wrap="square">
            <a:spAutoFit/>
          </a:bodyPr>
          <a:lstStyle/>
          <a:p>
            <a:pPr>
              <a:defRPr sz="1800" b="0" i="0" u="sng">
                <a:solidFill>
                  <a:srgbClr val="FFFFFF"/>
                </a:solidFill>
              </a:defRPr>
            </a:pPr>
            <a:r>
              <a:t>Reminder!</a:t>
            </a:r>
          </a:p>
        </p:txBody>
      </p:sp>
      <p:sp>
        <p:nvSpPr>
          <p:cNvPr id="15" name="TextBox 14"/>
          <p:cNvSpPr txBox="1"/>
          <p:nvPr/>
        </p:nvSpPr>
        <p:spPr>
          <a:xfrm>
            <a:off x="8906256" y="5148072"/>
            <a:ext cx="2286000" cy="1197864"/>
          </a:xfrm>
          <a:prstGeom prst="rect">
            <a:avLst/>
          </a:prstGeom>
          <a:noFill/>
        </p:spPr>
        <p:txBody>
          <a:bodyPr wrap="square">
            <a:spAutoFit/>
          </a:bodyPr>
          <a:lstStyle/>
          <a:p>
            <a:pPr algn="ctr"/>
            <a:r>
              <a:rPr sz="1800" b="0">
                <a:solidFill>
                  <a:srgbClr val="FFFFFF"/>
                </a:solidFill>
              </a:rPr>
              <a:t>This lesson should only be used by teachers who have an </a:t>
            </a:r>
            <a:r>
              <a:rPr sz="1800" b="1">
                <a:solidFill>
                  <a:srgbClr val="FFFFFF"/>
                </a:solidFill>
              </a:rPr>
              <a:t>active VNG license.</a:t>
            </a:r>
          </a:p>
        </p:txBody>
      </p:sp>
      <p:pic>
        <p:nvPicPr>
          <p:cNvPr id="16" name="Picture 15" descr="stephen.png"/>
          <p:cNvPicPr>
            <a:picLocks noChangeAspect="1"/>
          </p:cNvPicPr>
          <p:nvPr/>
        </p:nvPicPr>
        <p:blipFill>
          <a:blip r:embed="rId9"/>
          <a:stretch>
            <a:fillRect/>
          </a:stretch>
        </p:blipFill>
        <p:spPr>
          <a:xfrm>
            <a:off x="11576304" y="5358384"/>
            <a:ext cx="539496" cy="539496"/>
          </a:xfrm>
          <a:prstGeom prst="rect">
            <a:avLst/>
          </a:prstGeom>
        </p:spPr>
      </p:pic>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365760"/>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91440" y="685800"/>
            <a:ext cx="2697480" cy="941832"/>
          </a:xfrm>
          <a:prstGeom prst="rect">
            <a:avLst/>
          </a:prstGeom>
          <a:noFill/>
        </p:spPr>
        <p:txBody>
          <a:bodyPr wrap="square">
            <a:noAutofit/>
          </a:bodyPr>
          <a:lstStyle/>
          <a:p>
            <a:pPr>
              <a:defRPr sz="1500"/>
            </a:pPr>
            <a:r>
              <a:rPr sz="1500" i="0"/>
              <a:t>Why do you think the </a:t>
            </a:r>
            <a:r>
              <a:rPr sz="1500" i="0" b="1">
                <a:solidFill>
                  <a:srgbClr val="7030A0"/>
                </a:solidFill>
              </a:rPr>
              <a:t>hypotenuse</a:t>
            </a:r>
            <a:r>
              <a:rPr sz="1500" i="0"/>
              <a:t> is always x√2  in a </a:t>
            </a:r>
            <a:r>
              <a:rPr sz="1500" i="0" b="1">
                <a:solidFill>
                  <a:srgbClr val="7030A0"/>
                </a:solidFill>
              </a:rPr>
              <a:t>45°–45°–90° triangle</a:t>
            </a:r>
            <a:r>
              <a:rPr sz="1500" i="0"/>
              <a:t>?</a:t>
            </a:r>
          </a:p>
        </p:txBody>
      </p:sp>
      <p:sp>
        <p:nvSpPr>
          <p:cNvPr id="6" name="TextBox 5"/>
          <p:cNvSpPr txBox="1"/>
          <p:nvPr/>
        </p:nvSpPr>
        <p:spPr>
          <a:xfrm>
            <a:off x="0" y="1563624"/>
            <a:ext cx="3054096" cy="2331720"/>
          </a:xfrm>
          <a:prstGeom prst="rect">
            <a:avLst/>
          </a:prstGeom>
          <a:noFill/>
        </p:spPr>
        <p:txBody>
          <a:bodyPr wrap="square">
            <a:spAutoFit/>
          </a:bodyPr>
          <a:lstStyle/>
          <a:p>
            <a:pPr>
              <a:spcAft>
                <a:spcPts val="200"/>
              </a:spcAft>
            </a:pPr>
            <a:r>
              <a:rPr sz="1800" b="0" u="sng"/>
              <a:t>Make a </a:t>
            </a:r>
            <a:r>
              <a:rPr sz="1800" b="1" u="sng">
                <a:solidFill>
                  <a:srgbClr val="2E75B6"/>
                </a:solidFill>
              </a:rPr>
              <a:t>Claim</a:t>
            </a:r>
            <a:r>
              <a:rPr sz="1800" b="0" u="sng"/>
              <a:t> with </a:t>
            </a:r>
            <a:r>
              <a:rPr sz="1800" b="1" u="sng">
                <a:solidFill>
                  <a:srgbClr val="548235"/>
                </a:solidFill>
              </a:rPr>
              <a:t>Reasoning:</a:t>
            </a:r>
          </a:p>
          <a:p>
            <a:pPr marL="256032" indent="-155448">
              <a:spcAft>
                <a:spcPts val="0"/>
              </a:spcAft>
              <a:buChar char="•"/>
              <a:defRPr sz="1800" i="1"/>
            </a:pPr>
            <a:r>
              <a:rPr sz="1800" i="1" u="none"/>
              <a:t>Based on the fact that </a:t>
            </a:r>
            <a:r>
              <a:rPr sz="1800" i="1" u="sng">
                <a:solidFill>
                  <a:srgbClr val="C55A11"/>
                </a:solidFill>
              </a:rPr>
              <a:t>_______</a:t>
            </a:r>
            <a:r>
              <a:rPr sz="1800" i="1" u="none"/>
              <a:t>, </a:t>
            </a:r>
            <a:r>
              <a:rPr sz="1800" i="1" u="none">
                <a:solidFill>
                  <a:srgbClr val="2E75B6"/>
                </a:solidFill>
              </a:rPr>
              <a:t>I infer that...</a:t>
            </a:r>
            <a:r>
              <a:rPr sz="1800" i="1" u="none"/>
              <a:t> because...</a:t>
            </a:r>
          </a:p>
          <a:p>
            <a:pPr marL="256032" indent="-155448">
              <a:spcAft>
                <a:spcPts val="0"/>
              </a:spcAft>
              <a:buChar char="•"/>
              <a:defRPr sz="1800" i="1"/>
            </a:pPr>
            <a:r>
              <a:rPr sz="1800" i="1" u="sng">
                <a:solidFill>
                  <a:srgbClr val="C55A11"/>
                </a:solidFill>
              </a:rPr>
              <a:t>_______</a:t>
            </a:r>
            <a:r>
              <a:rPr sz="1800" i="1" u="none">
                <a:solidFill>
                  <a:srgbClr val="2E75B6"/>
                </a:solidFill>
              </a:rPr>
              <a:t> means that...</a:t>
            </a:r>
            <a:r>
              <a:rPr sz="1800" i="1" u="none"/>
              <a:t> because...</a:t>
            </a:r>
          </a:p>
          <a:p>
            <a:pPr marL="256032" indent="-155448">
              <a:spcAft>
                <a:spcPts val="0"/>
              </a:spcAft>
              <a:buChar char="•"/>
              <a:defRPr sz="1800" i="1"/>
            </a:pPr>
            <a:r>
              <a:rPr sz="1800" i="1" u="none"/>
              <a:t>I see </a:t>
            </a:r>
            <a:r>
              <a:rPr sz="1800" i="1" u="sng">
                <a:solidFill>
                  <a:srgbClr val="C55A11"/>
                </a:solidFill>
              </a:rPr>
              <a:t>_______.</a:t>
            </a:r>
            <a:r>
              <a:rPr sz="1800" i="1" u="none">
                <a:solidFill>
                  <a:srgbClr val="2E75B6"/>
                </a:solidFill>
              </a:rPr>
              <a:t> This supports my claim that...</a:t>
            </a:r>
            <a:r>
              <a:rPr sz="1800" i="1" u="none"/>
              <a:t> because...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886968"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1956816"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Signal: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Share: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0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45°-45°-90° triangle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G001w.png"/>
          <p:cNvPicPr>
            <a:picLocks noChangeAspect="1"/>
          </p:cNvPicPr>
          <p:nvPr/>
        </p:nvPicPr>
        <p:blipFill>
          <a:blip r:embed="rId9"/>
          <a:stretch>
            <a:fillRect/>
          </a:stretch>
        </p:blipFill>
        <p:spPr>
          <a:xfrm>
            <a:off x="4873752" y="658368"/>
            <a:ext cx="1435608" cy="1078992"/>
          </a:xfrm>
          <a:prstGeom prst="rect">
            <a:avLst/>
          </a:prstGeom>
        </p:spPr>
      </p:pic>
      <p:pic>
        <p:nvPicPr>
          <p:cNvPr id="21" name="Picture 20" descr="MG018w.png"/>
          <p:cNvPicPr>
            <a:picLocks noChangeAspect="1"/>
          </p:cNvPicPr>
          <p:nvPr/>
        </p:nvPicPr>
        <p:blipFill>
          <a:blip r:embed="rId10"/>
          <a:stretch>
            <a:fillRect/>
          </a:stretch>
        </p:blipFill>
        <p:spPr>
          <a:xfrm>
            <a:off x="9537192" y="658368"/>
            <a:ext cx="1435608"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45°-45°-90° triangle...</a:t>
            </a:r>
            <a:r>
              <a:rPr i="1"/>
              <a:t>
From this visual, I can infer… </a:t>
            </a:r>
            <a:r>
              <a:t>(use </a:t>
            </a:r>
            <a:r>
              <a:rPr b="1">
                <a:solidFill>
                  <a:srgbClr val="7030A0"/>
                </a:solidFill>
              </a:rPr>
              <a:t>45°-45°-90° triangle</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002i.png"/>
          <p:cNvPicPr>
            <a:picLocks noChangeAspect="1"/>
          </p:cNvPicPr>
          <p:nvPr/>
        </p:nvPicPr>
        <p:blipFill>
          <a:blip r:embed="rId2"/>
          <a:stretch>
            <a:fillRect/>
          </a:stretch>
        </p:blipFill>
        <p:spPr>
          <a:xfrm>
            <a:off x="3044952" y="0"/>
            <a:ext cx="9144000" cy="6858000"/>
          </a:xfrm>
          <a:prstGeom prst="rect">
            <a:avLst/>
          </a:prstGeom>
        </p:spPr>
      </p:pic>
      <p:sp>
        <p:nvSpPr>
          <p:cNvPr id="3" name="Rectangle 2"/>
          <p:cNvSpPr/>
          <p:nvPr/>
        </p:nvSpPr>
        <p:spPr>
          <a:xfrm>
            <a:off x="3044952" y="0"/>
            <a:ext cx="9144000" cy="6858000"/>
          </a:xfrm>
          <a:prstGeom prst="rect">
            <a:avLst/>
          </a:prstGeom>
          <a:no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0" y="0"/>
            <a:ext cx="3026664" cy="365760"/>
          </a:xfrm>
          <a:prstGeom prst="rect">
            <a:avLst/>
          </a:prstGeom>
          <a:noFill/>
        </p:spPr>
        <p:txBody>
          <a:bodyPr wrap="none">
            <a:spAutoFit/>
          </a:bodyPr>
          <a:lstStyle/>
          <a:p>
            <a:pPr>
              <a:defRPr sz="2400" b="1" i="0" u="sng"/>
            </a:pPr>
            <a:r>
              <a:t>Writing</a:t>
            </a:r>
          </a:p>
        </p:txBody>
      </p:sp>
      <p:sp>
        <p:nvSpPr>
          <p:cNvPr id="5" name="TextBox 4"/>
          <p:cNvSpPr txBox="1"/>
          <p:nvPr/>
        </p:nvSpPr>
        <p:spPr>
          <a:xfrm>
            <a:off x="0" y="493776"/>
            <a:ext cx="3026664" cy="5029200"/>
          </a:xfrm>
          <a:prstGeom prst="rect">
            <a:avLst/>
          </a:prstGeom>
          <a:noFill/>
        </p:spPr>
        <p:txBody>
          <a:bodyPr wrap="square">
            <a:spAutoFit/>
          </a:bodyPr>
          <a:lstStyle/>
          <a:p>
            <a:pPr>
              <a:defRPr sz="2000"/>
            </a:pPr>
            <a:r>
              <a:t>Write a paragraph describing the term </a:t>
            </a:r>
            <a:r>
              <a:rPr b="1" sz="2000">
                <a:solidFill>
                  <a:srgbClr val="7030A0"/>
                </a:solidFill>
              </a:rPr>
              <a:t>45°-45°-90° triangle</a:t>
            </a:r>
            <a:r>
              <a:t>. Include 3-5 other vocabulary words in your paragraph. You may include the following stems:</a:t>
            </a:r>
          </a:p>
          <a:p>
            <a:pPr marL="182880" indent="-128016">
              <a:spcAft>
                <a:spcPts val="0"/>
              </a:spcAft>
              <a:buChar char="•"/>
            </a:pPr>
            <a:r>
              <a:rPr sz="2000" i="1"/>
              <a:t>A </a:t>
            </a:r>
            <a:r>
              <a:rPr sz="2000" i="1" b="1">
                <a:solidFill>
                  <a:srgbClr val="7030A0"/>
                </a:solidFill>
              </a:rPr>
              <a:t>45°-45°-90° triangle</a:t>
            </a:r>
            <a:r>
              <a:rPr sz="2000" i="1"/>
              <a:t> is…</a:t>
            </a:r>
          </a:p>
          <a:p>
            <a:pPr marL="182880" indent="-128016">
              <a:spcAft>
                <a:spcPts val="0"/>
              </a:spcAft>
              <a:buChar char="•"/>
            </a:pPr>
            <a:r>
              <a:rPr sz="2000" i="1"/>
              <a:t>A </a:t>
            </a:r>
            <a:r>
              <a:rPr sz="2000" i="1" b="1">
                <a:solidFill>
                  <a:srgbClr val="7030A0"/>
                </a:solidFill>
              </a:rPr>
              <a:t>45°-45°-90° triangle</a:t>
            </a:r>
            <a:r>
              <a:rPr sz="2000" i="1"/>
              <a:t> is different from a </a:t>
            </a:r>
            <a:r>
              <a:rPr sz="2000" i="1" b="1">
                <a:solidFill>
                  <a:srgbClr val="7030A0"/>
                </a:solidFill>
              </a:rPr>
              <a:t>30°-60°-30° triangle</a:t>
            </a:r>
            <a:r>
              <a:rPr sz="2000" i="1"/>
              <a:t> because…</a:t>
            </a:r>
          </a:p>
          <a:p>
            <a:pPr marL="182880" indent="-128016">
              <a:spcAft>
                <a:spcPts val="0"/>
              </a:spcAft>
              <a:buChar char="•"/>
            </a:pPr>
            <a:r>
              <a:rPr sz="2000" i="1"/>
              <a:t>I think the </a:t>
            </a:r>
            <a:r>
              <a:rPr sz="2000" i="1" b="1">
                <a:solidFill>
                  <a:srgbClr val="7030A0"/>
                </a:solidFill>
              </a:rPr>
              <a:t>hypotenuse</a:t>
            </a:r>
            <a:r>
              <a:rPr sz="2000" i="1"/>
              <a:t> is always x√2 in a </a:t>
            </a:r>
            <a:r>
              <a:rPr sz="2000" i="1" b="1">
                <a:solidFill>
                  <a:srgbClr val="7030A0"/>
                </a:solidFill>
              </a:rPr>
              <a:t>45°–45°–90° triangle</a:t>
            </a:r>
            <a:r>
              <a:rPr sz="2000" i="1"/>
              <a:t> because…</a:t>
            </a:r>
          </a:p>
        </p:txBody>
      </p:sp>
      <p:pic>
        <p:nvPicPr>
          <p:cNvPr id="6" name="Picture 5" descr="logo.png"/>
          <p:cNvPicPr>
            <a:picLocks noChangeAspect="1"/>
          </p:cNvPicPr>
          <p:nvPr/>
        </p:nvPicPr>
        <p:blipFill>
          <a:blip r:embed="rId3"/>
          <a:stretch>
            <a:fillRect/>
          </a:stretch>
        </p:blipFill>
        <p:spPr>
          <a:xfrm>
            <a:off x="0" y="6611112"/>
            <a:ext cx="1995054" cy="241069"/>
          </a:xfrm>
          <a:prstGeom prst="rect">
            <a:avLst/>
          </a:prstGeom>
        </p:spPr>
      </p:pic>
      <p:pic>
        <p:nvPicPr>
          <p:cNvPr id="7" name="Picture 6" descr="se.png"/>
          <p:cNvPicPr>
            <a:picLocks noChangeAspect="1"/>
          </p:cNvPicPr>
          <p:nvPr/>
        </p:nvPicPr>
        <p:blipFill>
          <a:blip r:embed="rId4"/>
          <a:stretch>
            <a:fillRect/>
          </a:stretch>
        </p:blipFill>
        <p:spPr>
          <a:xfrm>
            <a:off x="2459736" y="6547104"/>
            <a:ext cx="565265" cy="310896"/>
          </a:xfrm>
          <a:prstGeom prst="rect">
            <a:avLst/>
          </a:prstGeom>
        </p:spPr>
      </p:pic>
      <p:pic>
        <p:nvPicPr>
          <p:cNvPr id="8" name="Picture 7" descr="noun-write-1439720.png"/>
          <p:cNvPicPr>
            <a:picLocks noChangeAspect="1"/>
          </p:cNvPicPr>
          <p:nvPr/>
        </p:nvPicPr>
        <p:blipFill>
          <a:blip r:embed="rId5"/>
          <a:stretch>
            <a:fillRect/>
          </a:stretch>
        </p:blipFill>
        <p:spPr>
          <a:xfrm>
            <a:off x="73152" y="5705856"/>
            <a:ext cx="768096" cy="768096"/>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G00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G00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G01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2"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b="0" i="0" u="none">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b="0" i="0" u="none">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b="0" i="0" u="none">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b="0" i="0" u="none">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b="0" i="0" u="none">
                <a:latin typeface="Calibri"/>
              </a:defRPr>
            </a:pPr>
            <a:r>
              <a:t>using a randomization system</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b="0" i="0" u="none">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b="0" i="0" u="none">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b="0" i="0" u="none">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b="0" i="0" u="none">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b="0" i="0" u="none">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b="0" i="0" u="none">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b="0" i="0" u="none">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b="0" i="0" u="none">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b="0" i="0" u="none">
                <a:latin typeface="Calibri"/>
              </a:defRPr>
            </a:pPr>
            <a:r>
              <a:t>Student A/B/C/D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b="0" i="0" u="none">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b="0" i="0" u="none">
                <a:latin typeface="Calibri"/>
              </a:defRPr>
            </a:pPr>
            <a:r>
              <a:t>closest to window</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r>
              <a:rPr b="0" i="0" sz="1800"/>
              <a:t> </a:t>
            </a:r>
            <a:r>
              <a:rPr b="0" i="1" sz="1800"/>
              <a:t>Does your beginner read in Spanish?</a:t>
            </a:r>
            <a:r>
              <a:rPr b="0" i="0" sz="1800"/>
              <a:t>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i="0"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5"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i="0"/>
              <a:t>5 things you notice in this image.
</a:t>
            </a:r>
            <a:r>
              <a:rPr b="0" i="1"/>
              <a:t>I notice…
</a:t>
            </a:r>
            <a:r>
              <a:rPr b="1" i="0"/>
              <a:t>1 thing you wonder about in this image.
</a:t>
            </a:r>
            <a:r>
              <a:rPr b="0"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G00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sp>
        <p:nvSpPr>
          <p:cNvPr id="2" name="TextBox 1"/>
          <p:cNvSpPr txBox="1"/>
          <p:nvPr/>
        </p:nvSpPr>
        <p:spPr>
          <a:xfrm>
            <a:off x="54864" y="18288"/>
            <a:ext cx="2788920" cy="3529584"/>
          </a:xfrm>
          <a:prstGeom prst="rect">
            <a:avLst/>
          </a:prstGeom>
          <a:noFill/>
        </p:spPr>
        <p:txBody>
          <a:bodyPr wrap="square">
            <a:spAutoFit/>
          </a:bodyPr>
          <a:lstStyle/>
          <a:p>
            <a:pPr>
              <a:spcAft>
                <a:spcPts val="800"/>
              </a:spcAft>
              <a:defRPr sz="1800" b="1" u="sng">
                <a:solidFill>
                  <a:srgbClr val="000000"/>
                </a:solidFill>
              </a:defRPr>
            </a:pPr>
            <a:r>
              <a:t>Objectives Conversation</a:t>
            </a:r>
          </a:p>
          <a:p>
            <a:pPr>
              <a:spcAft>
                <a:spcPts val="1000"/>
              </a:spcAft>
            </a:pPr>
            <a:r>
              <a:rPr sz="1800" b="0">
                <a:solidFill>
                  <a:srgbClr val="000000"/>
                </a:solidFill>
              </a:rPr>
              <a:t>Based on the </a:t>
            </a:r>
            <a:r>
              <a:rPr sz="1800" b="1">
                <a:solidFill>
                  <a:srgbClr val="000000"/>
                </a:solidFill>
              </a:rPr>
              <a:t>language objective</a:t>
            </a:r>
            <a:r>
              <a:rPr sz="1800" b="0">
                <a:solidFill>
                  <a:srgbClr val="000000"/>
                </a:solidFill>
              </a:rPr>
              <a:t> and the images,
complete one of these:</a:t>
            </a:r>
          </a:p>
          <a:p>
            <a:pPr marL="256032" indent="-146304">
              <a:spcAft>
                <a:spcPts val="800"/>
              </a:spcAft>
              <a:buChar char="•"/>
              <a:defRPr>
                <a:solidFill>
                  <a:srgbClr val="548235"/>
                </a:solidFill>
              </a:defRPr>
            </a:pPr>
            <a:r>
              <a:rPr sz="1800" i="1">
                <a:solidFill>
                  <a:srgbClr val="548235"/>
                </a:solidFill>
              </a:rPr>
              <a:t>I think the question is asking...</a:t>
            </a:r>
          </a:p>
          <a:p>
            <a:pPr marL="256032" indent="-146304">
              <a:spcAft>
                <a:spcPts val="800"/>
              </a:spcAft>
              <a:buChar char="•"/>
              <a:defRPr>
                <a:solidFill>
                  <a:srgbClr val="000000"/>
                </a:solidFill>
              </a:defRPr>
            </a:pPr>
            <a:r>
              <a:rPr sz="1800" i="1">
                <a:solidFill>
                  <a:srgbClr val="000000"/>
                </a:solidFill>
              </a:rPr>
              <a:t>I think that the term _____ means... because...</a:t>
            </a:r>
          </a:p>
          <a:p>
            <a:pPr marL="256032" indent="-146304">
              <a:spcAft>
                <a:spcPts val="800"/>
              </a:spcAft>
              <a:buChar char="•"/>
              <a:defRPr>
                <a:solidFill>
                  <a:srgbClr val="548235"/>
                </a:solidFill>
              </a:defRPr>
            </a:pPr>
            <a:r>
              <a:rPr sz="1800" i="1">
                <a:solidFill>
                  <a:srgbClr val="548235"/>
                </a:solidFill>
              </a:rPr>
              <a:t>The picture makes me thinks of... because...</a:t>
            </a:r>
          </a:p>
        </p:txBody>
      </p:sp>
      <p:cxnSp>
        <p:nvCxnSpPr>
          <p:cNvPr id="3" name="Connector 2"/>
          <p:cNvCxnSpPr/>
          <p:nvPr/>
        </p:nvCxnSpPr>
        <p:spPr>
          <a:xfrm>
            <a:off x="3044952" y="0"/>
            <a:ext cx="0" cy="685800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4" name="Picture 3"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6"/>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7"/>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8"/>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7"/>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18"/>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19"/>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0"/>
          <a:stretch>
            <a:fillRect/>
          </a:stretch>
        </p:blipFill>
        <p:spPr>
          <a:xfrm>
            <a:off x="786384" y="5943600"/>
            <a:ext cx="786384" cy="548640"/>
          </a:xfrm>
          <a:prstGeom prst="rect">
            <a:avLst/>
          </a:prstGeom>
        </p:spPr>
      </p:pic>
      <p:pic>
        <p:nvPicPr>
          <p:cNvPr id="29" name="Picture 28" descr="logo.png"/>
          <p:cNvPicPr>
            <a:picLocks noChangeAspect="1"/>
          </p:cNvPicPr>
          <p:nvPr/>
        </p:nvPicPr>
        <p:blipFill>
          <a:blip r:embed="rId21"/>
          <a:stretch>
            <a:fillRect/>
          </a:stretch>
        </p:blipFill>
        <p:spPr>
          <a:xfrm>
            <a:off x="0" y="6611112"/>
            <a:ext cx="1995054" cy="241069"/>
          </a:xfrm>
          <a:prstGeom prst="rect">
            <a:avLst/>
          </a:prstGeom>
        </p:spPr>
      </p:pic>
      <p:pic>
        <p:nvPicPr>
          <p:cNvPr id="30" name="Picture 29" descr="se.png"/>
          <p:cNvPicPr>
            <a:picLocks noChangeAspect="1"/>
          </p:cNvPicPr>
          <p:nvPr/>
        </p:nvPicPr>
        <p:blipFill>
          <a:blip r:embed="rId22"/>
          <a:stretch>
            <a:fillRect/>
          </a:stretch>
        </p:blipFill>
        <p:spPr>
          <a:xfrm>
            <a:off x="2240280" y="6547104"/>
            <a:ext cx="565265" cy="310896"/>
          </a:xfrm>
          <a:prstGeom prst="rect">
            <a:avLst/>
          </a:prstGeom>
        </p:spPr>
      </p:pic>
      <p:sp>
        <p:nvSpPr>
          <p:cNvPr id="31" name="TextBox 30"/>
          <p:cNvSpPr txBox="1"/>
          <p:nvPr/>
        </p:nvSpPr>
        <p:spPr>
          <a:xfrm>
            <a:off x="3401568" y="118872"/>
            <a:ext cx="5440680" cy="457200"/>
          </a:xfrm>
          <a:prstGeom prst="rect">
            <a:avLst/>
          </a:prstGeom>
          <a:noFill/>
        </p:spPr>
        <p:txBody>
          <a:bodyPr wrap="square">
            <a:spAutoFit/>
          </a:bodyPr>
          <a:lstStyle/>
          <a:p>
            <a:pPr>
              <a:defRPr sz="3200" b="1" i="0" u="none">
                <a:solidFill>
                  <a:srgbClr val="000000"/>
                </a:solidFill>
              </a:defRPr>
            </a:pPr>
            <a:r>
              <a:t>Today’s Focus: </a:t>
            </a:r>
            <a:r>
              <a:rPr sz="2700" b="1">
                <a:solidFill>
                  <a:srgbClr val="7030A0"/>
                </a:solidFill>
              </a:rPr>
              <a:t>45°-45°-90° triangle</a:t>
            </a:r>
          </a:p>
        </p:txBody>
      </p:sp>
      <p:sp>
        <p:nvSpPr>
          <p:cNvPr id="32" name="TextBox 31"/>
          <p:cNvSpPr txBox="1"/>
          <p:nvPr/>
        </p:nvSpPr>
        <p:spPr>
          <a:xfrm>
            <a:off x="3401568" y="1325880"/>
            <a:ext cx="4572000" cy="411480"/>
          </a:xfrm>
          <a:prstGeom prst="rect">
            <a:avLst/>
          </a:prstGeom>
          <a:noFill/>
        </p:spPr>
        <p:txBody>
          <a:bodyPr wrap="square">
            <a:spAutoFit/>
          </a:bodyPr>
          <a:lstStyle/>
          <a:p>
            <a:pPr>
              <a:defRPr sz="3200" b="1" i="0" u="sng">
                <a:solidFill>
                  <a:srgbClr val="000000"/>
                </a:solidFill>
              </a:defRPr>
            </a:pPr>
            <a:r>
              <a:t>Content Objective</a:t>
            </a:r>
          </a:p>
        </p:txBody>
      </p:sp>
      <p:sp>
        <p:nvSpPr>
          <p:cNvPr id="33" name="__dynamic_autofit__TextBox 32"/>
          <p:cNvSpPr txBox="1"/>
          <p:nvPr/>
        </p:nvSpPr>
        <p:spPr>
          <a:xfrm>
            <a:off x="3401568" y="1874519"/>
            <a:ext cx="5440680" cy="1005840"/>
          </a:xfrm>
          <a:prstGeom prst="rect">
            <a:avLst/>
          </a:prstGeom>
          <a:noFill/>
        </p:spPr>
        <p:txBody>
          <a:bodyPr wrap="square">
            <a:noAutofit/>
          </a:bodyPr>
          <a:lstStyle/>
          <a:p>
            <a:pPr>
              <a:defRPr/>
            </a:pPr>
            <a:r>
              <a:rPr sz="2400">
                <a:solidFill>
                  <a:srgbClr val="000000"/>
                </a:solidFill>
              </a:rPr>
              <a:t>Today we will talk about </a:t>
            </a:r>
            <a:r>
              <a:rPr sz="2400" b="1">
                <a:solidFill>
                  <a:srgbClr val="7030A0"/>
                </a:solidFill>
              </a:rPr>
              <a:t>45°-45°-90° triangle</a:t>
            </a:r>
            <a:r>
              <a:rPr sz="2400">
                <a:solidFill>
                  <a:srgbClr val="000000"/>
                </a:solidFill>
              </a:rPr>
              <a:t>.</a:t>
            </a:r>
          </a:p>
        </p:txBody>
      </p:sp>
      <p:sp>
        <p:nvSpPr>
          <p:cNvPr id="34" name="TextBox 33"/>
          <p:cNvSpPr txBox="1"/>
          <p:nvPr/>
        </p:nvSpPr>
        <p:spPr>
          <a:xfrm>
            <a:off x="3401568" y="2871216"/>
            <a:ext cx="4572000" cy="411480"/>
          </a:xfrm>
          <a:prstGeom prst="rect">
            <a:avLst/>
          </a:prstGeom>
          <a:noFill/>
        </p:spPr>
        <p:txBody>
          <a:bodyPr wrap="square">
            <a:spAutoFit/>
          </a:bodyPr>
          <a:lstStyle/>
          <a:p>
            <a:pPr>
              <a:defRPr sz="2600" b="1" i="0" u="sng">
                <a:solidFill>
                  <a:srgbClr val="000000"/>
                </a:solidFill>
              </a:defRPr>
            </a:pPr>
            <a:r>
              <a:t>Language Objective</a:t>
            </a:r>
          </a:p>
        </p:txBody>
      </p:sp>
      <p:sp>
        <p:nvSpPr>
          <p:cNvPr id="35" name="TextBox 34"/>
          <p:cNvSpPr txBox="1"/>
          <p:nvPr/>
        </p:nvSpPr>
        <p:spPr>
          <a:xfrm>
            <a:off x="3401568" y="3300984"/>
            <a:ext cx="5212080" cy="402336"/>
          </a:xfrm>
          <a:prstGeom prst="rect">
            <a:avLst/>
          </a:prstGeom>
          <a:noFill/>
        </p:spPr>
        <p:txBody>
          <a:bodyPr wrap="square">
            <a:spAutoFit/>
          </a:bodyPr>
          <a:lstStyle/>
          <a:p>
            <a:pPr>
              <a:defRPr sz="1800" b="0" i="0" u="none">
                <a:solidFill>
                  <a:srgbClr val="000000"/>
                </a:solidFill>
              </a:defRPr>
            </a:pPr>
            <a:r>
              <a:t>In complete sentences, I can answer this question using the vocabulary words to the right:</a:t>
            </a:r>
          </a:p>
        </p:txBody>
      </p:sp>
      <p:sp>
        <p:nvSpPr>
          <p:cNvPr id="36" name="__dynamic_autofit__TextBox 35"/>
          <p:cNvSpPr txBox="1"/>
          <p:nvPr/>
        </p:nvSpPr>
        <p:spPr>
          <a:xfrm>
            <a:off x="3401568" y="3977639"/>
            <a:ext cx="5303520" cy="566928"/>
          </a:xfrm>
          <a:prstGeom prst="rect">
            <a:avLst/>
          </a:prstGeom>
          <a:noFill/>
        </p:spPr>
        <p:txBody>
          <a:bodyPr wrap="square">
            <a:noAutofit/>
          </a:bodyPr>
          <a:lstStyle/>
          <a:p>
            <a:pPr>
              <a:defRPr sz="1600"/>
            </a:pPr>
            <a:r>
              <a:rPr sz="1600"/>
              <a:t>Why do you think the </a:t>
            </a:r>
            <a:r>
              <a:rPr sz="1600" b="1">
                <a:solidFill>
                  <a:srgbClr val="7030A0"/>
                </a:solidFill>
              </a:rPr>
              <a:t>hypotenuse</a:t>
            </a:r>
            <a:r>
              <a:rPr sz="1600"/>
              <a:t> is always x√2  in a </a:t>
            </a:r>
            <a:r>
              <a:rPr sz="1600" b="1">
                <a:solidFill>
                  <a:srgbClr val="7030A0"/>
                </a:solidFill>
              </a:rPr>
              <a:t>45°–45°–90° triangle</a:t>
            </a:r>
            <a:r>
              <a:rPr sz="1600"/>
              <a:t>?</a:t>
            </a:r>
          </a:p>
        </p:txBody>
      </p:sp>
      <p:sp>
        <p:nvSpPr>
          <p:cNvPr id="37" name="__dynamic_autofit__TextBox 36"/>
          <p:cNvSpPr txBox="1"/>
          <p:nvPr/>
        </p:nvSpPr>
        <p:spPr>
          <a:xfrm>
            <a:off x="3401568" y="4681728"/>
            <a:ext cx="5303520" cy="621792"/>
          </a:xfrm>
          <a:prstGeom prst="rect">
            <a:avLst/>
          </a:prstGeom>
          <a:noFill/>
        </p:spPr>
        <p:txBody>
          <a:bodyPr wrap="square">
            <a:noAutofit/>
          </a:bodyPr>
          <a:lstStyle/>
          <a:p>
            <a:pPr>
              <a:defRPr/>
            </a:pPr>
            <a:r>
              <a:rPr sz="1800" i="1"/>
              <a:t>I think the </a:t>
            </a:r>
            <a:r>
              <a:rPr sz="1800" i="1" b="1">
                <a:solidFill>
                  <a:srgbClr val="7030A0"/>
                </a:solidFill>
              </a:rPr>
              <a:t>hypotenuse</a:t>
            </a:r>
            <a:r>
              <a:rPr sz="1800" i="1"/>
              <a:t> is always x√2 in a </a:t>
            </a:r>
            <a:r>
              <a:rPr sz="1800" i="1" b="1">
                <a:solidFill>
                  <a:srgbClr val="7030A0"/>
                </a:solidFill>
              </a:rPr>
              <a:t>45°–45°–90° triangle</a:t>
            </a:r>
            <a:r>
              <a:rPr sz="1800" i="1"/>
              <a:t> because…</a:t>
            </a:r>
          </a:p>
        </p:txBody>
      </p:sp>
      <p:pic>
        <p:nvPicPr>
          <p:cNvPr id="38" name="Picture 37" descr="MG002w.png"/>
          <p:cNvPicPr>
            <a:picLocks noChangeAspect="1"/>
          </p:cNvPicPr>
          <p:nvPr/>
        </p:nvPicPr>
        <p:blipFill>
          <a:blip r:embed="rId23"/>
          <a:stretch>
            <a:fillRect/>
          </a:stretch>
        </p:blipFill>
        <p:spPr>
          <a:xfrm>
            <a:off x="9144000" y="0"/>
            <a:ext cx="3054096" cy="2286000"/>
          </a:xfrm>
          <a:prstGeom prst="rect">
            <a:avLst/>
          </a:prstGeom>
        </p:spPr>
      </p:pic>
      <p:pic>
        <p:nvPicPr>
          <p:cNvPr id="39" name="Picture 38" descr="MG001w.png"/>
          <p:cNvPicPr>
            <a:picLocks noChangeAspect="1"/>
          </p:cNvPicPr>
          <p:nvPr/>
        </p:nvPicPr>
        <p:blipFill>
          <a:blip r:embed="rId24"/>
          <a:stretch>
            <a:fillRect/>
          </a:stretch>
        </p:blipFill>
        <p:spPr>
          <a:xfrm>
            <a:off x="9144000" y="2286000"/>
            <a:ext cx="3054096" cy="2286000"/>
          </a:xfrm>
          <a:prstGeom prst="rect">
            <a:avLst/>
          </a:prstGeom>
        </p:spPr>
      </p:pic>
      <p:pic>
        <p:nvPicPr>
          <p:cNvPr id="40" name="Picture 39" descr="MG018w.png"/>
          <p:cNvPicPr>
            <a:picLocks noChangeAspect="1"/>
          </p:cNvPicPr>
          <p:nvPr/>
        </p:nvPicPr>
        <p:blipFill>
          <a:blip r:embed="rId25"/>
          <a:stretch>
            <a:fillRect/>
          </a:stretch>
        </p:blipFill>
        <p:spPr>
          <a:xfrm>
            <a:off x="9144000" y="4572000"/>
            <a:ext cx="3054096" cy="22860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G00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i="0" u="sng"/>
            </a:pPr>
            <a:r>
              <a:t>Observational Question</a:t>
            </a:r>
          </a:p>
        </p:txBody>
      </p:sp>
      <p:sp>
        <p:nvSpPr>
          <p:cNvPr id="30" name="__dynamic_autofit__TextBox 29"/>
          <p:cNvSpPr txBox="1"/>
          <p:nvPr/>
        </p:nvSpPr>
        <p:spPr>
          <a:xfrm>
            <a:off x="1" y="365760"/>
            <a:ext cx="3044952" cy="1764792"/>
          </a:xfrm>
          <a:prstGeom prst="rect">
            <a:avLst/>
          </a:prstGeom>
          <a:noFill/>
        </p:spPr>
        <p:txBody>
          <a:bodyPr wrap="square">
            <a:noAutofit/>
          </a:bodyPr>
          <a:lstStyle/>
          <a:p>
            <a:pPr>
              <a:defRPr sz="1800"/>
            </a:pPr>
            <a:r>
              <a:rPr sz="1800"/>
              <a:t>What is a </a:t>
            </a:r>
            <a:r>
              <a:rPr sz="1800" b="1">
                <a:solidFill>
                  <a:srgbClr val="7030A0"/>
                </a:solidFill>
              </a:rPr>
              <a:t>45°-45°-90° triangle</a:t>
            </a:r>
            <a:r>
              <a:rPr sz="1800"/>
              <a:t>?</a:t>
            </a:r>
          </a:p>
        </p:txBody>
      </p:sp>
      <p:sp>
        <p:nvSpPr>
          <p:cNvPr id="31" name="__dynamic_autofit__TextBox 30"/>
          <p:cNvSpPr txBox="1"/>
          <p:nvPr/>
        </p:nvSpPr>
        <p:spPr>
          <a:xfrm>
            <a:off x="1" y="2130552"/>
            <a:ext cx="3044952" cy="1764792"/>
          </a:xfrm>
          <a:prstGeom prst="rect">
            <a:avLst/>
          </a:prstGeom>
          <a:noFill/>
        </p:spPr>
        <p:txBody>
          <a:bodyPr wrap="square">
            <a:noAutofit/>
          </a:bodyPr>
          <a:lstStyle/>
          <a:p>
            <a:pPr>
              <a:defRPr sz="1800" i="1"/>
            </a:pPr>
            <a:r>
              <a:rPr sz="1800" i="1"/>
              <a:t>A </a:t>
            </a:r>
            <a:r>
              <a:rPr sz="1800" i="1" b="1">
                <a:solidFill>
                  <a:srgbClr val="7030A0"/>
                </a:solidFill>
              </a:rPr>
              <a:t>45°-45°-90° triangle</a:t>
            </a:r>
            <a:r>
              <a:rPr sz="1800" i="1"/>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G00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Observational Question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What is a </a:t>
            </a:r>
            <a:r>
              <a:rPr sz="1800" b="1">
                <a:solidFill>
                  <a:srgbClr val="7030A0"/>
                </a:solidFill>
              </a:rPr>
              <a:t>30°-60°-90° triangle</a:t>
            </a:r>
            <a:r>
              <a:rPr sz="1800"/>
              <a:t>?</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A </a:t>
            </a:r>
            <a:r>
              <a:rPr sz="1800" i="1" b="1">
                <a:solidFill>
                  <a:srgbClr val="7030A0"/>
                </a:solidFill>
              </a:rPr>
              <a:t>30°-60°-90° triangle</a:t>
            </a:r>
            <a:r>
              <a:rPr sz="1800" i="1"/>
              <a:t> is…</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4ED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G00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G00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i="0" u="sng"/>
            </a:pPr>
            <a:r>
              <a:t>Relational Question</a:t>
            </a:r>
          </a:p>
        </p:txBody>
      </p:sp>
      <p:sp>
        <p:nvSpPr>
          <p:cNvPr id="32" name="__dynamic_autofit__TextBox 31"/>
          <p:cNvSpPr txBox="1"/>
          <p:nvPr/>
        </p:nvSpPr>
        <p:spPr>
          <a:xfrm>
            <a:off x="1" y="365760"/>
            <a:ext cx="12188952" cy="365760"/>
          </a:xfrm>
          <a:prstGeom prst="rect">
            <a:avLst/>
          </a:prstGeom>
          <a:noFill/>
        </p:spPr>
        <p:txBody>
          <a:bodyPr wrap="square">
            <a:noAutofit/>
          </a:bodyPr>
          <a:lstStyle/>
          <a:p>
            <a:pPr>
              <a:defRPr sz="1800"/>
            </a:pPr>
            <a:r>
              <a:rPr sz="1800"/>
              <a:t>How is a </a:t>
            </a:r>
            <a:r>
              <a:rPr sz="1800" b="1">
                <a:solidFill>
                  <a:srgbClr val="7030A0"/>
                </a:solidFill>
              </a:rPr>
              <a:t>45°-45°-90° triangle</a:t>
            </a:r>
            <a:r>
              <a:rPr sz="1800"/>
              <a:t> different from a </a:t>
            </a:r>
            <a:r>
              <a:rPr sz="1800" b="1">
                <a:solidFill>
                  <a:srgbClr val="7030A0"/>
                </a:solidFill>
              </a:rPr>
              <a:t>30°-60°-30° triangle</a:t>
            </a:r>
            <a:r>
              <a:rPr sz="1800"/>
              <a:t>?</a:t>
            </a:r>
          </a:p>
        </p:txBody>
      </p:sp>
      <p:sp>
        <p:nvSpPr>
          <p:cNvPr id="33" name="__dynamic_autofit__TextBox 32"/>
          <p:cNvSpPr txBox="1"/>
          <p:nvPr/>
        </p:nvSpPr>
        <p:spPr>
          <a:xfrm>
            <a:off x="1" y="1005840"/>
            <a:ext cx="12188952" cy="365760"/>
          </a:xfrm>
          <a:prstGeom prst="rect">
            <a:avLst/>
          </a:prstGeom>
          <a:noFill/>
        </p:spPr>
        <p:txBody>
          <a:bodyPr wrap="square">
            <a:noAutofit/>
          </a:bodyPr>
          <a:lstStyle/>
          <a:p>
            <a:pPr>
              <a:defRPr sz="1800" i="1"/>
            </a:pPr>
            <a:r>
              <a:rPr sz="1800" i="1"/>
              <a:t>A </a:t>
            </a:r>
            <a:r>
              <a:rPr sz="1800" i="1" b="1">
                <a:solidFill>
                  <a:srgbClr val="7030A0"/>
                </a:solidFill>
              </a:rPr>
              <a:t>45°-45°-90° triangle</a:t>
            </a:r>
            <a:r>
              <a:rPr sz="1800" i="1"/>
              <a:t> is different from a </a:t>
            </a:r>
            <a:r>
              <a:rPr sz="1800" i="1" b="1">
                <a:solidFill>
                  <a:srgbClr val="7030A0"/>
                </a:solidFill>
              </a:rPr>
              <a:t>30°-60°-30° triangle</a:t>
            </a:r>
            <a:r>
              <a:rPr sz="1800" i="1"/>
              <a:t> because…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